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9" r:id="rId1"/>
  </p:sldMasterIdLst>
  <p:notesMasterIdLst>
    <p:notesMasterId r:id="rId26"/>
  </p:notesMasterIdLst>
  <p:handoutMasterIdLst>
    <p:handoutMasterId r:id="rId27"/>
  </p:handoutMasterIdLst>
  <p:sldIdLst>
    <p:sldId id="338" r:id="rId2"/>
    <p:sldId id="332" r:id="rId3"/>
    <p:sldId id="339" r:id="rId4"/>
    <p:sldId id="337" r:id="rId5"/>
    <p:sldId id="349" r:id="rId6"/>
    <p:sldId id="350" r:id="rId7"/>
    <p:sldId id="351" r:id="rId8"/>
    <p:sldId id="352" r:id="rId9"/>
    <p:sldId id="353" r:id="rId10"/>
    <p:sldId id="346" r:id="rId11"/>
    <p:sldId id="348" r:id="rId12"/>
    <p:sldId id="354" r:id="rId13"/>
    <p:sldId id="355" r:id="rId14"/>
    <p:sldId id="356" r:id="rId15"/>
    <p:sldId id="357" r:id="rId16"/>
    <p:sldId id="358" r:id="rId17"/>
    <p:sldId id="359" r:id="rId18"/>
    <p:sldId id="360" r:id="rId19"/>
    <p:sldId id="361" r:id="rId20"/>
    <p:sldId id="362" r:id="rId21"/>
    <p:sldId id="363" r:id="rId22"/>
    <p:sldId id="336" r:id="rId23"/>
    <p:sldId id="340" r:id="rId24"/>
    <p:sldId id="324" r:id="rId25"/>
  </p:sldIdLst>
  <p:sldSz cx="12192000" cy="6858000"/>
  <p:notesSz cx="9926638" cy="6797675"/>
  <p:defaultTex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000" kern="1200">
        <a:solidFill>
          <a:schemeClr val="tx1"/>
        </a:solidFill>
        <a:latin typeface="Arial" panose="020B0604020202020204" pitchFamily="34" charset="0"/>
        <a:ea typeface="+mn-ea"/>
        <a:cs typeface="+mn-cs"/>
      </a:defRPr>
    </a:lvl6pPr>
    <a:lvl7pPr marL="2743200" algn="l" defTabSz="914400" rtl="0" eaLnBrk="1" latinLnBrk="0" hangingPunct="1">
      <a:defRPr sz="1000" kern="1200">
        <a:solidFill>
          <a:schemeClr val="tx1"/>
        </a:solidFill>
        <a:latin typeface="Arial" panose="020B0604020202020204" pitchFamily="34" charset="0"/>
        <a:ea typeface="+mn-ea"/>
        <a:cs typeface="+mn-cs"/>
      </a:defRPr>
    </a:lvl7pPr>
    <a:lvl8pPr marL="3200400" algn="l" defTabSz="914400" rtl="0" eaLnBrk="1" latinLnBrk="0" hangingPunct="1">
      <a:defRPr sz="1000" kern="1200">
        <a:solidFill>
          <a:schemeClr val="tx1"/>
        </a:solidFill>
        <a:latin typeface="Arial" panose="020B0604020202020204" pitchFamily="34" charset="0"/>
        <a:ea typeface="+mn-ea"/>
        <a:cs typeface="+mn-cs"/>
      </a:defRPr>
    </a:lvl8pPr>
    <a:lvl9pPr marL="3657600" algn="l" defTabSz="914400" rtl="0" eaLnBrk="1" latinLnBrk="0" hangingPunct="1">
      <a:defRPr sz="1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884"/>
    <a:srgbClr val="67B9C9"/>
    <a:srgbClr val="64B7C8"/>
    <a:srgbClr val="2E5C8A"/>
    <a:srgbClr val="5EB5C6"/>
    <a:srgbClr val="81AFAE"/>
    <a:srgbClr val="55B1C3"/>
    <a:srgbClr val="006699"/>
    <a:srgbClr val="33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7" autoAdjust="0"/>
    <p:restoredTop sz="93721" autoAdjust="0"/>
  </p:normalViewPr>
  <p:slideViewPr>
    <p:cSldViewPr>
      <p:cViewPr varScale="1">
        <p:scale>
          <a:sx n="108" d="100"/>
          <a:sy n="108" d="100"/>
        </p:scale>
        <p:origin x="1068" y="102"/>
      </p:cViewPr>
      <p:guideLst>
        <p:guide orient="horz" pos="2160"/>
        <p:guide pos="3840"/>
      </p:guideLst>
    </p:cSldViewPr>
  </p:slideViewPr>
  <p:outlineViewPr>
    <p:cViewPr>
      <p:scale>
        <a:sx n="1" d="1"/>
        <a:sy n="1" d="1"/>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129" d="100"/>
          <a:sy n="129" d="100"/>
        </p:scale>
        <p:origin x="1626" y="12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NT.MDCR.CZ\DATAUSERS$\lubos.knizek\Documents\ABPZ\REVIKO\2019\Statistika%20pro%20REVIKO%202019.xls" TargetMode="External"/><Relationship Id="rId2" Type="http://schemas.openxmlformats.org/officeDocument/2006/relationships/image" Target="../media/image7.png"/><Relationship Id="rId1" Type="http://schemas.openxmlformats.org/officeDocument/2006/relationships/image" Target="../media/image6.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cs-CZ"/>
              <a:t>Přeprava nebezpečných věcí v období 2004 - 2019 (t)</a:t>
            </a:r>
          </a:p>
        </c:rich>
      </c:tx>
      <c:layout>
        <c:manualLayout>
          <c:xMode val="edge"/>
          <c:yMode val="edge"/>
          <c:x val="0.17152121756592506"/>
          <c:y val="3.307916140112116E-2"/>
        </c:manualLayout>
      </c:layout>
      <c:overlay val="0"/>
      <c:spPr>
        <a:noFill/>
        <a:ln w="25400">
          <a:noFill/>
        </a:ln>
      </c:spPr>
    </c:title>
    <c:autoTitleDeleted val="0"/>
    <c:plotArea>
      <c:layout>
        <c:manualLayout>
          <c:layoutTarget val="inner"/>
          <c:xMode val="edge"/>
          <c:yMode val="edge"/>
          <c:x val="0.13915879595026159"/>
          <c:y val="0.14758306392897166"/>
          <c:w val="0.83818902677018037"/>
          <c:h val="0.68193553677524843"/>
        </c:manualLayout>
      </c:layout>
      <c:barChart>
        <c:barDir val="col"/>
        <c:grouping val="clustered"/>
        <c:varyColors val="0"/>
        <c:ser>
          <c:idx val="0"/>
          <c:order val="0"/>
          <c:tx>
            <c:strRef>
              <c:f>List2!$B$15</c:f>
              <c:strCache>
                <c:ptCount val="1"/>
                <c:pt idx="0">
                  <c:v>celkem</c:v>
                </c:pt>
              </c:strCache>
            </c:strRef>
          </c:tx>
          <c:spPr>
            <a:gradFill rotWithShape="0">
              <a:gsLst>
                <a:gs pos="0">
                  <a:srgbClr val="FF9900"/>
                </a:gs>
                <a:gs pos="100000">
                  <a:srgbClr val="FFFF99"/>
                </a:gs>
              </a:gsLst>
              <a:lin ang="5400000" scaled="1"/>
            </a:gradFill>
            <a:ln w="12700">
              <a:solidFill>
                <a:srgbClr val="000000"/>
              </a:solidFill>
              <a:prstDash val="solid"/>
            </a:ln>
          </c:spPr>
          <c:invertIfNegative val="0"/>
          <c:cat>
            <c:numRef>
              <c:f>List2!$C$1:$R$1</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List2!$C$15:$R$15</c:f>
              <c:numCache>
                <c:formatCode>#,##0</c:formatCode>
                <c:ptCount val="16"/>
                <c:pt idx="0">
                  <c:v>7309170</c:v>
                </c:pt>
                <c:pt idx="1">
                  <c:v>7478920</c:v>
                </c:pt>
                <c:pt idx="2">
                  <c:v>4810340</c:v>
                </c:pt>
                <c:pt idx="3">
                  <c:v>7000990</c:v>
                </c:pt>
                <c:pt idx="4">
                  <c:v>7462060</c:v>
                </c:pt>
                <c:pt idx="5">
                  <c:v>5824830</c:v>
                </c:pt>
                <c:pt idx="6">
                  <c:v>6532040</c:v>
                </c:pt>
                <c:pt idx="7">
                  <c:v>7203590</c:v>
                </c:pt>
                <c:pt idx="8">
                  <c:v>6537310</c:v>
                </c:pt>
                <c:pt idx="9">
                  <c:v>8084017</c:v>
                </c:pt>
                <c:pt idx="10">
                  <c:v>8829556</c:v>
                </c:pt>
                <c:pt idx="11">
                  <c:v>11433051</c:v>
                </c:pt>
                <c:pt idx="12">
                  <c:v>9735438</c:v>
                </c:pt>
                <c:pt idx="13">
                  <c:v>9343366</c:v>
                </c:pt>
                <c:pt idx="14">
                  <c:v>9923130</c:v>
                </c:pt>
                <c:pt idx="15">
                  <c:v>10404506</c:v>
                </c:pt>
              </c:numCache>
            </c:numRef>
          </c:val>
          <c:extLst>
            <c:ext xmlns:c16="http://schemas.microsoft.com/office/drawing/2014/chart" uri="{C3380CC4-5D6E-409C-BE32-E72D297353CC}">
              <c16:uniqueId val="{00000000-D194-4CBD-9025-6FDD05E884A6}"/>
            </c:ext>
          </c:extLst>
        </c:ser>
        <c:dLbls>
          <c:showLegendKey val="0"/>
          <c:showVal val="0"/>
          <c:showCatName val="0"/>
          <c:showSerName val="0"/>
          <c:showPercent val="0"/>
          <c:showBubbleSize val="0"/>
        </c:dLbls>
        <c:gapWidth val="150"/>
        <c:axId val="330585776"/>
        <c:axId val="1"/>
      </c:barChart>
      <c:catAx>
        <c:axId val="330585776"/>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cs-CZ"/>
                  <a:t>rok</a:t>
                </a:r>
              </a:p>
            </c:rich>
          </c:tx>
          <c:layout>
            <c:manualLayout>
              <c:xMode val="edge"/>
              <c:yMode val="edge"/>
              <c:x val="0.52427275449629207"/>
              <c:y val="0.89567648488383389"/>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cs-CZ"/>
          </a:p>
        </c:txPr>
        <c:crossAx val="1"/>
        <c:crosses val="autoZero"/>
        <c:auto val="1"/>
        <c:lblAlgn val="ctr"/>
        <c:lblOffset val="100"/>
        <c:noMultiLvlLbl val="0"/>
      </c:catAx>
      <c:valAx>
        <c:axId val="1"/>
        <c:scaling>
          <c:orientation val="minMax"/>
          <c:max val="12000000"/>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cs-CZ"/>
          </a:p>
        </c:txPr>
        <c:crossAx val="330585776"/>
        <c:crosses val="autoZero"/>
        <c:crossBetween val="between"/>
        <c:majorUnit val="1000000"/>
        <c:dispUnits>
          <c:builtInUnit val="millions"/>
          <c:dispUnitsLbl>
            <c:layout>
              <c:manualLayout>
                <c:xMode val="edge"/>
                <c:yMode val="edge"/>
                <c:x val="7.0223306023071294E-2"/>
                <c:y val="0.38507236213793888"/>
              </c:manualLayout>
            </c:layout>
            <c:tx>
              <c:rich>
                <a:bodyPr/>
                <a:lstStyle/>
                <a:p>
                  <a:pPr>
                    <a:defRPr/>
                  </a:pPr>
                  <a:r>
                    <a:rPr lang="en-US" b="1"/>
                    <a:t>Miliony</a:t>
                  </a:r>
                </a:p>
              </c:rich>
            </c:tx>
          </c:dispUnitsLbl>
        </c:dispUnits>
      </c:valAx>
      <c:spPr>
        <a:blipFill dpi="0" rotWithShape="0">
          <a:blip xmlns:r="http://schemas.openxmlformats.org/officeDocument/2006/relationships" r:embed="rId1"/>
          <a:srcRect/>
          <a:tile tx="0" ty="0" sx="100000" sy="100000" flip="none" algn="tl"/>
        </a:blipFill>
        <a:ln w="12700">
          <a:solidFill>
            <a:srgbClr val="808080"/>
          </a:solidFill>
          <a:prstDash val="solid"/>
        </a:ln>
      </c:spPr>
    </c:plotArea>
    <c:plotVisOnly val="1"/>
    <c:dispBlanksAs val="gap"/>
    <c:showDLblsOverMax val="0"/>
  </c:chart>
  <c:spPr>
    <a:blipFill dpi="0" rotWithShape="0">
      <a:blip xmlns:r="http://schemas.openxmlformats.org/officeDocument/2006/relationships" r:embed="rId2"/>
      <a:srcRect/>
      <a:tile tx="0" ty="0" sx="100000" sy="100000" flip="none" algn="tl"/>
    </a:blip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cs-CZ"/>
    </a:p>
  </c:txPr>
  <c:externalData r:id="rId3">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bwMode="auto">
          <a:xfrm>
            <a:off x="0" y="0"/>
            <a:ext cx="4302625" cy="340265"/>
          </a:xfrm>
          <a:prstGeom prst="rect">
            <a:avLst/>
          </a:prstGeom>
          <a:noFill/>
          <a:ln>
            <a:noFill/>
          </a:ln>
          <a:extLst/>
        </p:spPr>
        <p:txBody>
          <a:bodyPr vert="horz" wrap="square" lIns="91255" tIns="45630" rIns="91255" bIns="45630" numCol="1" anchor="t" anchorCtr="0" compatLnSpc="1">
            <a:prstTxWarp prst="textNoShape">
              <a:avLst/>
            </a:prstTxWarp>
          </a:bodyPr>
          <a:lstStyle>
            <a:lvl1pPr algn="l" eaLnBrk="1" fontAlgn="auto" hangingPunct="1">
              <a:spcBef>
                <a:spcPts val="0"/>
              </a:spcBef>
              <a:spcAft>
                <a:spcPts val="0"/>
              </a:spcAft>
              <a:defRPr sz="1800">
                <a:latin typeface="+mn-lt"/>
              </a:defRPr>
            </a:lvl1pPr>
          </a:lstStyle>
          <a:p>
            <a:pPr>
              <a:defRPr/>
            </a:pPr>
            <a:endParaRPr lang="en-US"/>
          </a:p>
        </p:txBody>
      </p:sp>
      <p:sp>
        <p:nvSpPr>
          <p:cNvPr id="24" name="Rectangle 24"/>
          <p:cNvSpPr>
            <a:spLocks noGrp="1"/>
          </p:cNvSpPr>
          <p:nvPr>
            <p:ph type="dt" sz="quarter" idx="1"/>
          </p:nvPr>
        </p:nvSpPr>
        <p:spPr bwMode="auto">
          <a:xfrm>
            <a:off x="5621696" y="0"/>
            <a:ext cx="4302625" cy="340265"/>
          </a:xfrm>
          <a:prstGeom prst="rect">
            <a:avLst/>
          </a:prstGeom>
          <a:noFill/>
          <a:ln>
            <a:noFill/>
          </a:ln>
          <a:extLst/>
        </p:spPr>
        <p:txBody>
          <a:bodyPr vert="horz" wrap="square" lIns="91255" tIns="45630" rIns="91255" bIns="45630" numCol="1" anchor="t" anchorCtr="0" compatLnSpc="1">
            <a:prstTxWarp prst="textNoShape">
              <a:avLst/>
            </a:prstTxWarp>
          </a:bodyPr>
          <a:lstStyle>
            <a:lvl1pPr algn="l" eaLnBrk="1" fontAlgn="auto" hangingPunct="1">
              <a:spcBef>
                <a:spcPts val="0"/>
              </a:spcBef>
              <a:spcAft>
                <a:spcPts val="0"/>
              </a:spcAft>
              <a:defRPr sz="1800">
                <a:latin typeface="+mn-lt"/>
              </a:defRPr>
            </a:lvl1pPr>
          </a:lstStyle>
          <a:p>
            <a:pPr>
              <a:defRPr/>
            </a:pPr>
            <a:fld id="{A0398C68-4F0C-4F31-B2F1-FA93C8D2E514}" type="datetimeFigureOut">
              <a:rPr lang="en-US"/>
              <a:pPr>
                <a:defRPr/>
              </a:pPr>
              <a:t>1/28/2021</a:t>
            </a:fld>
            <a:endParaRPr lang="en-US"/>
          </a:p>
        </p:txBody>
      </p:sp>
      <p:sp>
        <p:nvSpPr>
          <p:cNvPr id="30" name="Rectangle 30"/>
          <p:cNvSpPr>
            <a:spLocks noGrp="1"/>
          </p:cNvSpPr>
          <p:nvPr>
            <p:ph type="ftr" sz="quarter" idx="2"/>
          </p:nvPr>
        </p:nvSpPr>
        <p:spPr bwMode="auto">
          <a:xfrm>
            <a:off x="0" y="6457411"/>
            <a:ext cx="4302625" cy="339177"/>
          </a:xfrm>
          <a:prstGeom prst="rect">
            <a:avLst/>
          </a:prstGeom>
          <a:noFill/>
          <a:ln>
            <a:noFill/>
          </a:ln>
          <a:extLst/>
        </p:spPr>
        <p:txBody>
          <a:bodyPr vert="horz" wrap="square" lIns="91255" tIns="45630" rIns="91255" bIns="45630" numCol="1" anchor="t" anchorCtr="0" compatLnSpc="1">
            <a:prstTxWarp prst="textNoShape">
              <a:avLst/>
            </a:prstTxWarp>
          </a:bodyPr>
          <a:lstStyle>
            <a:lvl1pPr algn="l" eaLnBrk="1" fontAlgn="auto" hangingPunct="1">
              <a:spcBef>
                <a:spcPts val="0"/>
              </a:spcBef>
              <a:spcAft>
                <a:spcPts val="0"/>
              </a:spcAft>
              <a:defRPr sz="1800">
                <a:latin typeface="+mn-lt"/>
              </a:defRPr>
            </a:lvl1pPr>
          </a:lstStyle>
          <a:p>
            <a:pPr>
              <a:defRPr/>
            </a:pPr>
            <a:endParaRPr lang="en-US"/>
          </a:p>
        </p:txBody>
      </p:sp>
      <p:sp>
        <p:nvSpPr>
          <p:cNvPr id="18" name="Rectangle 18"/>
          <p:cNvSpPr>
            <a:spLocks noGrp="1"/>
          </p:cNvSpPr>
          <p:nvPr>
            <p:ph type="sldNum" sz="quarter" idx="3"/>
          </p:nvPr>
        </p:nvSpPr>
        <p:spPr bwMode="auto">
          <a:xfrm>
            <a:off x="5621696" y="6457411"/>
            <a:ext cx="4302625" cy="339177"/>
          </a:xfrm>
          <a:prstGeom prst="rect">
            <a:avLst/>
          </a:prstGeom>
          <a:noFill/>
          <a:ln>
            <a:noFill/>
          </a:ln>
          <a:extLst/>
        </p:spPr>
        <p:txBody>
          <a:bodyPr vert="horz" wrap="square" lIns="91255" tIns="45630" rIns="91255" bIns="45630" numCol="1" anchor="t" anchorCtr="0" compatLnSpc="1">
            <a:prstTxWarp prst="textNoShape">
              <a:avLst/>
            </a:prstTxWarp>
          </a:bodyPr>
          <a:lstStyle>
            <a:lvl1pPr eaLnBrk="1" hangingPunct="1">
              <a:defRPr sz="1800">
                <a:latin typeface="Calibri" panose="020F0502020204030204" pitchFamily="34" charset="0"/>
              </a:defRPr>
            </a:lvl1pPr>
          </a:lstStyle>
          <a:p>
            <a:fld id="{2B4998D2-D09D-4B2C-A7F3-9E6305D963E1}" type="slidenum">
              <a:rPr lang="en-US" altLang="cs-CZ"/>
              <a:pPr/>
              <a:t>‹#›</a:t>
            </a:fld>
            <a:endParaRPr lang="en-US" altLang="cs-CZ"/>
          </a:p>
        </p:txBody>
      </p:sp>
    </p:spTree>
    <p:extLst>
      <p:ext uri="{BB962C8B-B14F-4D97-AF65-F5344CB8AC3E}">
        <p14:creationId xmlns:p14="http://schemas.microsoft.com/office/powerpoint/2010/main" val="128403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bwMode="auto">
          <a:xfrm>
            <a:off x="0" y="0"/>
            <a:ext cx="4302625" cy="340265"/>
          </a:xfrm>
          <a:prstGeom prst="rect">
            <a:avLst/>
          </a:prstGeom>
          <a:noFill/>
          <a:ln>
            <a:noFill/>
          </a:ln>
          <a:extLst/>
        </p:spPr>
        <p:txBody>
          <a:bodyPr vert="horz" wrap="square" lIns="91255" tIns="45630" rIns="91255" bIns="45630" numCol="1" anchor="t" anchorCtr="0" compatLnSpc="1">
            <a:prstTxWarp prst="textNoShape">
              <a:avLst/>
            </a:prstTxWarp>
          </a:bodyPr>
          <a:lstStyle>
            <a:lvl1pPr algn="l" eaLnBrk="1" fontAlgn="auto" hangingPunct="1">
              <a:spcBef>
                <a:spcPts val="0"/>
              </a:spcBef>
              <a:spcAft>
                <a:spcPts val="0"/>
              </a:spcAft>
              <a:defRPr sz="1800">
                <a:latin typeface="+mn-lt"/>
              </a:defRPr>
            </a:lvl1pPr>
          </a:lstStyle>
          <a:p>
            <a:pPr>
              <a:defRPr/>
            </a:pPr>
            <a:endParaRPr lang="en-US"/>
          </a:p>
        </p:txBody>
      </p:sp>
      <p:sp>
        <p:nvSpPr>
          <p:cNvPr id="15" name="Rectangle 15"/>
          <p:cNvSpPr>
            <a:spLocks noGrp="1"/>
          </p:cNvSpPr>
          <p:nvPr>
            <p:ph type="dt" idx="1"/>
          </p:nvPr>
        </p:nvSpPr>
        <p:spPr bwMode="auto">
          <a:xfrm>
            <a:off x="5621696" y="0"/>
            <a:ext cx="4302625" cy="340265"/>
          </a:xfrm>
          <a:prstGeom prst="rect">
            <a:avLst/>
          </a:prstGeom>
          <a:noFill/>
          <a:ln>
            <a:noFill/>
          </a:ln>
          <a:extLst/>
        </p:spPr>
        <p:txBody>
          <a:bodyPr vert="horz" wrap="square" lIns="91255" tIns="45630" rIns="91255" bIns="45630" numCol="1" anchor="t" anchorCtr="0" compatLnSpc="1">
            <a:prstTxWarp prst="textNoShape">
              <a:avLst/>
            </a:prstTxWarp>
          </a:bodyPr>
          <a:lstStyle>
            <a:lvl1pPr algn="l" eaLnBrk="1" fontAlgn="auto" hangingPunct="1">
              <a:spcBef>
                <a:spcPts val="0"/>
              </a:spcBef>
              <a:spcAft>
                <a:spcPts val="0"/>
              </a:spcAft>
              <a:defRPr sz="1800">
                <a:latin typeface="+mn-lt"/>
              </a:defRPr>
            </a:lvl1pPr>
          </a:lstStyle>
          <a:p>
            <a:pPr>
              <a:defRPr/>
            </a:pPr>
            <a:fld id="{98819AA6-5F34-4792-ACA1-2C053F8C1A48}" type="datetimeFigureOut">
              <a:rPr lang="en-US"/>
              <a:pPr>
                <a:defRPr/>
              </a:pPr>
              <a:t>1/28/2021</a:t>
            </a:fld>
            <a:endParaRPr lang="en-US"/>
          </a:p>
        </p:txBody>
      </p:sp>
      <p:sp>
        <p:nvSpPr>
          <p:cNvPr id="23" name="Rectangle 2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lIns="91266" tIns="45633" rIns="91266" bIns="45633" anchor="ctr"/>
          <a:lstStyle/>
          <a:p>
            <a:pPr lvl="0"/>
            <a:endParaRPr lang="en-US" noProof="0"/>
          </a:p>
        </p:txBody>
      </p:sp>
      <p:sp>
        <p:nvSpPr>
          <p:cNvPr id="5" name="Rectangle 5"/>
          <p:cNvSpPr>
            <a:spLocks noGrp="1"/>
          </p:cNvSpPr>
          <p:nvPr>
            <p:ph type="body" sz="quarter" idx="3"/>
          </p:nvPr>
        </p:nvSpPr>
        <p:spPr bwMode="auto">
          <a:xfrm>
            <a:off x="992201" y="3228706"/>
            <a:ext cx="7942238" cy="3059117"/>
          </a:xfrm>
          <a:prstGeom prst="rect">
            <a:avLst/>
          </a:prstGeom>
          <a:noFill/>
          <a:ln>
            <a:noFill/>
          </a:ln>
          <a:extLst/>
        </p:spPr>
        <p:txBody>
          <a:bodyPr vert="horz" wrap="square" lIns="91255" tIns="45630" rIns="91255" bIns="45630" numCol="1" anchor="t" anchorCtr="0" compatLnSpc="1">
            <a:prstTxWarp prst="textNoShape">
              <a:avLst/>
            </a:prstTxWarp>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 name="Rectangle 18"/>
          <p:cNvSpPr>
            <a:spLocks noGrp="1"/>
          </p:cNvSpPr>
          <p:nvPr>
            <p:ph type="ftr" sz="quarter" idx="4"/>
          </p:nvPr>
        </p:nvSpPr>
        <p:spPr bwMode="auto">
          <a:xfrm>
            <a:off x="0" y="6457411"/>
            <a:ext cx="4302625" cy="339177"/>
          </a:xfrm>
          <a:prstGeom prst="rect">
            <a:avLst/>
          </a:prstGeom>
          <a:noFill/>
          <a:ln>
            <a:noFill/>
          </a:ln>
          <a:extLst/>
        </p:spPr>
        <p:txBody>
          <a:bodyPr vert="horz" wrap="square" lIns="91255" tIns="45630" rIns="91255" bIns="45630" numCol="1" anchor="t" anchorCtr="0" compatLnSpc="1">
            <a:prstTxWarp prst="textNoShape">
              <a:avLst/>
            </a:prstTxWarp>
          </a:bodyPr>
          <a:lstStyle>
            <a:lvl1pPr algn="l" eaLnBrk="1" fontAlgn="auto" hangingPunct="1">
              <a:spcBef>
                <a:spcPts val="0"/>
              </a:spcBef>
              <a:spcAft>
                <a:spcPts val="0"/>
              </a:spcAft>
              <a:defRPr sz="1800">
                <a:latin typeface="+mn-lt"/>
              </a:defRPr>
            </a:lvl1pPr>
          </a:lstStyle>
          <a:p>
            <a:pPr>
              <a:defRPr/>
            </a:pPr>
            <a:endParaRPr lang="en-US"/>
          </a:p>
        </p:txBody>
      </p:sp>
      <p:sp>
        <p:nvSpPr>
          <p:cNvPr id="28" name="Rectangle 28"/>
          <p:cNvSpPr>
            <a:spLocks noGrp="1"/>
          </p:cNvSpPr>
          <p:nvPr>
            <p:ph type="sldNum" sz="quarter" idx="5"/>
          </p:nvPr>
        </p:nvSpPr>
        <p:spPr bwMode="auto">
          <a:xfrm>
            <a:off x="5621696" y="6457411"/>
            <a:ext cx="4302625" cy="339177"/>
          </a:xfrm>
          <a:prstGeom prst="rect">
            <a:avLst/>
          </a:prstGeom>
          <a:noFill/>
          <a:ln>
            <a:noFill/>
          </a:ln>
          <a:extLst/>
        </p:spPr>
        <p:txBody>
          <a:bodyPr vert="horz" wrap="square" lIns="91255" tIns="45630" rIns="91255" bIns="45630" numCol="1" anchor="t" anchorCtr="0" compatLnSpc="1">
            <a:prstTxWarp prst="textNoShape">
              <a:avLst/>
            </a:prstTxWarp>
          </a:bodyPr>
          <a:lstStyle>
            <a:lvl1pPr eaLnBrk="1" hangingPunct="1">
              <a:defRPr sz="1800">
                <a:latin typeface="Calibri" panose="020F0502020204030204" pitchFamily="34" charset="0"/>
              </a:defRPr>
            </a:lvl1pPr>
          </a:lstStyle>
          <a:p>
            <a:fld id="{CD51196F-D0AC-4468-838D-E3DCF6C0702C}" type="slidenum">
              <a:rPr lang="en-US" altLang="cs-CZ"/>
              <a:pPr/>
              <a:t>‹#›</a:t>
            </a:fld>
            <a:endParaRPr lang="en-US" altLang="cs-CZ"/>
          </a:p>
        </p:txBody>
      </p:sp>
    </p:spTree>
    <p:extLst>
      <p:ext uri="{BB962C8B-B14F-4D97-AF65-F5344CB8AC3E}">
        <p14:creationId xmlns:p14="http://schemas.microsoft.com/office/powerpoint/2010/main" val="4112758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S PGothic"/>
      </a:defRPr>
    </a:lvl1pPr>
    <a:lvl2pPr marL="457200" algn="l" rtl="0" eaLnBrk="0" fontAlgn="base" hangingPunct="0">
      <a:spcBef>
        <a:spcPct val="30000"/>
      </a:spcBef>
      <a:spcAft>
        <a:spcPct val="0"/>
      </a:spcAft>
      <a:defRPr sz="1200" kern="1200">
        <a:solidFill>
          <a:schemeClr val="tx1"/>
        </a:solidFill>
        <a:latin typeface="+mn-lt"/>
        <a:ea typeface="+mn-ea"/>
        <a:cs typeface="MS PGothic"/>
      </a:defRPr>
    </a:lvl2pPr>
    <a:lvl3pPr marL="914400" algn="l" rtl="0" eaLnBrk="0" fontAlgn="base" hangingPunct="0">
      <a:spcBef>
        <a:spcPct val="30000"/>
      </a:spcBef>
      <a:spcAft>
        <a:spcPct val="0"/>
      </a:spcAft>
      <a:defRPr sz="1200" kern="1200">
        <a:solidFill>
          <a:schemeClr val="tx1"/>
        </a:solidFill>
        <a:latin typeface="+mn-lt"/>
        <a:ea typeface="+mn-ea"/>
        <a:cs typeface="MS PGothic"/>
      </a:defRPr>
    </a:lvl3pPr>
    <a:lvl4pPr marL="1371600" algn="l" rtl="0" eaLnBrk="0" fontAlgn="base" hangingPunct="0">
      <a:spcBef>
        <a:spcPct val="30000"/>
      </a:spcBef>
      <a:spcAft>
        <a:spcPct val="0"/>
      </a:spcAft>
      <a:defRPr sz="1200" kern="1200">
        <a:solidFill>
          <a:schemeClr val="tx1"/>
        </a:solidFill>
        <a:latin typeface="+mn-lt"/>
        <a:ea typeface="+mn-ea"/>
        <a:cs typeface="MS PGothic"/>
      </a:defRPr>
    </a:lvl4pPr>
    <a:lvl5pPr marL="1828800" algn="l" rtl="0" eaLnBrk="0" fontAlgn="base" hangingPunct="0">
      <a:spcBef>
        <a:spcPct val="30000"/>
      </a:spcBef>
      <a:spcAft>
        <a:spcPct val="0"/>
      </a:spcAft>
      <a:defRPr sz="1200" kern="1200">
        <a:solidFill>
          <a:schemeClr val="tx1"/>
        </a:solidFill>
        <a:latin typeface="+mn-lt"/>
        <a:ea typeface="+mn-ea"/>
        <a:cs typeface="MS PGothic"/>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2697163" y="509588"/>
            <a:ext cx="4532312"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dirty="0" smtClean="0"/>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1287" indent="-284134">
              <a:spcBef>
                <a:spcPct val="30000"/>
              </a:spcBef>
              <a:defRPr sz="1200">
                <a:solidFill>
                  <a:schemeClr val="tx1"/>
                </a:solidFill>
                <a:latin typeface="Calibri" panose="020F0502020204030204" pitchFamily="34" charset="0"/>
                <a:ea typeface="MS PGothic" panose="020B0600070205080204" pitchFamily="34" charset="-128"/>
              </a:defRPr>
            </a:lvl2pPr>
            <a:lvl3pPr marL="1139708" indent="-226989">
              <a:spcBef>
                <a:spcPct val="30000"/>
              </a:spcBef>
              <a:defRPr sz="1200">
                <a:solidFill>
                  <a:schemeClr val="tx1"/>
                </a:solidFill>
                <a:latin typeface="Calibri" panose="020F0502020204030204" pitchFamily="34" charset="0"/>
                <a:ea typeface="MS PGothic" panose="020B0600070205080204" pitchFamily="34" charset="-128"/>
              </a:defRPr>
            </a:lvl3pPr>
            <a:lvl4pPr marL="1596861" indent="-226989">
              <a:spcBef>
                <a:spcPct val="30000"/>
              </a:spcBef>
              <a:defRPr sz="1200">
                <a:solidFill>
                  <a:schemeClr val="tx1"/>
                </a:solidFill>
                <a:latin typeface="Calibri" panose="020F0502020204030204" pitchFamily="34" charset="0"/>
                <a:ea typeface="MS PGothic" panose="020B0600070205080204" pitchFamily="34" charset="-128"/>
              </a:defRPr>
            </a:lvl4pPr>
            <a:lvl5pPr marL="2052427" indent="-226989">
              <a:spcBef>
                <a:spcPct val="30000"/>
              </a:spcBef>
              <a:defRPr sz="1200">
                <a:solidFill>
                  <a:schemeClr val="tx1"/>
                </a:solidFill>
                <a:latin typeface="Calibri" panose="020F0502020204030204" pitchFamily="34" charset="0"/>
                <a:ea typeface="MS PGothic" panose="020B0600070205080204" pitchFamily="34" charset="-128"/>
              </a:defRPr>
            </a:lvl5pPr>
            <a:lvl6pPr marL="2509580" indent="-22698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6733" indent="-22698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3886" indent="-22698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1039" indent="-22698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7E47F1-B10A-437C-8B66-EA0CACCB1B82}" type="slidenum">
              <a:rPr lang="en-US" altLang="cs-CZ" sz="1800"/>
              <a:pPr>
                <a:spcBef>
                  <a:spcPct val="0"/>
                </a:spcBef>
              </a:pPr>
              <a:t>1</a:t>
            </a:fld>
            <a:endParaRPr lang="en-US" altLang="cs-CZ" sz="1800"/>
          </a:p>
        </p:txBody>
      </p:sp>
    </p:spTree>
    <p:extLst>
      <p:ext uri="{BB962C8B-B14F-4D97-AF65-F5344CB8AC3E}">
        <p14:creationId xmlns:p14="http://schemas.microsoft.com/office/powerpoint/2010/main" val="355202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D51196F-D0AC-4468-838D-E3DCF6C0702C}" type="slidenum">
              <a:rPr lang="en-US" altLang="cs-CZ" smtClean="0"/>
              <a:pPr/>
              <a:t>18</a:t>
            </a:fld>
            <a:endParaRPr lang="en-US" altLang="cs-CZ"/>
          </a:p>
        </p:txBody>
      </p:sp>
    </p:spTree>
    <p:extLst>
      <p:ext uri="{BB962C8B-B14F-4D97-AF65-F5344CB8AC3E}">
        <p14:creationId xmlns:p14="http://schemas.microsoft.com/office/powerpoint/2010/main" val="3051696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D51196F-D0AC-4468-838D-E3DCF6C0702C}" type="slidenum">
              <a:rPr lang="en-US" altLang="cs-CZ" smtClean="0"/>
              <a:pPr/>
              <a:t>19</a:t>
            </a:fld>
            <a:endParaRPr lang="en-US" altLang="cs-CZ"/>
          </a:p>
        </p:txBody>
      </p:sp>
    </p:spTree>
    <p:extLst>
      <p:ext uri="{BB962C8B-B14F-4D97-AF65-F5344CB8AC3E}">
        <p14:creationId xmlns:p14="http://schemas.microsoft.com/office/powerpoint/2010/main" val="346655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D51196F-D0AC-4468-838D-E3DCF6C0702C}" type="slidenum">
              <a:rPr lang="en-US" altLang="cs-CZ" smtClean="0"/>
              <a:pPr/>
              <a:t>20</a:t>
            </a:fld>
            <a:endParaRPr lang="en-US" altLang="cs-CZ"/>
          </a:p>
        </p:txBody>
      </p:sp>
    </p:spTree>
    <p:extLst>
      <p:ext uri="{BB962C8B-B14F-4D97-AF65-F5344CB8AC3E}">
        <p14:creationId xmlns:p14="http://schemas.microsoft.com/office/powerpoint/2010/main" val="342615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D51196F-D0AC-4468-838D-E3DCF6C0702C}" type="slidenum">
              <a:rPr lang="en-US" altLang="cs-CZ" smtClean="0"/>
              <a:pPr/>
              <a:t>21</a:t>
            </a:fld>
            <a:endParaRPr lang="en-US" altLang="cs-CZ"/>
          </a:p>
        </p:txBody>
      </p:sp>
    </p:spTree>
    <p:extLst>
      <p:ext uri="{BB962C8B-B14F-4D97-AF65-F5344CB8AC3E}">
        <p14:creationId xmlns:p14="http://schemas.microsoft.com/office/powerpoint/2010/main" val="408154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D51196F-D0AC-4468-838D-E3DCF6C0702C}" type="slidenum">
              <a:rPr lang="en-US" altLang="cs-CZ" smtClean="0"/>
              <a:pPr/>
              <a:t>2</a:t>
            </a:fld>
            <a:endParaRPr lang="en-US" altLang="cs-CZ"/>
          </a:p>
        </p:txBody>
      </p:sp>
    </p:spTree>
    <p:extLst>
      <p:ext uri="{BB962C8B-B14F-4D97-AF65-F5344CB8AC3E}">
        <p14:creationId xmlns:p14="http://schemas.microsoft.com/office/powerpoint/2010/main" val="278242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D51196F-D0AC-4468-838D-E3DCF6C0702C}" type="slidenum">
              <a:rPr lang="en-US" altLang="cs-CZ" smtClean="0"/>
              <a:pPr/>
              <a:t>11</a:t>
            </a:fld>
            <a:endParaRPr lang="en-US" altLang="cs-CZ"/>
          </a:p>
        </p:txBody>
      </p:sp>
    </p:spTree>
    <p:extLst>
      <p:ext uri="{BB962C8B-B14F-4D97-AF65-F5344CB8AC3E}">
        <p14:creationId xmlns:p14="http://schemas.microsoft.com/office/powerpoint/2010/main" val="231664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D51196F-D0AC-4468-838D-E3DCF6C0702C}" type="slidenum">
              <a:rPr lang="en-US" altLang="cs-CZ" smtClean="0"/>
              <a:pPr/>
              <a:t>12</a:t>
            </a:fld>
            <a:endParaRPr lang="en-US" altLang="cs-CZ"/>
          </a:p>
        </p:txBody>
      </p:sp>
    </p:spTree>
    <p:extLst>
      <p:ext uri="{BB962C8B-B14F-4D97-AF65-F5344CB8AC3E}">
        <p14:creationId xmlns:p14="http://schemas.microsoft.com/office/powerpoint/2010/main" val="3579045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D51196F-D0AC-4468-838D-E3DCF6C0702C}" type="slidenum">
              <a:rPr lang="en-US" altLang="cs-CZ" smtClean="0"/>
              <a:pPr/>
              <a:t>13</a:t>
            </a:fld>
            <a:endParaRPr lang="en-US" altLang="cs-CZ"/>
          </a:p>
        </p:txBody>
      </p:sp>
    </p:spTree>
    <p:extLst>
      <p:ext uri="{BB962C8B-B14F-4D97-AF65-F5344CB8AC3E}">
        <p14:creationId xmlns:p14="http://schemas.microsoft.com/office/powerpoint/2010/main" val="295590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D51196F-D0AC-4468-838D-E3DCF6C0702C}" type="slidenum">
              <a:rPr lang="en-US" altLang="cs-CZ" smtClean="0"/>
              <a:pPr/>
              <a:t>14</a:t>
            </a:fld>
            <a:endParaRPr lang="en-US" altLang="cs-CZ"/>
          </a:p>
        </p:txBody>
      </p:sp>
    </p:spTree>
    <p:extLst>
      <p:ext uri="{BB962C8B-B14F-4D97-AF65-F5344CB8AC3E}">
        <p14:creationId xmlns:p14="http://schemas.microsoft.com/office/powerpoint/2010/main" val="265169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D51196F-D0AC-4468-838D-E3DCF6C0702C}" type="slidenum">
              <a:rPr lang="en-US" altLang="cs-CZ" smtClean="0"/>
              <a:pPr/>
              <a:t>15</a:t>
            </a:fld>
            <a:endParaRPr lang="en-US" altLang="cs-CZ"/>
          </a:p>
        </p:txBody>
      </p:sp>
    </p:spTree>
    <p:extLst>
      <p:ext uri="{BB962C8B-B14F-4D97-AF65-F5344CB8AC3E}">
        <p14:creationId xmlns:p14="http://schemas.microsoft.com/office/powerpoint/2010/main" val="171089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D51196F-D0AC-4468-838D-E3DCF6C0702C}" type="slidenum">
              <a:rPr lang="en-US" altLang="cs-CZ" smtClean="0"/>
              <a:pPr/>
              <a:t>16</a:t>
            </a:fld>
            <a:endParaRPr lang="en-US" altLang="cs-CZ"/>
          </a:p>
        </p:txBody>
      </p:sp>
    </p:spTree>
    <p:extLst>
      <p:ext uri="{BB962C8B-B14F-4D97-AF65-F5344CB8AC3E}">
        <p14:creationId xmlns:p14="http://schemas.microsoft.com/office/powerpoint/2010/main" val="485464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D51196F-D0AC-4468-838D-E3DCF6C0702C}" type="slidenum">
              <a:rPr lang="en-US" altLang="cs-CZ" smtClean="0"/>
              <a:pPr/>
              <a:t>17</a:t>
            </a:fld>
            <a:endParaRPr lang="en-US" altLang="cs-CZ"/>
          </a:p>
        </p:txBody>
      </p:sp>
    </p:spTree>
    <p:extLst>
      <p:ext uri="{BB962C8B-B14F-4D97-AF65-F5344CB8AC3E}">
        <p14:creationId xmlns:p14="http://schemas.microsoft.com/office/powerpoint/2010/main" val="1480507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136000" y="5240080"/>
            <a:ext cx="7056000" cy="709200"/>
          </a:xfrm>
          <a:prstGeom prst="rect">
            <a:avLst/>
          </a:prstGeom>
          <a:solidFill>
            <a:srgbClr val="64B7C8"/>
          </a:solidFill>
        </p:spPr>
        <p:txBody>
          <a:bodyPr rIns="180000" anchor="ctr"/>
          <a:lstStyle>
            <a:lvl1pPr algn="r" rtl="0" eaLnBrk="0" fontAlgn="base" hangingPunct="0">
              <a:spcBef>
                <a:spcPct val="0"/>
              </a:spcBef>
              <a:spcAft>
                <a:spcPct val="0"/>
              </a:spcAft>
              <a:defRPr lang="cs-CZ" sz="2000" kern="1200" dirty="0">
                <a:solidFill>
                  <a:schemeClr val="bg1"/>
                </a:solidFill>
                <a:latin typeface="Corbel" panose="020B0503020204020204" pitchFamily="34" charset="0"/>
                <a:ea typeface="+mn-ea"/>
                <a:cs typeface="+mn-cs"/>
              </a:defRPr>
            </a:lvl1pPr>
          </a:lstStyle>
          <a:p>
            <a:pPr algn="r"/>
            <a:r>
              <a:rPr lang="cs-CZ" sz="2000" dirty="0" smtClean="0">
                <a:solidFill>
                  <a:schemeClr val="bg1"/>
                </a:solidFill>
                <a:latin typeface="+mn-lt"/>
              </a:rPr>
              <a:t># jméno</a:t>
            </a:r>
            <a:br>
              <a:rPr lang="cs-CZ" sz="2000" dirty="0" smtClean="0">
                <a:solidFill>
                  <a:schemeClr val="bg1"/>
                </a:solidFill>
                <a:latin typeface="+mn-lt"/>
              </a:rPr>
            </a:br>
            <a:r>
              <a:rPr lang="cs-CZ" sz="2000" dirty="0" smtClean="0">
                <a:solidFill>
                  <a:schemeClr val="bg1"/>
                </a:solidFill>
                <a:latin typeface="+mn-lt"/>
              </a:rPr>
              <a:t>Odbor drážní a vodní dopravy</a:t>
            </a:r>
            <a:endParaRPr lang="cs-CZ" sz="2000" dirty="0">
              <a:solidFill>
                <a:schemeClr val="bg1"/>
              </a:solidFill>
              <a:latin typeface="+mn-lt"/>
            </a:endParaRPr>
          </a:p>
        </p:txBody>
      </p:sp>
      <p:sp>
        <p:nvSpPr>
          <p:cNvPr id="6" name="Zástupný symbol pro text 5"/>
          <p:cNvSpPr>
            <a:spLocks noGrp="1"/>
          </p:cNvSpPr>
          <p:nvPr>
            <p:ph type="body" sz="quarter" idx="10" hasCustomPrompt="1"/>
          </p:nvPr>
        </p:nvSpPr>
        <p:spPr>
          <a:xfrm>
            <a:off x="815415" y="3645024"/>
            <a:ext cx="11157224" cy="914400"/>
          </a:xfrm>
          <a:prstGeom prst="rect">
            <a:avLst/>
          </a:prstGeom>
        </p:spPr>
        <p:txBody>
          <a:bodyPr anchor="ctr"/>
          <a:lstStyle>
            <a:lvl1pPr marL="0" indent="0" algn="r">
              <a:buNone/>
              <a:defRPr lang="cs-CZ" sz="4000" b="1" kern="1200" baseline="0" dirty="0" smtClean="0">
                <a:solidFill>
                  <a:srgbClr val="2C5884"/>
                </a:solidFill>
                <a:latin typeface="Corbel" panose="020B0503020204020204" pitchFamily="34" charset="0"/>
                <a:ea typeface="+mn-ea"/>
                <a:cs typeface="+mn-cs"/>
              </a:defRPr>
            </a:lvl1pPr>
            <a:lvl2pPr>
              <a:defRPr lang="cs-CZ" sz="4000" b="1" kern="1200" dirty="0" smtClean="0">
                <a:solidFill>
                  <a:srgbClr val="2C5884"/>
                </a:solidFill>
                <a:latin typeface="Corbel" panose="020B0503020204020204" pitchFamily="34" charset="0"/>
                <a:ea typeface="+mn-ea"/>
                <a:cs typeface="+mn-cs"/>
              </a:defRPr>
            </a:lvl2pPr>
          </a:lstStyle>
          <a:p>
            <a:pPr lvl="0"/>
            <a:r>
              <a:rPr lang="cs-CZ" dirty="0" smtClean="0"/>
              <a:t>Název prezentace</a:t>
            </a:r>
          </a:p>
        </p:txBody>
      </p:sp>
      <p:grpSp>
        <p:nvGrpSpPr>
          <p:cNvPr id="3" name="Skupina 2"/>
          <p:cNvGrpSpPr/>
          <p:nvPr userDrawn="1"/>
        </p:nvGrpSpPr>
        <p:grpSpPr>
          <a:xfrm>
            <a:off x="0" y="900113"/>
            <a:ext cx="11712624" cy="690562"/>
            <a:chOff x="0" y="900113"/>
            <a:chExt cx="11712624" cy="690562"/>
          </a:xfrm>
        </p:grpSpPr>
        <p:sp>
          <p:nvSpPr>
            <p:cNvPr id="11" name="Obdélník 10"/>
            <p:cNvSpPr/>
            <p:nvPr/>
          </p:nvSpPr>
          <p:spPr>
            <a:xfrm>
              <a:off x="0" y="900113"/>
              <a:ext cx="8451552" cy="690562"/>
            </a:xfrm>
            <a:prstGeom prst="rect">
              <a:avLst/>
            </a:prstGeom>
            <a:solidFill>
              <a:srgbClr val="2C5884"/>
            </a:solidFill>
            <a:ln>
              <a:solidFill>
                <a:srgbClr val="2C58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cs-CZ" sz="2400" b="1" dirty="0">
                <a:solidFill>
                  <a:schemeClr val="bg1"/>
                </a:solidFill>
              </a:endParaRPr>
            </a:p>
            <a:p>
              <a:pPr>
                <a:defRPr/>
              </a:pPr>
              <a:endParaRPr lang="cs-CZ" sz="2400" b="1" dirty="0">
                <a:solidFill>
                  <a:schemeClr val="bg1"/>
                </a:solidFill>
              </a:endParaRPr>
            </a:p>
          </p:txBody>
        </p:sp>
        <p:pic>
          <p:nvPicPr>
            <p:cNvPr id="12" name="Obrázek 3" descr="logoMD_mini.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5608" y="900113"/>
              <a:ext cx="2757016"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059175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slední slide">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725116" y="2925763"/>
            <a:ext cx="6465600" cy="864000"/>
          </a:xfrm>
          <a:prstGeom prst="rect">
            <a:avLst/>
          </a:prstGeom>
          <a:solidFill>
            <a:srgbClr val="64B7C8"/>
          </a:solidFill>
        </p:spPr>
        <p:txBody>
          <a:bodyPr anchor="ctr">
            <a:normAutofit/>
          </a:bodyPr>
          <a:lstStyle>
            <a:lvl1pPr marL="0" indent="0" algn="l" defTabSz="685800" rtl="0" eaLnBrk="1" fontAlgn="base" hangingPunct="1">
              <a:lnSpc>
                <a:spcPct val="100000"/>
              </a:lnSpc>
              <a:spcBef>
                <a:spcPts val="750"/>
              </a:spcBef>
              <a:spcAft>
                <a:spcPct val="0"/>
              </a:spcAft>
              <a:buFont typeface="Arial" panose="020B0604020202020204" pitchFamily="34" charset="0"/>
              <a:buNone/>
              <a:defRPr lang="cs-CZ" sz="2400" b="1" i="0" u="none" kern="1200" baseline="0" dirty="0">
                <a:solidFill>
                  <a:schemeClr val="bg1"/>
                </a:solidFill>
                <a:latin typeface="Corbel" panose="020B0503020204020204" pitchFamily="34" charset="0"/>
                <a:ea typeface="+mn-ea"/>
                <a:cs typeface="+mn-cs"/>
              </a:defRPr>
            </a:lvl1pPr>
          </a:lstStyle>
          <a:p>
            <a:r>
              <a:rPr lang="cs-CZ" dirty="0" smtClean="0"/>
              <a:t>Kontakt:</a:t>
            </a:r>
            <a:br>
              <a:rPr lang="cs-CZ" dirty="0" smtClean="0"/>
            </a:br>
            <a:r>
              <a:rPr lang="cs-CZ" sz="2400" b="1" kern="1200" dirty="0" smtClean="0">
                <a:solidFill>
                  <a:schemeClr val="bg1"/>
                </a:solidFill>
                <a:latin typeface="Corbel" panose="020B0503020204020204" pitchFamily="34" charset="0"/>
                <a:ea typeface="+mn-ea"/>
                <a:cs typeface="+mn-cs"/>
              </a:rPr>
              <a:t>Jmeno.prijmeni@mdcr.cz</a:t>
            </a:r>
            <a:endParaRPr lang="cs-CZ" dirty="0"/>
          </a:p>
        </p:txBody>
      </p:sp>
      <p:pic>
        <p:nvPicPr>
          <p:cNvPr id="5" name="Obrázek 3" descr="logoMD_mini.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09081" y="123822"/>
            <a:ext cx="1667236"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8740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9" name="Obdélník 8"/>
          <p:cNvSpPr/>
          <p:nvPr userDrawn="1"/>
        </p:nvSpPr>
        <p:spPr>
          <a:xfrm>
            <a:off x="3" y="777032"/>
            <a:ext cx="12191999" cy="404812"/>
          </a:xfrm>
          <a:prstGeom prst="rect">
            <a:avLst/>
          </a:prstGeom>
          <a:solidFill>
            <a:srgbClr val="2C5884"/>
          </a:solidFill>
          <a:ln>
            <a:solidFill>
              <a:srgbClr val="2C58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000"/>
          </a:p>
        </p:txBody>
      </p:sp>
      <p:sp>
        <p:nvSpPr>
          <p:cNvPr id="14" name="Nadpis 13"/>
          <p:cNvSpPr>
            <a:spLocks noGrp="1"/>
          </p:cNvSpPr>
          <p:nvPr>
            <p:ph type="title" hasCustomPrompt="1"/>
          </p:nvPr>
        </p:nvSpPr>
        <p:spPr>
          <a:xfrm>
            <a:off x="10019763" y="744667"/>
            <a:ext cx="2172239" cy="549381"/>
          </a:xfrm>
          <a:prstGeom prst="rect">
            <a:avLst/>
          </a:prstGeom>
          <a:solidFill>
            <a:schemeClr val="bg1"/>
          </a:solidFill>
        </p:spPr>
        <p:txBody>
          <a:bodyPr wrap="none" lIns="90000" rIns="90000" anchor="ctr" anchorCtr="0">
            <a:spAutoFit/>
          </a:bodyPr>
          <a:lstStyle>
            <a:lvl1pPr algn="r">
              <a:defRPr lang="cs-CZ" sz="3300" kern="1200" dirty="0">
                <a:solidFill>
                  <a:srgbClr val="2C5884"/>
                </a:solidFill>
                <a:latin typeface="Corbel" panose="020B0503020204020204" pitchFamily="34" charset="0"/>
                <a:ea typeface="+mn-ea"/>
                <a:cs typeface="+mn-cs"/>
              </a:defRPr>
            </a:lvl1pPr>
          </a:lstStyle>
          <a:p>
            <a:r>
              <a:rPr lang="cs-CZ" dirty="0" smtClean="0"/>
              <a:t>Název </a:t>
            </a:r>
            <a:r>
              <a:rPr lang="cs-CZ" dirty="0" err="1" smtClean="0"/>
              <a:t>slidu</a:t>
            </a:r>
            <a:endParaRPr lang="cs-CZ" dirty="0"/>
          </a:p>
        </p:txBody>
      </p:sp>
      <p:sp>
        <p:nvSpPr>
          <p:cNvPr id="3" name="Zástupný symbol pro text 2"/>
          <p:cNvSpPr>
            <a:spLocks noGrp="1"/>
          </p:cNvSpPr>
          <p:nvPr>
            <p:ph type="body" sz="quarter" idx="10"/>
          </p:nvPr>
        </p:nvSpPr>
        <p:spPr>
          <a:xfrm>
            <a:off x="239183" y="1412776"/>
            <a:ext cx="11736916" cy="5328592"/>
          </a:xfrm>
          <a:prstGeom prst="rect">
            <a:avLst/>
          </a:prstGeom>
        </p:spPr>
        <p:txBody>
          <a:bodyPr/>
          <a:lstStyle>
            <a:lvl1pPr>
              <a:defRPr>
                <a:solidFill>
                  <a:srgbClr val="2C5884"/>
                </a:solidFill>
                <a:latin typeface="Corbel" panose="020B0503020204020204" pitchFamily="34" charset="0"/>
              </a:defRPr>
            </a:lvl1pPr>
            <a:lvl2pPr>
              <a:defRPr>
                <a:solidFill>
                  <a:srgbClr val="5EB5C6"/>
                </a:solidFill>
                <a:latin typeface="Corbel" panose="020B0503020204020204" pitchFamily="34" charset="0"/>
              </a:defRPr>
            </a:lvl2pPr>
            <a:lvl3pPr>
              <a:defRPr>
                <a:solidFill>
                  <a:srgbClr val="81AFAE"/>
                </a:solidFill>
                <a:latin typeface="Corbel" panose="020B0503020204020204" pitchFamily="34" charset="0"/>
              </a:defRPr>
            </a:lvl3pPr>
            <a:lvl4pPr>
              <a:defRPr>
                <a:solidFill>
                  <a:srgbClr val="2C5884"/>
                </a:solidFill>
                <a:latin typeface="Corbel" panose="020B0503020204020204" pitchFamily="34" charset="0"/>
              </a:defRPr>
            </a:lvl4pPr>
            <a:lvl5pPr>
              <a:defRPr>
                <a:solidFill>
                  <a:srgbClr val="2C5884"/>
                </a:solidFill>
                <a:latin typeface="Corbel" panose="020B0503020204020204" pitchFamily="34" charset="0"/>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6" name="Zástupný symbol pro číslo snímku 5"/>
          <p:cNvSpPr>
            <a:spLocks noGrp="1"/>
          </p:cNvSpPr>
          <p:nvPr>
            <p:ph type="sldNum" sz="quarter" idx="12"/>
          </p:nvPr>
        </p:nvSpPr>
        <p:spPr>
          <a:xfrm>
            <a:off x="11410572" y="6376246"/>
            <a:ext cx="557741" cy="365125"/>
          </a:xfrm>
          <a:prstGeom prst="rect">
            <a:avLst/>
          </a:prstGeom>
        </p:spPr>
        <p:txBody>
          <a:bodyPr/>
          <a:lstStyle>
            <a:lvl1pPr>
              <a:defRPr>
                <a:solidFill>
                  <a:srgbClr val="2C5884"/>
                </a:solidFill>
                <a:latin typeface="Corbel" panose="020B0503020204020204" pitchFamily="34" charset="0"/>
              </a:defRPr>
            </a:lvl1pPr>
          </a:lstStyle>
          <a:p>
            <a:fld id="{111ADC0F-D9D6-4EB9-A4F9-243074331B15}" type="slidenum">
              <a:rPr lang="en-US" altLang="cs-CZ" smtClean="0"/>
              <a:pPr/>
              <a:t>‹#›</a:t>
            </a:fld>
            <a:endParaRPr lang="en-US" altLang="cs-CZ" dirty="0"/>
          </a:p>
        </p:txBody>
      </p:sp>
      <p:pic>
        <p:nvPicPr>
          <p:cNvPr id="8" name="Obrázek 3" descr="logoMD_mini.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09081" y="123822"/>
            <a:ext cx="1667236"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2141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en logo">
    <p:spTree>
      <p:nvGrpSpPr>
        <p:cNvPr id="1" name=""/>
        <p:cNvGrpSpPr/>
        <p:nvPr/>
      </p:nvGrpSpPr>
      <p:grpSpPr>
        <a:xfrm>
          <a:off x="0" y="0"/>
          <a:ext cx="0" cy="0"/>
          <a:chOff x="0" y="0"/>
          <a:chExt cx="0" cy="0"/>
        </a:xfrm>
      </p:grpSpPr>
      <p:pic>
        <p:nvPicPr>
          <p:cNvPr id="3" name="Obrázek 3" descr="logoMD_mini.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09081" y="123822"/>
            <a:ext cx="1667236"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0700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1" y="1709742"/>
            <a:ext cx="10515600" cy="2852737"/>
          </a:xfrm>
          <a:prstGeom prst="rect">
            <a:avLst/>
          </a:prstGeom>
        </p:spPr>
        <p:txBody>
          <a:bodyPr anchor="b"/>
          <a:lstStyle>
            <a:lvl1pPr>
              <a:defRPr sz="4500"/>
            </a:lvl1pPr>
          </a:lstStyle>
          <a:p>
            <a:r>
              <a:rPr lang="cs-CZ" smtClean="0"/>
              <a:t>Kliknutím lze upravit styl.</a:t>
            </a:r>
            <a:endParaRPr lang="cs-CZ"/>
          </a:p>
        </p:txBody>
      </p:sp>
      <p:sp>
        <p:nvSpPr>
          <p:cNvPr id="3" name="Zástupný symbol pro text 2"/>
          <p:cNvSpPr>
            <a:spLocks noGrp="1"/>
          </p:cNvSpPr>
          <p:nvPr>
            <p:ph type="body" idx="1"/>
          </p:nvPr>
        </p:nvSpPr>
        <p:spPr>
          <a:xfrm>
            <a:off x="831851" y="4589467"/>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a:xfrm>
            <a:off x="838200" y="6356353"/>
            <a:ext cx="2743200" cy="365125"/>
          </a:xfrm>
          <a:prstGeom prst="rect">
            <a:avLst/>
          </a:prstGeom>
        </p:spPr>
        <p:txBody>
          <a:bodyPr/>
          <a:lstStyle>
            <a:lvl1pPr>
              <a:defRPr/>
            </a:lvl1pPr>
          </a:lstStyle>
          <a:p>
            <a:pPr>
              <a:defRPr/>
            </a:pPr>
            <a:endParaRPr lang="en-US" dirty="0"/>
          </a:p>
        </p:txBody>
      </p:sp>
      <p:sp>
        <p:nvSpPr>
          <p:cNvPr id="5" name="Zástupný symbol pro zápatí 4"/>
          <p:cNvSpPr>
            <a:spLocks noGrp="1"/>
          </p:cNvSpPr>
          <p:nvPr>
            <p:ph type="ftr" sz="quarter" idx="11"/>
          </p:nvPr>
        </p:nvSpPr>
        <p:spPr>
          <a:xfrm>
            <a:off x="4038600" y="6356353"/>
            <a:ext cx="4114800" cy="365125"/>
          </a:xfrm>
          <a:prstGeom prst="rect">
            <a:avLst/>
          </a:prstGeom>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a:xfrm>
            <a:off x="8610600" y="6356353"/>
            <a:ext cx="2743200" cy="365125"/>
          </a:xfrm>
          <a:prstGeom prst="rect">
            <a:avLst/>
          </a:prstGeom>
        </p:spPr>
        <p:txBody>
          <a:bodyPr/>
          <a:lstStyle>
            <a:lvl1pPr>
              <a:defRPr/>
            </a:lvl1pPr>
          </a:lstStyle>
          <a:p>
            <a:fld id="{111ADC0F-D9D6-4EB9-A4F9-243074331B15}" type="slidenum">
              <a:rPr lang="en-US" altLang="cs-CZ"/>
              <a:pPr/>
              <a:t>‹#›</a:t>
            </a:fld>
            <a:endParaRPr lang="en-US" altLang="cs-CZ"/>
          </a:p>
        </p:txBody>
      </p:sp>
      <p:grpSp>
        <p:nvGrpSpPr>
          <p:cNvPr id="10" name="Skupina 9"/>
          <p:cNvGrpSpPr/>
          <p:nvPr userDrawn="1"/>
        </p:nvGrpSpPr>
        <p:grpSpPr>
          <a:xfrm>
            <a:off x="0" y="900113"/>
            <a:ext cx="11712624" cy="690562"/>
            <a:chOff x="0" y="900113"/>
            <a:chExt cx="11712624" cy="690562"/>
          </a:xfrm>
        </p:grpSpPr>
        <p:sp>
          <p:nvSpPr>
            <p:cNvPr id="11" name="Obdélník 10"/>
            <p:cNvSpPr/>
            <p:nvPr/>
          </p:nvSpPr>
          <p:spPr>
            <a:xfrm>
              <a:off x="0" y="900113"/>
              <a:ext cx="8451552" cy="690562"/>
            </a:xfrm>
            <a:prstGeom prst="rect">
              <a:avLst/>
            </a:prstGeom>
            <a:solidFill>
              <a:srgbClr val="2C5884"/>
            </a:solidFill>
            <a:ln>
              <a:solidFill>
                <a:srgbClr val="2C58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cs-CZ" sz="2400" b="1" dirty="0">
                <a:solidFill>
                  <a:schemeClr val="bg1"/>
                </a:solidFill>
              </a:endParaRPr>
            </a:p>
            <a:p>
              <a:pPr>
                <a:defRPr/>
              </a:pPr>
              <a:endParaRPr lang="cs-CZ" sz="2400" b="1" dirty="0">
                <a:solidFill>
                  <a:schemeClr val="bg1"/>
                </a:solidFill>
              </a:endParaRPr>
            </a:p>
          </p:txBody>
        </p:sp>
        <p:pic>
          <p:nvPicPr>
            <p:cNvPr id="12" name="Obrázek 3" descr="logoMD_mini.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5608" y="900113"/>
              <a:ext cx="2757016"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279413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838200" y="1825625"/>
            <a:ext cx="5181600" cy="4351338"/>
          </a:xfrm>
          <a:prstGeom prst="rect">
            <a:avLst/>
          </a:prstGeo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a:prstGeom prst="rect">
            <a:avLst/>
          </a:prstGeo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3"/>
          <p:cNvSpPr>
            <a:spLocks noGrp="1"/>
          </p:cNvSpPr>
          <p:nvPr>
            <p:ph type="dt" sz="half" idx="10"/>
          </p:nvPr>
        </p:nvSpPr>
        <p:spPr>
          <a:xfrm>
            <a:off x="838200" y="6356353"/>
            <a:ext cx="2743200" cy="365125"/>
          </a:xfrm>
          <a:prstGeom prst="rect">
            <a:avLst/>
          </a:prstGeom>
        </p:spPr>
        <p:txBody>
          <a:bodyPr/>
          <a:lstStyle>
            <a:lvl1pPr>
              <a:defRPr/>
            </a:lvl1pPr>
          </a:lstStyle>
          <a:p>
            <a:pPr>
              <a:defRPr/>
            </a:pPr>
            <a:endParaRPr lang="en-US" dirty="0"/>
          </a:p>
        </p:txBody>
      </p:sp>
      <p:sp>
        <p:nvSpPr>
          <p:cNvPr id="6" name="Zástupný symbol pro zápatí 4"/>
          <p:cNvSpPr>
            <a:spLocks noGrp="1"/>
          </p:cNvSpPr>
          <p:nvPr>
            <p:ph type="ftr" sz="quarter" idx="11"/>
          </p:nvPr>
        </p:nvSpPr>
        <p:spPr>
          <a:xfrm>
            <a:off x="4038600" y="6356353"/>
            <a:ext cx="4114800" cy="365125"/>
          </a:xfrm>
          <a:prstGeom prst="rect">
            <a:avLst/>
          </a:prstGeom>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a:xfrm>
            <a:off x="8610600" y="6356353"/>
            <a:ext cx="2743200" cy="365125"/>
          </a:xfrm>
          <a:prstGeom prst="rect">
            <a:avLst/>
          </a:prstGeom>
        </p:spPr>
        <p:txBody>
          <a:bodyPr/>
          <a:lstStyle>
            <a:lvl1pPr>
              <a:defRPr/>
            </a:lvl1pPr>
          </a:lstStyle>
          <a:p>
            <a:fld id="{A47445B0-F190-4F08-B78E-9847B00C5969}" type="slidenum">
              <a:rPr lang="en-US" altLang="cs-CZ"/>
              <a:pPr/>
              <a:t>‹#›</a:t>
            </a:fld>
            <a:endParaRPr lang="en-US" altLang="cs-CZ"/>
          </a:p>
        </p:txBody>
      </p:sp>
      <p:sp>
        <p:nvSpPr>
          <p:cNvPr id="9" name="Obdélník 8"/>
          <p:cNvSpPr/>
          <p:nvPr userDrawn="1"/>
        </p:nvSpPr>
        <p:spPr>
          <a:xfrm>
            <a:off x="3" y="777032"/>
            <a:ext cx="12191999" cy="404812"/>
          </a:xfrm>
          <a:prstGeom prst="rect">
            <a:avLst/>
          </a:prstGeom>
          <a:solidFill>
            <a:srgbClr val="2C5884"/>
          </a:solidFill>
          <a:ln>
            <a:solidFill>
              <a:srgbClr val="2C58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000"/>
          </a:p>
        </p:txBody>
      </p:sp>
      <p:sp>
        <p:nvSpPr>
          <p:cNvPr id="10" name="Nadpis 13"/>
          <p:cNvSpPr txBox="1">
            <a:spLocks/>
          </p:cNvSpPr>
          <p:nvPr userDrawn="1"/>
        </p:nvSpPr>
        <p:spPr>
          <a:xfrm>
            <a:off x="10019763" y="744667"/>
            <a:ext cx="2172239" cy="549381"/>
          </a:xfrm>
          <a:prstGeom prst="rect">
            <a:avLst/>
          </a:prstGeom>
          <a:solidFill>
            <a:schemeClr val="bg1"/>
          </a:solidFill>
        </p:spPr>
        <p:txBody>
          <a:bodyPr wrap="none" lIns="90000" rIns="90000" anchor="ctr" anchorCtr="0">
            <a:spAutoFit/>
          </a:bodyPr>
          <a:lstStyle>
            <a:lvl1pPr algn="r" defTabSz="685800" rtl="0" eaLnBrk="0" fontAlgn="base" hangingPunct="0">
              <a:lnSpc>
                <a:spcPct val="90000"/>
              </a:lnSpc>
              <a:spcBef>
                <a:spcPct val="0"/>
              </a:spcBef>
              <a:spcAft>
                <a:spcPct val="0"/>
              </a:spcAft>
              <a:defRPr lang="cs-CZ" sz="3300" kern="1200" dirty="0">
                <a:solidFill>
                  <a:srgbClr val="2C5884"/>
                </a:solidFill>
                <a:latin typeface="Corbel" panose="020B0503020204020204" pitchFamily="34" charset="0"/>
                <a:ea typeface="+mn-ea"/>
                <a:cs typeface="+mn-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sz="3300" smtClean="0"/>
              <a:t>Název slidu</a:t>
            </a:r>
            <a:endParaRPr lang="cs-CZ" sz="3300"/>
          </a:p>
        </p:txBody>
      </p:sp>
      <p:pic>
        <p:nvPicPr>
          <p:cNvPr id="11" name="Obrázek 3" descr="logoMD_mini.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09081" y="123822"/>
            <a:ext cx="1667236"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108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Upravte styly předlohy textu.</a:t>
            </a:r>
          </a:p>
        </p:txBody>
      </p:sp>
      <p:sp>
        <p:nvSpPr>
          <p:cNvPr id="4" name="Zástupný symbol pro obsah 3"/>
          <p:cNvSpPr>
            <a:spLocks noGrp="1"/>
          </p:cNvSpPr>
          <p:nvPr>
            <p:ph sz="half" idx="2"/>
          </p:nvPr>
        </p:nvSpPr>
        <p:spPr>
          <a:xfrm>
            <a:off x="839789" y="2505075"/>
            <a:ext cx="5157787" cy="3684588"/>
          </a:xfrm>
          <a:prstGeom prst="rect">
            <a:avLst/>
          </a:prstGeo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2"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Upravte styly předlohy textu.</a:t>
            </a:r>
          </a:p>
        </p:txBody>
      </p:sp>
      <p:sp>
        <p:nvSpPr>
          <p:cNvPr id="6" name="Zástupný symbol pro obsah 5"/>
          <p:cNvSpPr>
            <a:spLocks noGrp="1"/>
          </p:cNvSpPr>
          <p:nvPr>
            <p:ph sz="quarter" idx="4"/>
          </p:nvPr>
        </p:nvSpPr>
        <p:spPr>
          <a:xfrm>
            <a:off x="6172202" y="2505075"/>
            <a:ext cx="5183188" cy="3684588"/>
          </a:xfrm>
          <a:prstGeom prst="rect">
            <a:avLst/>
          </a:prstGeo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a:xfrm>
            <a:off x="838200" y="6356353"/>
            <a:ext cx="2743200" cy="365125"/>
          </a:xfrm>
          <a:prstGeom prst="rect">
            <a:avLst/>
          </a:prstGeom>
        </p:spPr>
        <p:txBody>
          <a:bodyPr/>
          <a:lstStyle>
            <a:lvl1pPr>
              <a:defRPr/>
            </a:lvl1pPr>
          </a:lstStyle>
          <a:p>
            <a:pPr>
              <a:defRPr/>
            </a:pPr>
            <a:endParaRPr lang="en-US" dirty="0"/>
          </a:p>
        </p:txBody>
      </p:sp>
      <p:sp>
        <p:nvSpPr>
          <p:cNvPr id="8" name="Zástupný symbol pro zápatí 4"/>
          <p:cNvSpPr>
            <a:spLocks noGrp="1"/>
          </p:cNvSpPr>
          <p:nvPr>
            <p:ph type="ftr" sz="quarter" idx="11"/>
          </p:nvPr>
        </p:nvSpPr>
        <p:spPr>
          <a:xfrm>
            <a:off x="4038600" y="6356353"/>
            <a:ext cx="4114800" cy="365125"/>
          </a:xfrm>
          <a:prstGeom prst="rect">
            <a:avLst/>
          </a:prstGeom>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a:xfrm>
            <a:off x="8610600" y="6356353"/>
            <a:ext cx="2743200" cy="365125"/>
          </a:xfrm>
          <a:prstGeom prst="rect">
            <a:avLst/>
          </a:prstGeom>
        </p:spPr>
        <p:txBody>
          <a:bodyPr/>
          <a:lstStyle>
            <a:lvl1pPr>
              <a:defRPr/>
            </a:lvl1pPr>
          </a:lstStyle>
          <a:p>
            <a:fld id="{AB333D8C-3BD0-4DC9-BE2B-41D663C2C947}" type="slidenum">
              <a:rPr lang="en-US" altLang="cs-CZ"/>
              <a:pPr/>
              <a:t>‹#›</a:t>
            </a:fld>
            <a:endParaRPr lang="en-US" altLang="cs-CZ"/>
          </a:p>
        </p:txBody>
      </p:sp>
      <p:sp>
        <p:nvSpPr>
          <p:cNvPr id="11" name="Obdélník 10"/>
          <p:cNvSpPr/>
          <p:nvPr userDrawn="1"/>
        </p:nvSpPr>
        <p:spPr>
          <a:xfrm>
            <a:off x="3" y="777032"/>
            <a:ext cx="12191999" cy="404812"/>
          </a:xfrm>
          <a:prstGeom prst="rect">
            <a:avLst/>
          </a:prstGeom>
          <a:solidFill>
            <a:srgbClr val="2C5884"/>
          </a:solidFill>
          <a:ln>
            <a:solidFill>
              <a:srgbClr val="2C58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000"/>
          </a:p>
        </p:txBody>
      </p:sp>
      <p:sp>
        <p:nvSpPr>
          <p:cNvPr id="12" name="Nadpis 13"/>
          <p:cNvSpPr txBox="1">
            <a:spLocks/>
          </p:cNvSpPr>
          <p:nvPr userDrawn="1"/>
        </p:nvSpPr>
        <p:spPr>
          <a:xfrm>
            <a:off x="10019763" y="744667"/>
            <a:ext cx="2172239" cy="549381"/>
          </a:xfrm>
          <a:prstGeom prst="rect">
            <a:avLst/>
          </a:prstGeom>
          <a:solidFill>
            <a:schemeClr val="bg1"/>
          </a:solidFill>
        </p:spPr>
        <p:txBody>
          <a:bodyPr wrap="none" lIns="90000" rIns="90000" anchor="ctr" anchorCtr="0">
            <a:spAutoFit/>
          </a:bodyPr>
          <a:lstStyle>
            <a:lvl1pPr algn="r" defTabSz="685800" rtl="0" eaLnBrk="0" fontAlgn="base" hangingPunct="0">
              <a:lnSpc>
                <a:spcPct val="90000"/>
              </a:lnSpc>
              <a:spcBef>
                <a:spcPct val="0"/>
              </a:spcBef>
              <a:spcAft>
                <a:spcPct val="0"/>
              </a:spcAft>
              <a:defRPr lang="cs-CZ" sz="3300" kern="1200" dirty="0">
                <a:solidFill>
                  <a:srgbClr val="2C5884"/>
                </a:solidFill>
                <a:latin typeface="Corbel" panose="020B0503020204020204" pitchFamily="34" charset="0"/>
                <a:ea typeface="+mn-ea"/>
                <a:cs typeface="+mn-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sz="3300" smtClean="0"/>
              <a:t>Název slidu</a:t>
            </a:r>
            <a:endParaRPr lang="cs-CZ" sz="3300"/>
          </a:p>
        </p:txBody>
      </p:sp>
      <p:pic>
        <p:nvPicPr>
          <p:cNvPr id="13" name="Obrázek 3" descr="logoMD_mini.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09081" y="123822"/>
            <a:ext cx="1667236"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2277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a:xfrm>
            <a:off x="838200" y="6356353"/>
            <a:ext cx="2743200" cy="365125"/>
          </a:xfrm>
          <a:prstGeom prst="rect">
            <a:avLst/>
          </a:prstGeom>
        </p:spPr>
        <p:txBody>
          <a:bodyPr/>
          <a:lstStyle>
            <a:lvl1pPr>
              <a:defRPr/>
            </a:lvl1pPr>
          </a:lstStyle>
          <a:p>
            <a:pPr>
              <a:defRPr/>
            </a:pPr>
            <a:endParaRPr lang="en-US" dirty="0"/>
          </a:p>
        </p:txBody>
      </p:sp>
      <p:sp>
        <p:nvSpPr>
          <p:cNvPr id="3" name="Zástupný symbol pro zápatí 4"/>
          <p:cNvSpPr>
            <a:spLocks noGrp="1"/>
          </p:cNvSpPr>
          <p:nvPr>
            <p:ph type="ftr" sz="quarter" idx="11"/>
          </p:nvPr>
        </p:nvSpPr>
        <p:spPr>
          <a:xfrm>
            <a:off x="4038600" y="6356353"/>
            <a:ext cx="4114800" cy="365125"/>
          </a:xfrm>
          <a:prstGeom prst="rect">
            <a:avLst/>
          </a:prstGeom>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a:xfrm>
            <a:off x="8610600" y="6356353"/>
            <a:ext cx="2743200" cy="365125"/>
          </a:xfrm>
          <a:prstGeom prst="rect">
            <a:avLst/>
          </a:prstGeom>
        </p:spPr>
        <p:txBody>
          <a:bodyPr/>
          <a:lstStyle>
            <a:lvl1pPr>
              <a:defRPr/>
            </a:lvl1pPr>
          </a:lstStyle>
          <a:p>
            <a:fld id="{B57B9B2E-90A0-42BC-BB25-3E4CD780B741}" type="slidenum">
              <a:rPr lang="en-US" altLang="cs-CZ"/>
              <a:pPr/>
              <a:t>‹#›</a:t>
            </a:fld>
            <a:endParaRPr lang="en-US" altLang="cs-CZ"/>
          </a:p>
        </p:txBody>
      </p:sp>
      <p:grpSp>
        <p:nvGrpSpPr>
          <p:cNvPr id="8" name="Skupina 7"/>
          <p:cNvGrpSpPr/>
          <p:nvPr userDrawn="1"/>
        </p:nvGrpSpPr>
        <p:grpSpPr>
          <a:xfrm>
            <a:off x="0" y="900113"/>
            <a:ext cx="11712624" cy="690562"/>
            <a:chOff x="0" y="900113"/>
            <a:chExt cx="11712624" cy="690562"/>
          </a:xfrm>
        </p:grpSpPr>
        <p:sp>
          <p:nvSpPr>
            <p:cNvPr id="9" name="Obdélník 8"/>
            <p:cNvSpPr/>
            <p:nvPr/>
          </p:nvSpPr>
          <p:spPr>
            <a:xfrm>
              <a:off x="0" y="900113"/>
              <a:ext cx="8451552" cy="690562"/>
            </a:xfrm>
            <a:prstGeom prst="rect">
              <a:avLst/>
            </a:prstGeom>
            <a:solidFill>
              <a:srgbClr val="2C5884"/>
            </a:solidFill>
            <a:ln>
              <a:solidFill>
                <a:srgbClr val="2C58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cs-CZ" sz="2400" b="1" dirty="0">
                <a:solidFill>
                  <a:schemeClr val="bg1"/>
                </a:solidFill>
              </a:endParaRPr>
            </a:p>
            <a:p>
              <a:pPr>
                <a:defRPr/>
              </a:pPr>
              <a:endParaRPr lang="cs-CZ" sz="2400" b="1" dirty="0">
                <a:solidFill>
                  <a:schemeClr val="bg1"/>
                </a:solidFill>
              </a:endParaRPr>
            </a:p>
          </p:txBody>
        </p:sp>
        <p:pic>
          <p:nvPicPr>
            <p:cNvPr id="10" name="Obrázek 3" descr="logoMD_mini.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5608" y="900113"/>
              <a:ext cx="2757016"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154283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1214213"/>
            <a:ext cx="3932237" cy="843189"/>
          </a:xfrm>
          <a:prstGeom prst="rect">
            <a:avLst/>
          </a:prstGeom>
        </p:spPr>
        <p:txBody>
          <a:bodyPr anchor="b"/>
          <a:lstStyle>
            <a:lvl1pPr>
              <a:defRPr sz="2400"/>
            </a:lvl1pPr>
          </a:lstStyle>
          <a:p>
            <a:r>
              <a:rPr lang="cs-CZ" smtClean="0"/>
              <a:t>Kliknutím lze upravit styl.</a:t>
            </a:r>
            <a:endParaRPr lang="cs-CZ"/>
          </a:p>
        </p:txBody>
      </p:sp>
      <p:sp>
        <p:nvSpPr>
          <p:cNvPr id="3" name="Zástupný symbol pro obsah 2"/>
          <p:cNvSpPr>
            <a:spLocks noGrp="1"/>
          </p:cNvSpPr>
          <p:nvPr>
            <p:ph idx="1"/>
          </p:nvPr>
        </p:nvSpPr>
        <p:spPr>
          <a:xfrm>
            <a:off x="5183188" y="1214210"/>
            <a:ext cx="6172200" cy="464684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smtClean="0"/>
              <a:t>Upravte styly předlohy textu.</a:t>
            </a:r>
          </a:p>
        </p:txBody>
      </p:sp>
      <p:sp>
        <p:nvSpPr>
          <p:cNvPr id="5" name="Zástupný symbol pro datum 3"/>
          <p:cNvSpPr>
            <a:spLocks noGrp="1"/>
          </p:cNvSpPr>
          <p:nvPr>
            <p:ph type="dt" sz="half" idx="10"/>
          </p:nvPr>
        </p:nvSpPr>
        <p:spPr>
          <a:xfrm>
            <a:off x="838200" y="6356353"/>
            <a:ext cx="2743200" cy="365125"/>
          </a:xfrm>
          <a:prstGeom prst="rect">
            <a:avLst/>
          </a:prstGeom>
        </p:spPr>
        <p:txBody>
          <a:bodyPr/>
          <a:lstStyle>
            <a:lvl1pPr>
              <a:defRPr/>
            </a:lvl1pPr>
          </a:lstStyle>
          <a:p>
            <a:pPr>
              <a:defRPr/>
            </a:pPr>
            <a:endParaRPr lang="en-US" dirty="0"/>
          </a:p>
        </p:txBody>
      </p:sp>
      <p:sp>
        <p:nvSpPr>
          <p:cNvPr id="6" name="Zástupný symbol pro zápatí 4"/>
          <p:cNvSpPr>
            <a:spLocks noGrp="1"/>
          </p:cNvSpPr>
          <p:nvPr>
            <p:ph type="ftr" sz="quarter" idx="11"/>
          </p:nvPr>
        </p:nvSpPr>
        <p:spPr>
          <a:xfrm>
            <a:off x="4038600" y="6356353"/>
            <a:ext cx="4114800" cy="365125"/>
          </a:xfrm>
          <a:prstGeom prst="rect">
            <a:avLst/>
          </a:prstGeom>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a:xfrm>
            <a:off x="8610600" y="6356353"/>
            <a:ext cx="2743200" cy="365125"/>
          </a:xfrm>
          <a:prstGeom prst="rect">
            <a:avLst/>
          </a:prstGeom>
        </p:spPr>
        <p:txBody>
          <a:bodyPr/>
          <a:lstStyle>
            <a:lvl1pPr>
              <a:defRPr/>
            </a:lvl1pPr>
          </a:lstStyle>
          <a:p>
            <a:fld id="{DAA04D4A-4792-4FA7-B093-45655F96CDAB}" type="slidenum">
              <a:rPr lang="en-US" altLang="cs-CZ"/>
              <a:pPr/>
              <a:t>‹#›</a:t>
            </a:fld>
            <a:endParaRPr lang="en-US" altLang="cs-CZ"/>
          </a:p>
        </p:txBody>
      </p:sp>
      <p:sp>
        <p:nvSpPr>
          <p:cNvPr id="9" name="Obdélník 8"/>
          <p:cNvSpPr/>
          <p:nvPr userDrawn="1"/>
        </p:nvSpPr>
        <p:spPr>
          <a:xfrm>
            <a:off x="3" y="777032"/>
            <a:ext cx="12191999" cy="404812"/>
          </a:xfrm>
          <a:prstGeom prst="rect">
            <a:avLst/>
          </a:prstGeom>
          <a:solidFill>
            <a:srgbClr val="2C5884"/>
          </a:solidFill>
          <a:ln>
            <a:solidFill>
              <a:srgbClr val="2C58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000"/>
          </a:p>
        </p:txBody>
      </p:sp>
      <p:sp>
        <p:nvSpPr>
          <p:cNvPr id="10" name="Nadpis 13"/>
          <p:cNvSpPr txBox="1">
            <a:spLocks/>
          </p:cNvSpPr>
          <p:nvPr userDrawn="1"/>
        </p:nvSpPr>
        <p:spPr>
          <a:xfrm>
            <a:off x="10019763" y="744667"/>
            <a:ext cx="2172239" cy="549381"/>
          </a:xfrm>
          <a:prstGeom prst="rect">
            <a:avLst/>
          </a:prstGeom>
          <a:solidFill>
            <a:schemeClr val="bg1"/>
          </a:solidFill>
        </p:spPr>
        <p:txBody>
          <a:bodyPr wrap="none" lIns="90000" rIns="90000" anchor="ctr" anchorCtr="0">
            <a:spAutoFit/>
          </a:bodyPr>
          <a:lstStyle>
            <a:lvl1pPr algn="r" defTabSz="685800" rtl="0" eaLnBrk="0" fontAlgn="base" hangingPunct="0">
              <a:lnSpc>
                <a:spcPct val="90000"/>
              </a:lnSpc>
              <a:spcBef>
                <a:spcPct val="0"/>
              </a:spcBef>
              <a:spcAft>
                <a:spcPct val="0"/>
              </a:spcAft>
              <a:defRPr lang="cs-CZ" sz="3300" kern="1200" dirty="0">
                <a:solidFill>
                  <a:srgbClr val="2C5884"/>
                </a:solidFill>
                <a:latin typeface="Corbel" panose="020B0503020204020204" pitchFamily="34" charset="0"/>
                <a:ea typeface="+mn-ea"/>
                <a:cs typeface="+mn-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sz="3300" smtClean="0"/>
              <a:t>Název slidu</a:t>
            </a:r>
            <a:endParaRPr lang="cs-CZ" sz="3300"/>
          </a:p>
        </p:txBody>
      </p:sp>
      <p:pic>
        <p:nvPicPr>
          <p:cNvPr id="11" name="Obrázek 3" descr="logoMD_mini.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09081" y="123822"/>
            <a:ext cx="1667236"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774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1214213"/>
            <a:ext cx="3932237" cy="843189"/>
          </a:xfrm>
          <a:prstGeom prst="rect">
            <a:avLst/>
          </a:prstGeom>
        </p:spPr>
        <p:txBody>
          <a:bodyPr anchor="b"/>
          <a:lstStyle>
            <a:lvl1pPr>
              <a:defRPr sz="2400"/>
            </a:lvl1pPr>
          </a:lstStyle>
          <a:p>
            <a:r>
              <a:rPr lang="cs-CZ" smtClean="0"/>
              <a:t>Kliknutím lze upravit styl.</a:t>
            </a:r>
            <a:endParaRPr lang="cs-CZ" dirty="0"/>
          </a:p>
        </p:txBody>
      </p:sp>
      <p:sp>
        <p:nvSpPr>
          <p:cNvPr id="3" name="Zástupný symbol pro obrázek 2"/>
          <p:cNvSpPr>
            <a:spLocks noGrp="1"/>
          </p:cNvSpPr>
          <p:nvPr>
            <p:ph type="pic" idx="1"/>
          </p:nvPr>
        </p:nvSpPr>
        <p:spPr>
          <a:xfrm>
            <a:off x="5183188" y="1214210"/>
            <a:ext cx="6172200" cy="4646841"/>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smtClean="0"/>
              <a:t>Upravte styly předlohy textu.</a:t>
            </a:r>
          </a:p>
        </p:txBody>
      </p:sp>
      <p:sp>
        <p:nvSpPr>
          <p:cNvPr id="5" name="Zástupný symbol pro datum 3"/>
          <p:cNvSpPr>
            <a:spLocks noGrp="1"/>
          </p:cNvSpPr>
          <p:nvPr>
            <p:ph type="dt" sz="half" idx="10"/>
          </p:nvPr>
        </p:nvSpPr>
        <p:spPr>
          <a:xfrm>
            <a:off x="838200" y="6356353"/>
            <a:ext cx="2743200" cy="365125"/>
          </a:xfrm>
          <a:prstGeom prst="rect">
            <a:avLst/>
          </a:prstGeom>
        </p:spPr>
        <p:txBody>
          <a:bodyPr/>
          <a:lstStyle>
            <a:lvl1pPr>
              <a:defRPr/>
            </a:lvl1pPr>
          </a:lstStyle>
          <a:p>
            <a:pPr>
              <a:defRPr/>
            </a:pPr>
            <a:endParaRPr lang="en-US" dirty="0"/>
          </a:p>
        </p:txBody>
      </p:sp>
      <p:sp>
        <p:nvSpPr>
          <p:cNvPr id="6" name="Zástupný symbol pro zápatí 4"/>
          <p:cNvSpPr>
            <a:spLocks noGrp="1"/>
          </p:cNvSpPr>
          <p:nvPr>
            <p:ph type="ftr" sz="quarter" idx="11"/>
          </p:nvPr>
        </p:nvSpPr>
        <p:spPr>
          <a:xfrm>
            <a:off x="4038600" y="6356353"/>
            <a:ext cx="4114800" cy="365125"/>
          </a:xfrm>
          <a:prstGeom prst="rect">
            <a:avLst/>
          </a:prstGeom>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a:xfrm>
            <a:off x="8610600" y="6356353"/>
            <a:ext cx="2743200" cy="365125"/>
          </a:xfrm>
          <a:prstGeom prst="rect">
            <a:avLst/>
          </a:prstGeom>
        </p:spPr>
        <p:txBody>
          <a:bodyPr/>
          <a:lstStyle>
            <a:lvl1pPr>
              <a:defRPr/>
            </a:lvl1pPr>
          </a:lstStyle>
          <a:p>
            <a:fld id="{CCE34E49-8F7B-45B6-AF15-45265CC34023}" type="slidenum">
              <a:rPr lang="en-US" altLang="cs-CZ"/>
              <a:pPr/>
              <a:t>‹#›</a:t>
            </a:fld>
            <a:endParaRPr lang="en-US" altLang="cs-CZ"/>
          </a:p>
        </p:txBody>
      </p:sp>
      <p:sp>
        <p:nvSpPr>
          <p:cNvPr id="9" name="Obdélník 8"/>
          <p:cNvSpPr/>
          <p:nvPr userDrawn="1"/>
        </p:nvSpPr>
        <p:spPr>
          <a:xfrm>
            <a:off x="3" y="777032"/>
            <a:ext cx="12191999" cy="404812"/>
          </a:xfrm>
          <a:prstGeom prst="rect">
            <a:avLst/>
          </a:prstGeom>
          <a:solidFill>
            <a:srgbClr val="2C5884"/>
          </a:solidFill>
          <a:ln>
            <a:solidFill>
              <a:srgbClr val="2C58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000"/>
          </a:p>
        </p:txBody>
      </p:sp>
      <p:sp>
        <p:nvSpPr>
          <p:cNvPr id="10" name="Nadpis 13"/>
          <p:cNvSpPr txBox="1">
            <a:spLocks/>
          </p:cNvSpPr>
          <p:nvPr userDrawn="1"/>
        </p:nvSpPr>
        <p:spPr>
          <a:xfrm>
            <a:off x="10019763" y="744667"/>
            <a:ext cx="2172239" cy="549381"/>
          </a:xfrm>
          <a:prstGeom prst="rect">
            <a:avLst/>
          </a:prstGeom>
          <a:solidFill>
            <a:schemeClr val="bg1"/>
          </a:solidFill>
        </p:spPr>
        <p:txBody>
          <a:bodyPr wrap="none" lIns="90000" rIns="90000" anchor="ctr" anchorCtr="0">
            <a:spAutoFit/>
          </a:bodyPr>
          <a:lstStyle>
            <a:lvl1pPr algn="r" defTabSz="685800" rtl="0" eaLnBrk="0" fontAlgn="base" hangingPunct="0">
              <a:lnSpc>
                <a:spcPct val="90000"/>
              </a:lnSpc>
              <a:spcBef>
                <a:spcPct val="0"/>
              </a:spcBef>
              <a:spcAft>
                <a:spcPct val="0"/>
              </a:spcAft>
              <a:defRPr lang="cs-CZ" sz="3300" kern="1200" dirty="0">
                <a:solidFill>
                  <a:srgbClr val="2C5884"/>
                </a:solidFill>
                <a:latin typeface="Corbel" panose="020B0503020204020204" pitchFamily="34" charset="0"/>
                <a:ea typeface="+mn-ea"/>
                <a:cs typeface="+mn-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sz="3300" smtClean="0"/>
              <a:t>Název slidu</a:t>
            </a:r>
            <a:endParaRPr lang="cs-CZ" sz="3300"/>
          </a:p>
        </p:txBody>
      </p:sp>
      <p:pic>
        <p:nvPicPr>
          <p:cNvPr id="11" name="Obrázek 3" descr="logoMD_mini.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09081" y="123822"/>
            <a:ext cx="1667236"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4379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0" r:id="rId1"/>
    <p:sldLayoutId id="2147483851" r:id="rId2"/>
    <p:sldLayoutId id="2147483855" r:id="rId3"/>
    <p:sldLayoutId id="2147483852" r:id="rId4"/>
    <p:sldLayoutId id="2147483853" r:id="rId5"/>
    <p:sldLayoutId id="2147483854" r:id="rId6"/>
    <p:sldLayoutId id="2147483856" r:id="rId7"/>
    <p:sldLayoutId id="2147483857" r:id="rId8"/>
    <p:sldLayoutId id="2147483858" r:id="rId9"/>
    <p:sldLayoutId id="2147483861" r:id="rId10"/>
  </p:sldLayoutIdLst>
  <p:timing>
    <p:tnLst>
      <p:par>
        <p:cTn id="1" dur="indefinite" restart="never" nodeType="tmRoot"/>
      </p:par>
    </p:tnLst>
  </p:timing>
  <p:hf hdr="0" ftr="0" dt="0"/>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tif.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cs-CZ" dirty="0"/>
              <a:t>Přeprava nebezpečných věcí </a:t>
            </a:r>
          </a:p>
          <a:p>
            <a:r>
              <a:rPr lang="cs-CZ" dirty="0"/>
              <a:t>na železnici</a:t>
            </a:r>
          </a:p>
        </p:txBody>
      </p:sp>
      <p:sp>
        <p:nvSpPr>
          <p:cNvPr id="5" name="Nadpis 1"/>
          <p:cNvSpPr>
            <a:spLocks noGrp="1"/>
          </p:cNvSpPr>
          <p:nvPr>
            <p:ph type="title"/>
          </p:nvPr>
        </p:nvSpPr>
        <p:spPr/>
        <p:txBody>
          <a:bodyPr/>
          <a:lstStyle/>
          <a:p>
            <a:r>
              <a:rPr lang="cs-CZ" dirty="0"/>
              <a:t>Ing. Luboš Knížek</a:t>
            </a:r>
            <a:br>
              <a:rPr lang="cs-CZ" dirty="0"/>
            </a:br>
            <a:r>
              <a:rPr lang="cs-CZ" dirty="0"/>
              <a:t>Odbor drážní </a:t>
            </a:r>
            <a:r>
              <a:rPr lang="cs-CZ" dirty="0" smtClean="0"/>
              <a:t>dopravy</a:t>
            </a:r>
            <a:endParaRPr lang="cs-CZ" dirty="0"/>
          </a:p>
        </p:txBody>
      </p:sp>
      <p:sp>
        <p:nvSpPr>
          <p:cNvPr id="4" name="Nadpis 1"/>
          <p:cNvSpPr txBox="1">
            <a:spLocks/>
          </p:cNvSpPr>
          <p:nvPr/>
        </p:nvSpPr>
        <p:spPr>
          <a:xfrm>
            <a:off x="-1466976" y="980728"/>
            <a:ext cx="6602976" cy="504056"/>
          </a:xfrm>
          <a:prstGeom prst="rect">
            <a:avLst/>
          </a:prstGeom>
          <a:noFill/>
        </p:spPr>
        <p:txBody>
          <a:bodyPr rIns="180000" anchor="ctr"/>
          <a:lstStyle>
            <a:lvl1pPr algn="r" defTabSz="685800" rtl="0" eaLnBrk="0" fontAlgn="base" hangingPunct="0">
              <a:lnSpc>
                <a:spcPct val="90000"/>
              </a:lnSpc>
              <a:spcBef>
                <a:spcPct val="0"/>
              </a:spcBef>
              <a:spcAft>
                <a:spcPct val="0"/>
              </a:spcAft>
              <a:defRPr lang="cs-CZ" sz="2000" kern="1200" dirty="0">
                <a:solidFill>
                  <a:schemeClr val="bg1"/>
                </a:solidFill>
                <a:latin typeface="Corbel" panose="020B0503020204020204" pitchFamily="34" charset="0"/>
                <a:ea typeface="+mn-ea"/>
                <a:cs typeface="+mn-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cs-CZ" dirty="0" smtClean="0"/>
              <a:t>28. 1. 2021 – Seminář </a:t>
            </a:r>
            <a:r>
              <a:rPr lang="cs-CZ" dirty="0"/>
              <a:t>ABPZ </a:t>
            </a:r>
            <a:r>
              <a:rPr lang="cs-CZ" dirty="0" smtClean="0"/>
              <a:t> „Změny RID 2021“</a:t>
            </a:r>
            <a:endParaRPr lang="cs-CZ" dirty="0"/>
          </a:p>
        </p:txBody>
      </p:sp>
    </p:spTree>
    <p:extLst>
      <p:ext uri="{BB962C8B-B14F-4D97-AF65-F5344CB8AC3E}">
        <p14:creationId xmlns:p14="http://schemas.microsoft.com/office/powerpoint/2010/main" val="100599758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127211" y="744667"/>
            <a:ext cx="3064791" cy="549381"/>
          </a:xfrm>
        </p:spPr>
        <p:txBody>
          <a:bodyPr/>
          <a:lstStyle/>
          <a:p>
            <a:r>
              <a:rPr lang="cs-CZ" dirty="0"/>
              <a:t>3. RID </a:t>
            </a:r>
            <a:r>
              <a:rPr lang="cs-CZ" dirty="0" smtClean="0"/>
              <a:t>2021 </a:t>
            </a:r>
            <a:r>
              <a:rPr lang="cs-CZ" dirty="0"/>
              <a:t>v ČR </a:t>
            </a:r>
            <a:r>
              <a:rPr lang="cs-CZ" dirty="0" smtClean="0"/>
              <a:t>	</a:t>
            </a:r>
            <a:endParaRPr lang="cs-CZ" dirty="0"/>
          </a:p>
        </p:txBody>
      </p:sp>
      <p:sp>
        <p:nvSpPr>
          <p:cNvPr id="3" name="Zástupný symbol pro text 2"/>
          <p:cNvSpPr>
            <a:spLocks noGrp="1"/>
          </p:cNvSpPr>
          <p:nvPr>
            <p:ph type="body" sz="quarter" idx="10"/>
          </p:nvPr>
        </p:nvSpPr>
        <p:spPr/>
        <p:txBody>
          <a:bodyPr/>
          <a:lstStyle/>
          <a:p>
            <a:r>
              <a:rPr lang="cs-CZ" dirty="0"/>
              <a:t>RID </a:t>
            </a:r>
            <a:r>
              <a:rPr lang="cs-CZ" dirty="0" smtClean="0"/>
              <a:t>2021</a:t>
            </a:r>
            <a:endParaRPr lang="cs-CZ" dirty="0"/>
          </a:p>
          <a:p>
            <a:pPr lvl="1"/>
            <a:r>
              <a:rPr lang="cs-CZ" altLang="cs-CZ" sz="1900" dirty="0" smtClean="0"/>
              <a:t>oficiální text změn </a:t>
            </a:r>
            <a:r>
              <a:rPr lang="cs-CZ" altLang="cs-CZ" sz="1900" dirty="0"/>
              <a:t>(OTIF) – </a:t>
            </a:r>
            <a:r>
              <a:rPr lang="cs-CZ" altLang="cs-CZ" sz="1900" dirty="0" smtClean="0"/>
              <a:t>1. července 2020</a:t>
            </a:r>
            <a:endParaRPr lang="cs-CZ" altLang="cs-CZ" sz="1900" dirty="0"/>
          </a:p>
          <a:p>
            <a:pPr lvl="1"/>
            <a:r>
              <a:rPr lang="cs-CZ" altLang="cs-CZ" sz="1900" dirty="0" smtClean="0"/>
              <a:t>rozsah - 75 </a:t>
            </a:r>
            <a:r>
              <a:rPr lang="cs-CZ" altLang="cs-CZ" sz="1900" dirty="0"/>
              <a:t>stran textu </a:t>
            </a:r>
          </a:p>
          <a:p>
            <a:pPr lvl="1"/>
            <a:r>
              <a:rPr lang="cs-CZ" altLang="cs-CZ" sz="1900" dirty="0"/>
              <a:t>vyhlášení ve Sb. m. s. – </a:t>
            </a:r>
            <a:r>
              <a:rPr lang="cs-CZ" altLang="cs-CZ" sz="1900" b="1" dirty="0" smtClean="0"/>
              <a:t>březen 2021</a:t>
            </a:r>
            <a:endParaRPr lang="cs-CZ" altLang="cs-CZ" sz="1900" b="1" dirty="0"/>
          </a:p>
          <a:p>
            <a:pPr lvl="1"/>
            <a:endParaRPr lang="cs-CZ" altLang="cs-CZ" sz="500" b="1" dirty="0"/>
          </a:p>
          <a:p>
            <a:r>
              <a:rPr lang="cs-CZ" altLang="cs-CZ" dirty="0"/>
              <a:t>Prováděcí rozhodnutí Komise (EU) </a:t>
            </a:r>
            <a:r>
              <a:rPr lang="cs-CZ" altLang="cs-CZ" b="1" dirty="0" smtClean="0"/>
              <a:t>2020/1241</a:t>
            </a:r>
            <a:r>
              <a:rPr lang="cs-CZ" altLang="cs-CZ" dirty="0" smtClean="0"/>
              <a:t> </a:t>
            </a:r>
            <a:r>
              <a:rPr lang="cs-CZ" dirty="0"/>
              <a:t>ze dne 28. srpna 2020, kterým se členským státům povoluje přijetí některých odchylek podle směrnice Evropského parlamentu a Rady 2008/68/ES </a:t>
            </a:r>
            <a:r>
              <a:rPr lang="cs-CZ" dirty="0" smtClean="0"/>
              <a:t/>
            </a:r>
            <a:br>
              <a:rPr lang="cs-CZ" dirty="0" smtClean="0"/>
            </a:br>
            <a:r>
              <a:rPr lang="cs-CZ" dirty="0" smtClean="0"/>
              <a:t>o </a:t>
            </a:r>
            <a:r>
              <a:rPr lang="cs-CZ" dirty="0"/>
              <a:t>pozemní přepravě nebezpečných </a:t>
            </a:r>
            <a:r>
              <a:rPr lang="cs-CZ" dirty="0" smtClean="0"/>
              <a:t>věcí</a:t>
            </a:r>
            <a:endParaRPr lang="cs-CZ" altLang="cs-CZ" dirty="0"/>
          </a:p>
        </p:txBody>
      </p:sp>
      <p:sp>
        <p:nvSpPr>
          <p:cNvPr id="5" name="Zástupný symbol pro číslo snímku 4"/>
          <p:cNvSpPr>
            <a:spLocks noGrp="1"/>
          </p:cNvSpPr>
          <p:nvPr>
            <p:ph type="sldNum" sz="quarter" idx="4294967295"/>
          </p:nvPr>
        </p:nvSpPr>
        <p:spPr>
          <a:xfrm>
            <a:off x="11550650" y="6327775"/>
            <a:ext cx="641350" cy="220663"/>
          </a:xfrm>
          <a:prstGeom prst="rect">
            <a:avLst/>
          </a:prstGeom>
        </p:spPr>
        <p:txBody>
          <a:bodyPr/>
          <a:lstStyle/>
          <a:p>
            <a:pPr eaLnBrk="1" fontAlgn="auto" hangingPunct="1">
              <a:spcBef>
                <a:spcPts val="0"/>
              </a:spcBef>
              <a:spcAft>
                <a:spcPts val="0"/>
              </a:spcAft>
            </a:pPr>
            <a:fld id="{D2BBFFE0-7584-47E7-90FA-15F39808A249}" type="slidenum">
              <a:rPr lang="cs-CZ">
                <a:solidFill>
                  <a:srgbClr val="002B59"/>
                </a:solidFill>
                <a:latin typeface="Verdana"/>
              </a:rPr>
              <a:pPr eaLnBrk="1" fontAlgn="auto" hangingPunct="1">
                <a:spcBef>
                  <a:spcPts val="0"/>
                </a:spcBef>
                <a:spcAft>
                  <a:spcPts val="0"/>
                </a:spcAft>
              </a:pPr>
              <a:t>10</a:t>
            </a:fld>
            <a:endParaRPr lang="cs-CZ" dirty="0">
              <a:solidFill>
                <a:srgbClr val="002B59"/>
              </a:solidFill>
              <a:latin typeface="Verdana"/>
            </a:endParaRPr>
          </a:p>
        </p:txBody>
      </p:sp>
      <p:pic>
        <p:nvPicPr>
          <p:cNvPr id="1028" name="Picture 4" descr="OTIF – Intergovernmental Organisation for International Carriage by R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4803" y="4270012"/>
            <a:ext cx="6105676" cy="205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589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00896" y="744667"/>
            <a:ext cx="4591106" cy="549381"/>
          </a:xfrm>
        </p:spPr>
        <p:txBody>
          <a:bodyPr/>
          <a:lstStyle/>
          <a:p>
            <a:r>
              <a:rPr lang="cs-CZ" b="0" dirty="0" smtClean="0"/>
              <a:t>4. </a:t>
            </a:r>
            <a:r>
              <a:rPr lang="cs-CZ" dirty="0"/>
              <a:t>Hlavní změny RID </a:t>
            </a:r>
            <a:r>
              <a:rPr lang="cs-CZ" dirty="0" smtClean="0"/>
              <a:t>2021</a:t>
            </a:r>
            <a:endParaRPr lang="cs-CZ" b="0" dirty="0"/>
          </a:p>
        </p:txBody>
      </p:sp>
      <p:sp>
        <p:nvSpPr>
          <p:cNvPr id="3" name="Zástupný symbol pro text 2"/>
          <p:cNvSpPr>
            <a:spLocks noGrp="1"/>
          </p:cNvSpPr>
          <p:nvPr>
            <p:ph type="body" sz="quarter" idx="10"/>
          </p:nvPr>
        </p:nvSpPr>
        <p:spPr/>
        <p:txBody>
          <a:bodyPr/>
          <a:lstStyle/>
          <a:p>
            <a:r>
              <a:rPr lang="cs-CZ" dirty="0" smtClean="0"/>
              <a:t>Nové </a:t>
            </a:r>
            <a:r>
              <a:rPr lang="cs-CZ" dirty="0"/>
              <a:t>znění definice </a:t>
            </a:r>
            <a:r>
              <a:rPr lang="cs-CZ" dirty="0" smtClean="0"/>
              <a:t>„</a:t>
            </a:r>
            <a:r>
              <a:rPr lang="cs-CZ" b="1" i="1" dirty="0"/>
              <a:t>P</a:t>
            </a:r>
            <a:r>
              <a:rPr lang="cs-CZ" b="1" i="1" dirty="0" smtClean="0"/>
              <a:t>říkon </a:t>
            </a:r>
            <a:r>
              <a:rPr lang="cs-CZ" b="1" i="1" dirty="0"/>
              <a:t>dávkového ekvivalentu</a:t>
            </a:r>
            <a:r>
              <a:rPr lang="cs-CZ" dirty="0"/>
              <a:t>" </a:t>
            </a:r>
            <a:r>
              <a:rPr lang="cs-CZ" dirty="0" smtClean="0"/>
              <a:t/>
            </a:r>
            <a:br>
              <a:rPr lang="cs-CZ" dirty="0" smtClean="0"/>
            </a:br>
            <a:r>
              <a:rPr lang="cs-CZ" dirty="0" smtClean="0"/>
              <a:t>znamená </a:t>
            </a:r>
            <a:r>
              <a:rPr lang="cs-CZ" dirty="0"/>
              <a:t>prostorový dávkový ekvivalent nebo směrový dávkový ekvivalent, jak je to vhodné, za jednotku času, měřený ve sledovaném místě</a:t>
            </a:r>
            <a:r>
              <a:rPr lang="cs-CZ" dirty="0" smtClean="0"/>
              <a:t>. </a:t>
            </a:r>
          </a:p>
          <a:p>
            <a:endParaRPr lang="cs-CZ" dirty="0" smtClean="0"/>
          </a:p>
          <a:p>
            <a:r>
              <a:rPr lang="cs-CZ" dirty="0" smtClean="0"/>
              <a:t>Nahrazena definice „</a:t>
            </a:r>
            <a:r>
              <a:rPr lang="cs-CZ" b="1" i="1" dirty="0" smtClean="0"/>
              <a:t>Provozovatel </a:t>
            </a:r>
            <a:r>
              <a:rPr lang="cs-CZ" b="1" i="1" dirty="0"/>
              <a:t>cisternového kontejneru, přemístitelné cisterny nebo cisternového vozu</a:t>
            </a:r>
            <a:r>
              <a:rPr lang="cs-CZ" dirty="0"/>
              <a:t>” následujícími dvěma definicemi:</a:t>
            </a:r>
          </a:p>
          <a:p>
            <a:pPr marL="0" indent="0">
              <a:buNone/>
            </a:pPr>
            <a:r>
              <a:rPr lang="cs-CZ" b="1" i="1" dirty="0" smtClean="0"/>
              <a:t>	„Provozovatel </a:t>
            </a:r>
            <a:r>
              <a:rPr lang="cs-CZ" b="1" i="1" dirty="0"/>
              <a:t>cisternového kontejneru nebo přemístitelné </a:t>
            </a:r>
            <a:r>
              <a:rPr lang="cs-CZ" b="1" i="1" dirty="0" smtClean="0"/>
              <a:t>cisterny“</a:t>
            </a:r>
            <a:r>
              <a:rPr lang="cs-CZ" dirty="0" smtClean="0"/>
              <a:t> </a:t>
            </a:r>
            <a:r>
              <a:rPr lang="cs-CZ" dirty="0"/>
              <a:t>je jakýkoli podnik, jehož </a:t>
            </a:r>
            <a:r>
              <a:rPr lang="cs-CZ" dirty="0" smtClean="0"/>
              <a:t>	jménem </a:t>
            </a:r>
            <a:r>
              <a:rPr lang="cs-CZ" dirty="0"/>
              <a:t>je provozován cisternový kontejner nebo přemístitelná cisterna;“</a:t>
            </a:r>
          </a:p>
          <a:p>
            <a:pPr marL="0" indent="0">
              <a:buNone/>
            </a:pPr>
            <a:r>
              <a:rPr lang="cs-CZ" b="1" i="1" dirty="0" smtClean="0"/>
              <a:t>	„Provozovatel </a:t>
            </a:r>
            <a:r>
              <a:rPr lang="cs-CZ" b="1" i="1" dirty="0"/>
              <a:t>cisternového vozu</a:t>
            </a:r>
            <a:r>
              <a:rPr lang="cs-CZ" b="1" dirty="0"/>
              <a:t>"</a:t>
            </a:r>
            <a:r>
              <a:rPr lang="cs-CZ" dirty="0"/>
              <a:t> je jakýkoli podnik, </a:t>
            </a:r>
            <a:r>
              <a:rPr lang="en-GB" dirty="0" err="1"/>
              <a:t>na</a:t>
            </a:r>
            <a:r>
              <a:rPr lang="en-GB" dirty="0"/>
              <a:t> </a:t>
            </a:r>
            <a:r>
              <a:rPr lang="en-GB" dirty="0" err="1"/>
              <a:t>jehož</a:t>
            </a:r>
            <a:r>
              <a:rPr lang="en-GB" dirty="0"/>
              <a:t> </a:t>
            </a:r>
            <a:r>
              <a:rPr lang="en-GB" dirty="0" err="1"/>
              <a:t>jméno</a:t>
            </a:r>
            <a:r>
              <a:rPr lang="en-GB" dirty="0"/>
              <a:t> je </a:t>
            </a:r>
            <a:r>
              <a:rPr lang="en-GB" dirty="0" err="1"/>
              <a:t>cisternový</a:t>
            </a:r>
            <a:r>
              <a:rPr lang="en-GB" dirty="0"/>
              <a:t> </a:t>
            </a:r>
            <a:r>
              <a:rPr lang="en-GB" dirty="0" err="1"/>
              <a:t>vůz</a:t>
            </a:r>
            <a:r>
              <a:rPr lang="en-GB" dirty="0"/>
              <a:t> </a:t>
            </a:r>
            <a:r>
              <a:rPr lang="en-GB" dirty="0" err="1"/>
              <a:t>registrován</a:t>
            </a:r>
            <a:r>
              <a:rPr lang="en-GB" dirty="0"/>
              <a:t> </a:t>
            </a:r>
            <a:r>
              <a:rPr lang="cs-CZ" dirty="0" smtClean="0"/>
              <a:t>	</a:t>
            </a:r>
            <a:r>
              <a:rPr lang="en-GB" dirty="0" err="1" smtClean="0"/>
              <a:t>nebo</a:t>
            </a:r>
            <a:r>
              <a:rPr lang="en-GB" dirty="0" smtClean="0"/>
              <a:t> </a:t>
            </a:r>
            <a:r>
              <a:rPr lang="en-GB" dirty="0" err="1"/>
              <a:t>schválen</a:t>
            </a:r>
            <a:r>
              <a:rPr lang="en-GB" dirty="0"/>
              <a:t> k </a:t>
            </a:r>
            <a:r>
              <a:rPr lang="en-GB" dirty="0" err="1" smtClean="0"/>
              <a:t>přepravě</a:t>
            </a:r>
            <a:r>
              <a:rPr lang="cs-CZ" dirty="0" smtClean="0"/>
              <a:t>.</a:t>
            </a:r>
          </a:p>
          <a:p>
            <a:pPr marL="0" indent="0">
              <a:buNone/>
            </a:pPr>
            <a:endParaRPr lang="cs-CZ" dirty="0"/>
          </a:p>
          <a:p>
            <a:r>
              <a:rPr lang="en-US" b="1" dirty="0" err="1" smtClean="0"/>
              <a:t>Změ</a:t>
            </a:r>
            <a:r>
              <a:rPr lang="cs-CZ" b="1" dirty="0" err="1" smtClean="0"/>
              <a:t>něn</a:t>
            </a:r>
            <a:r>
              <a:rPr lang="en-US" b="1" dirty="0" smtClean="0"/>
              <a:t> </a:t>
            </a:r>
            <a:r>
              <a:rPr lang="en-US" b="1" dirty="0" err="1"/>
              <a:t>začátek</a:t>
            </a:r>
            <a:r>
              <a:rPr lang="en-US" b="1" dirty="0"/>
              <a:t> </a:t>
            </a:r>
            <a:r>
              <a:rPr lang="en-US" dirty="0" err="1"/>
              <a:t>poznámky</a:t>
            </a:r>
            <a:r>
              <a:rPr lang="en-US" dirty="0"/>
              <a:t> pod </a:t>
            </a:r>
            <a:r>
              <a:rPr lang="en-US" dirty="0" err="1"/>
              <a:t>čarou</a:t>
            </a:r>
            <a:r>
              <a:rPr lang="en-US" dirty="0"/>
              <a:t> 5 </a:t>
            </a:r>
            <a:r>
              <a:rPr lang="en-US" dirty="0" err="1"/>
              <a:t>následovně</a:t>
            </a:r>
            <a:r>
              <a:rPr lang="en-US" dirty="0"/>
              <a:t>:</a:t>
            </a:r>
            <a:endParaRPr lang="cs-CZ" dirty="0"/>
          </a:p>
          <a:p>
            <a:pPr marL="0" indent="0">
              <a:buNone/>
            </a:pPr>
            <a:r>
              <a:rPr lang="en-US" dirty="0" err="1" smtClean="0"/>
              <a:t>Pojem</a:t>
            </a:r>
            <a:r>
              <a:rPr lang="en-US" dirty="0" smtClean="0"/>
              <a:t> </a:t>
            </a:r>
            <a:r>
              <a:rPr lang="cs-CZ" dirty="0" smtClean="0"/>
              <a:t>„</a:t>
            </a:r>
            <a:r>
              <a:rPr lang="en-US" dirty="0" err="1" smtClean="0"/>
              <a:t>provozovatel</a:t>
            </a:r>
            <a:r>
              <a:rPr lang="cs-CZ" dirty="0" smtClean="0"/>
              <a:t>“</a:t>
            </a:r>
            <a:r>
              <a:rPr lang="en-US" dirty="0" smtClean="0"/>
              <a:t> </a:t>
            </a:r>
            <a:r>
              <a:rPr lang="en-US" dirty="0"/>
              <a:t>je </a:t>
            </a:r>
            <a:r>
              <a:rPr lang="en-US" dirty="0" err="1"/>
              <a:t>ekvivalentní</a:t>
            </a:r>
            <a:r>
              <a:rPr lang="en-US" dirty="0"/>
              <a:t> </a:t>
            </a:r>
            <a:r>
              <a:rPr lang="en-US" dirty="0" err="1"/>
              <a:t>pojmu</a:t>
            </a:r>
            <a:r>
              <a:rPr lang="en-US" dirty="0"/>
              <a:t> </a:t>
            </a:r>
            <a:r>
              <a:rPr lang="cs-CZ" dirty="0" smtClean="0"/>
              <a:t>„</a:t>
            </a:r>
            <a:r>
              <a:rPr lang="en-US" dirty="0" err="1" smtClean="0"/>
              <a:t>držitel</a:t>
            </a:r>
            <a:r>
              <a:rPr lang="cs-CZ" dirty="0" smtClean="0"/>
              <a:t>“</a:t>
            </a:r>
            <a:r>
              <a:rPr lang="en-US" dirty="0" smtClean="0"/>
              <a:t> …. </a:t>
            </a: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11</a:t>
            </a:fld>
            <a:endParaRPr lang="en-US" altLang="cs-CZ" dirty="0"/>
          </a:p>
        </p:txBody>
      </p:sp>
    </p:spTree>
    <p:extLst>
      <p:ext uri="{BB962C8B-B14F-4D97-AF65-F5344CB8AC3E}">
        <p14:creationId xmlns:p14="http://schemas.microsoft.com/office/powerpoint/2010/main" val="1240453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00896" y="744667"/>
            <a:ext cx="4591106" cy="549381"/>
          </a:xfrm>
        </p:spPr>
        <p:txBody>
          <a:bodyPr/>
          <a:lstStyle/>
          <a:p>
            <a:r>
              <a:rPr lang="cs-CZ" b="0" dirty="0" smtClean="0"/>
              <a:t>4. </a:t>
            </a:r>
            <a:r>
              <a:rPr lang="cs-CZ" dirty="0"/>
              <a:t>Hlavní změny RID </a:t>
            </a:r>
            <a:r>
              <a:rPr lang="cs-CZ" dirty="0" smtClean="0"/>
              <a:t>2021</a:t>
            </a:r>
            <a:endParaRPr lang="cs-CZ" b="0" dirty="0"/>
          </a:p>
        </p:txBody>
      </p:sp>
      <p:sp>
        <p:nvSpPr>
          <p:cNvPr id="3" name="Zástupný symbol pro text 2"/>
          <p:cNvSpPr>
            <a:spLocks noGrp="1"/>
          </p:cNvSpPr>
          <p:nvPr>
            <p:ph type="body" sz="quarter" idx="10"/>
          </p:nvPr>
        </p:nvSpPr>
        <p:spPr/>
        <p:txBody>
          <a:bodyPr/>
          <a:lstStyle/>
          <a:p>
            <a:r>
              <a:rPr lang="cs-CZ" b="1" dirty="0" smtClean="0"/>
              <a:t>1.4.3.7 </a:t>
            </a:r>
            <a:r>
              <a:rPr lang="cs-CZ" b="1" dirty="0"/>
              <a:t>Vykládce </a:t>
            </a:r>
            <a:r>
              <a:rPr lang="cs-CZ" dirty="0" smtClean="0"/>
              <a:t>na </a:t>
            </a:r>
            <a:r>
              <a:rPr lang="cs-CZ" dirty="0"/>
              <a:t>konci </a:t>
            </a:r>
            <a:r>
              <a:rPr lang="cs-CZ" dirty="0" smtClean="0"/>
              <a:t>se mění POZNÁMKA </a:t>
            </a:r>
            <a:r>
              <a:rPr lang="cs-CZ" dirty="0"/>
              <a:t>následovně:</a:t>
            </a:r>
          </a:p>
          <a:p>
            <a:pPr marL="0" indent="0">
              <a:buNone/>
            </a:pPr>
            <a:r>
              <a:rPr lang="cs-CZ" dirty="0" smtClean="0"/>
              <a:t>	"</a:t>
            </a:r>
            <a:r>
              <a:rPr lang="cs-CZ" b="1" dirty="0"/>
              <a:t>POZNÁMKA:   </a:t>
            </a:r>
            <a:r>
              <a:rPr lang="cs-CZ" dirty="0"/>
              <a:t>Vykládce stanoví postupy zajišťující, že splní všechny své povinnosti. Pokyny ve </a:t>
            </a:r>
            <a:r>
              <a:rPr lang="cs-CZ" dirty="0" smtClean="0"/>
              <a:t>	formě </a:t>
            </a:r>
            <a:r>
              <a:rPr lang="cs-CZ" dirty="0"/>
              <a:t>kontrolních seznamů pro cisternové vozy pro kapaliny a plyny jsou k dispozici na webových </a:t>
            </a:r>
            <a:r>
              <a:rPr lang="cs-CZ" dirty="0" smtClean="0"/>
              <a:t>	stránkách </a:t>
            </a:r>
            <a:r>
              <a:rPr lang="cs-CZ" dirty="0"/>
              <a:t>OTIF (</a:t>
            </a:r>
            <a:r>
              <a:rPr lang="cs-CZ" u="sng" dirty="0">
                <a:hlinkClick r:id="rId3"/>
              </a:rPr>
              <a:t>www.otif.org</a:t>
            </a:r>
            <a:r>
              <a:rPr lang="cs-CZ" dirty="0"/>
              <a:t>), jako pomoc </a:t>
            </a:r>
            <a:r>
              <a:rPr lang="cs-CZ" dirty="0" err="1"/>
              <a:t>vykládcům</a:t>
            </a:r>
            <a:r>
              <a:rPr lang="cs-CZ" dirty="0"/>
              <a:t> cisternových vozů pro kapaliny a plyny při </a:t>
            </a:r>
            <a:r>
              <a:rPr lang="cs-CZ" dirty="0" smtClean="0"/>
              <a:t>	dodržování </a:t>
            </a:r>
            <a:r>
              <a:rPr lang="cs-CZ" dirty="0"/>
              <a:t>bezpečnostních povinností, zejména s ohledem na těsnost cisternových vozů."</a:t>
            </a:r>
          </a:p>
          <a:p>
            <a:endParaRPr lang="cs-CZ" dirty="0" smtClean="0"/>
          </a:p>
          <a:p>
            <a:r>
              <a:rPr lang="en-US" b="1" dirty="0"/>
              <a:t>1.6.4.18	</a:t>
            </a:r>
            <a:r>
              <a:rPr lang="cs-CZ" b="1" dirty="0" smtClean="0"/>
              <a:t>se mění </a:t>
            </a:r>
            <a:r>
              <a:rPr lang="en-US" dirty="0" err="1" smtClean="0"/>
              <a:t>následovně</a:t>
            </a:r>
            <a:r>
              <a:rPr lang="en-US" dirty="0"/>
              <a:t>:</a:t>
            </a:r>
            <a:endParaRPr lang="cs-CZ" dirty="0"/>
          </a:p>
          <a:p>
            <a:pPr marL="0" indent="0">
              <a:buNone/>
            </a:pPr>
            <a:r>
              <a:rPr lang="en-US" dirty="0"/>
              <a:t>"</a:t>
            </a:r>
            <a:r>
              <a:rPr lang="en-US" b="1" dirty="0"/>
              <a:t>1.6.4.18       </a:t>
            </a:r>
            <a:r>
              <a:rPr lang="cs-CZ" dirty="0" smtClean="0"/>
              <a:t>„Cisternové </a:t>
            </a:r>
            <a:r>
              <a:rPr lang="cs-CZ" dirty="0"/>
              <a:t>kontejnery a MEGC vyrobené před 1. lednem 2007, které nesplňují požadavky 4.3.2, 6.8.2.3, 6.8.2.4 a 6.8.3.4 týkající se dokumentace cisteren, musí uchovávání dokumentace cisteren začít nejpozději při první periodické </a:t>
            </a:r>
            <a:r>
              <a:rPr lang="cs-CZ" dirty="0" smtClean="0"/>
              <a:t>prohlídce </a:t>
            </a:r>
            <a:r>
              <a:rPr lang="cs-CZ" dirty="0"/>
              <a:t>po 30. červnu 2007.“</a:t>
            </a:r>
          </a:p>
          <a:p>
            <a:endParaRPr lang="cs-CZ" b="1" dirty="0" smtClean="0"/>
          </a:p>
          <a:p>
            <a:r>
              <a:rPr lang="en-US" b="1" dirty="0" smtClean="0"/>
              <a:t>1.6.4</a:t>
            </a:r>
            <a:r>
              <a:rPr lang="en-US" b="1" dirty="0"/>
              <a:t>	</a:t>
            </a:r>
            <a:r>
              <a:rPr lang="cs-CZ" b="1" dirty="0" smtClean="0"/>
              <a:t>přidává se </a:t>
            </a:r>
            <a:r>
              <a:rPr lang="en-US" b="1" dirty="0" err="1" smtClean="0"/>
              <a:t>následující</a:t>
            </a:r>
            <a:r>
              <a:rPr lang="en-US" b="1" dirty="0" smtClean="0"/>
              <a:t> </a:t>
            </a:r>
            <a:r>
              <a:rPr lang="en-US" b="1" dirty="0" err="1"/>
              <a:t>nové</a:t>
            </a:r>
            <a:r>
              <a:rPr lang="en-US" b="1" dirty="0"/>
              <a:t> </a:t>
            </a:r>
            <a:r>
              <a:rPr lang="en-US" b="1" dirty="0" err="1"/>
              <a:t>přechodné</a:t>
            </a:r>
            <a:r>
              <a:rPr lang="en-US" b="1" dirty="0"/>
              <a:t> </a:t>
            </a:r>
            <a:r>
              <a:rPr lang="en-US" b="1" dirty="0" err="1"/>
              <a:t>ustanovení</a:t>
            </a:r>
            <a:r>
              <a:rPr lang="en-US" dirty="0"/>
              <a:t>:</a:t>
            </a:r>
            <a:endParaRPr lang="cs-CZ" dirty="0"/>
          </a:p>
          <a:p>
            <a:pPr marL="0" indent="0">
              <a:buNone/>
            </a:pPr>
            <a:r>
              <a:rPr lang="en-US" dirty="0"/>
              <a:t>"1.6.4.55       	</a:t>
            </a:r>
            <a:r>
              <a:rPr lang="en-US" dirty="0" err="1"/>
              <a:t>Cisternové</a:t>
            </a:r>
            <a:r>
              <a:rPr lang="en-US" dirty="0"/>
              <a:t> </a:t>
            </a:r>
            <a:r>
              <a:rPr lang="en-US" dirty="0" err="1"/>
              <a:t>kontejnery</a:t>
            </a:r>
            <a:r>
              <a:rPr lang="en-US" dirty="0"/>
              <a:t> z </a:t>
            </a:r>
            <a:r>
              <a:rPr lang="en-US" dirty="0" err="1"/>
              <a:t>vyztužených</a:t>
            </a:r>
            <a:r>
              <a:rPr lang="en-US" dirty="0"/>
              <a:t> </a:t>
            </a:r>
            <a:r>
              <a:rPr lang="en-US" dirty="0" err="1"/>
              <a:t>plastů</a:t>
            </a:r>
            <a:r>
              <a:rPr lang="en-US" dirty="0"/>
              <a:t> (FRP) </a:t>
            </a:r>
            <a:r>
              <a:rPr lang="en-US" dirty="0" err="1"/>
              <a:t>vyrobené</a:t>
            </a:r>
            <a:r>
              <a:rPr lang="en-US" dirty="0"/>
              <a:t> </a:t>
            </a:r>
            <a:r>
              <a:rPr lang="en-US" dirty="0" err="1"/>
              <a:t>před</a:t>
            </a:r>
            <a:r>
              <a:rPr lang="en-US" dirty="0"/>
              <a:t> 1. </a:t>
            </a:r>
            <a:r>
              <a:rPr lang="en-US" dirty="0" err="1"/>
              <a:t>červencem</a:t>
            </a:r>
            <a:r>
              <a:rPr lang="en-US" dirty="0"/>
              <a:t> 2021 v </a:t>
            </a:r>
            <a:r>
              <a:rPr lang="en-US" dirty="0" err="1"/>
              <a:t>souladu</a:t>
            </a:r>
            <a:r>
              <a:rPr lang="en-US" dirty="0"/>
              <a:t> s </a:t>
            </a:r>
            <a:r>
              <a:rPr lang="en-US" dirty="0" err="1"/>
              <a:t>požadavky</a:t>
            </a:r>
            <a:r>
              <a:rPr lang="en-US" dirty="0"/>
              <a:t> </a:t>
            </a:r>
            <a:r>
              <a:rPr lang="en-US" dirty="0" err="1"/>
              <a:t>platnými</a:t>
            </a:r>
            <a:r>
              <a:rPr lang="en-US" dirty="0"/>
              <a:t> do 31. </a:t>
            </a:r>
            <a:r>
              <a:rPr lang="en-US" dirty="0" err="1"/>
              <a:t>prosince</a:t>
            </a:r>
            <a:r>
              <a:rPr lang="en-US" dirty="0"/>
              <a:t> 2020, </a:t>
            </a:r>
            <a:r>
              <a:rPr lang="en-US" dirty="0" err="1"/>
              <a:t>které</a:t>
            </a:r>
            <a:r>
              <a:rPr lang="en-US" dirty="0"/>
              <a:t> </a:t>
            </a:r>
            <a:r>
              <a:rPr lang="en-US" dirty="0" err="1"/>
              <a:t>však</a:t>
            </a:r>
            <a:r>
              <a:rPr lang="en-US" dirty="0"/>
              <a:t> </a:t>
            </a:r>
            <a:r>
              <a:rPr lang="en-US" dirty="0" err="1"/>
              <a:t>nesplňují</a:t>
            </a:r>
            <a:r>
              <a:rPr lang="en-US" dirty="0"/>
              <a:t> </a:t>
            </a:r>
            <a:r>
              <a:rPr lang="en-US" dirty="0" err="1"/>
              <a:t>požadavky</a:t>
            </a:r>
            <a:r>
              <a:rPr lang="en-US" dirty="0"/>
              <a:t> </a:t>
            </a:r>
            <a:r>
              <a:rPr lang="en-US" dirty="0" err="1"/>
              <a:t>na</a:t>
            </a:r>
            <a:r>
              <a:rPr lang="en-US" dirty="0"/>
              <a:t> </a:t>
            </a:r>
            <a:r>
              <a:rPr lang="en-US" dirty="0" err="1"/>
              <a:t>označení</a:t>
            </a:r>
            <a:r>
              <a:rPr lang="en-US" dirty="0"/>
              <a:t> </a:t>
            </a:r>
            <a:r>
              <a:rPr lang="en-US" dirty="0" err="1"/>
              <a:t>kódu</a:t>
            </a:r>
            <a:r>
              <a:rPr lang="en-US" dirty="0"/>
              <a:t> </a:t>
            </a:r>
            <a:r>
              <a:rPr lang="en-US" dirty="0" err="1"/>
              <a:t>cisterny</a:t>
            </a:r>
            <a:r>
              <a:rPr lang="en-US" dirty="0"/>
              <a:t> </a:t>
            </a:r>
            <a:r>
              <a:rPr lang="en-US" dirty="0" err="1"/>
              <a:t>podle</a:t>
            </a:r>
            <a:r>
              <a:rPr lang="en-US" dirty="0"/>
              <a:t> 6.9.6.1 </a:t>
            </a:r>
            <a:r>
              <a:rPr lang="en-US" dirty="0" err="1"/>
              <a:t>platné</a:t>
            </a:r>
            <a:r>
              <a:rPr lang="en-US" dirty="0"/>
              <a:t> od 1. </a:t>
            </a:r>
            <a:r>
              <a:rPr lang="en-US" dirty="0" err="1"/>
              <a:t>ledna</a:t>
            </a:r>
            <a:r>
              <a:rPr lang="en-US" dirty="0"/>
              <a:t> 2021, </a:t>
            </a:r>
            <a:r>
              <a:rPr lang="en-US" dirty="0" err="1"/>
              <a:t>mohou</a:t>
            </a:r>
            <a:r>
              <a:rPr lang="en-US" dirty="0"/>
              <a:t> </a:t>
            </a:r>
            <a:r>
              <a:rPr lang="en-US" dirty="0" err="1"/>
              <a:t>být</a:t>
            </a:r>
            <a:r>
              <a:rPr lang="en-US" dirty="0"/>
              <a:t> </a:t>
            </a:r>
            <a:r>
              <a:rPr lang="en-US" dirty="0" err="1"/>
              <a:t>nadále</a:t>
            </a:r>
            <a:r>
              <a:rPr lang="en-US" dirty="0"/>
              <a:t> </a:t>
            </a:r>
            <a:r>
              <a:rPr lang="en-US" dirty="0" err="1"/>
              <a:t>označeny</a:t>
            </a:r>
            <a:r>
              <a:rPr lang="en-US" dirty="0"/>
              <a:t> v </a:t>
            </a:r>
            <a:r>
              <a:rPr lang="en-US" dirty="0" err="1"/>
              <a:t>souladu</a:t>
            </a:r>
            <a:r>
              <a:rPr lang="en-US" dirty="0"/>
              <a:t> s </a:t>
            </a:r>
            <a:r>
              <a:rPr lang="en-US" dirty="0" err="1"/>
              <a:t>příslušnými</a:t>
            </a:r>
            <a:r>
              <a:rPr lang="en-US" dirty="0"/>
              <a:t> </a:t>
            </a:r>
            <a:r>
              <a:rPr lang="en-US" dirty="0" err="1"/>
              <a:t>požadavky</a:t>
            </a:r>
            <a:r>
              <a:rPr lang="en-US" dirty="0"/>
              <a:t> </a:t>
            </a:r>
            <a:r>
              <a:rPr lang="en-US" dirty="0" err="1"/>
              <a:t>platnými</a:t>
            </a:r>
            <a:r>
              <a:rPr lang="en-US" dirty="0"/>
              <a:t> do 31. </a:t>
            </a:r>
            <a:r>
              <a:rPr lang="en-US" dirty="0" err="1"/>
              <a:t>prosince</a:t>
            </a:r>
            <a:r>
              <a:rPr lang="en-US" dirty="0"/>
              <a:t> 2020, do </a:t>
            </a:r>
            <a:r>
              <a:rPr lang="en-US" dirty="0" err="1"/>
              <a:t>příští</a:t>
            </a:r>
            <a:r>
              <a:rPr lang="en-US" dirty="0"/>
              <a:t> </a:t>
            </a:r>
            <a:r>
              <a:rPr lang="en-US" dirty="0" err="1"/>
              <a:t>periodické</a:t>
            </a:r>
            <a:r>
              <a:rPr lang="en-US" dirty="0"/>
              <a:t> </a:t>
            </a:r>
            <a:r>
              <a:rPr lang="cs-CZ" dirty="0" smtClean="0"/>
              <a:t>prohlídky</a:t>
            </a:r>
            <a:r>
              <a:rPr lang="en-US" dirty="0" smtClean="0"/>
              <a:t> </a:t>
            </a:r>
            <a:r>
              <a:rPr lang="en-US" dirty="0" err="1"/>
              <a:t>po</a:t>
            </a:r>
            <a:r>
              <a:rPr lang="en-US" dirty="0"/>
              <a:t> 1. </a:t>
            </a:r>
            <a:r>
              <a:rPr lang="en-US" dirty="0" err="1"/>
              <a:t>červenci</a:t>
            </a:r>
            <a:r>
              <a:rPr lang="en-US" dirty="0"/>
              <a:t> 2021."</a:t>
            </a:r>
            <a:endParaRPr 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12</a:t>
            </a:fld>
            <a:endParaRPr lang="en-US" altLang="cs-CZ" dirty="0"/>
          </a:p>
        </p:txBody>
      </p:sp>
    </p:spTree>
    <p:extLst>
      <p:ext uri="{BB962C8B-B14F-4D97-AF65-F5344CB8AC3E}">
        <p14:creationId xmlns:p14="http://schemas.microsoft.com/office/powerpoint/2010/main" val="4123234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00896" y="744667"/>
            <a:ext cx="4591106" cy="549381"/>
          </a:xfrm>
        </p:spPr>
        <p:txBody>
          <a:bodyPr/>
          <a:lstStyle/>
          <a:p>
            <a:r>
              <a:rPr lang="cs-CZ" b="0" dirty="0" smtClean="0"/>
              <a:t>4. </a:t>
            </a:r>
            <a:r>
              <a:rPr lang="cs-CZ" dirty="0"/>
              <a:t>Hlavní změny RID </a:t>
            </a:r>
            <a:r>
              <a:rPr lang="cs-CZ" dirty="0" smtClean="0"/>
              <a:t>2021</a:t>
            </a:r>
            <a:endParaRPr lang="cs-CZ" b="0" dirty="0"/>
          </a:p>
        </p:txBody>
      </p:sp>
      <p:sp>
        <p:nvSpPr>
          <p:cNvPr id="3" name="Zástupný symbol pro text 2"/>
          <p:cNvSpPr>
            <a:spLocks noGrp="1"/>
          </p:cNvSpPr>
          <p:nvPr>
            <p:ph type="body" sz="quarter" idx="10"/>
          </p:nvPr>
        </p:nvSpPr>
        <p:spPr/>
        <p:txBody>
          <a:bodyPr/>
          <a:lstStyle/>
          <a:p>
            <a:r>
              <a:rPr lang="cs-CZ" sz="1900" b="1" dirty="0" smtClean="0"/>
              <a:t>1.8.5.1 nové znění</a:t>
            </a:r>
            <a:endParaRPr lang="cs-CZ" sz="1900" dirty="0"/>
          </a:p>
          <a:p>
            <a:pPr marL="0" indent="0">
              <a:buNone/>
            </a:pPr>
            <a:r>
              <a:rPr lang="cs-CZ" sz="1900" b="1" dirty="0" smtClean="0"/>
              <a:t>1.8.5.1 </a:t>
            </a:r>
            <a:r>
              <a:rPr lang="cs-CZ" sz="1900" dirty="0"/>
              <a:t>Dojde-li během nakládky, plnění, přepravy nebo vykládky nebezpečných věcí na území smluvního státu RID k závažné nehodě nebo mimořádné události, je nakládce, plnič, dopravce, </a:t>
            </a:r>
            <a:r>
              <a:rPr lang="cs-CZ" sz="1900" dirty="0">
                <a:solidFill>
                  <a:srgbClr val="FF0000"/>
                </a:solidFill>
              </a:rPr>
              <a:t>vykládce</a:t>
            </a:r>
            <a:r>
              <a:rPr lang="cs-CZ" sz="1900" dirty="0"/>
              <a:t>, příjemce nebo popřípadě provozovatel železniční infrastruktury povinen zajistit, aby byla pro příslušný orgán dotyčného smluvního státu RID vypracována a předložena zpráva podle vzoru předepsaného v pododdíle 1.8.5.4, nejpozději jeden měsíc po této události. </a:t>
            </a:r>
          </a:p>
          <a:p>
            <a:endParaRPr lang="cs-CZ" sz="500" dirty="0" smtClean="0"/>
          </a:p>
          <a:p>
            <a:r>
              <a:rPr lang="cs-CZ" sz="1900" dirty="0" smtClean="0"/>
              <a:t>Mění se </a:t>
            </a:r>
            <a:r>
              <a:rPr lang="en-US" sz="1900" dirty="0" err="1" smtClean="0"/>
              <a:t>tabulk</a:t>
            </a:r>
            <a:r>
              <a:rPr lang="cs-CZ" sz="1900" dirty="0" smtClean="0"/>
              <a:t>a</a:t>
            </a:r>
            <a:r>
              <a:rPr lang="en-US" sz="1900" dirty="0" smtClean="0"/>
              <a:t> </a:t>
            </a:r>
            <a:r>
              <a:rPr lang="en-US" sz="1900" b="1" dirty="0"/>
              <a:t>1.10.3.1.2 </a:t>
            </a:r>
            <a:r>
              <a:rPr lang="cs-CZ" sz="1900" b="1" dirty="0"/>
              <a:t>Seznam vysoce rizikových nebezpečných věcí </a:t>
            </a:r>
            <a:r>
              <a:rPr lang="en-US" sz="1900" dirty="0" err="1" smtClean="0"/>
              <a:t>následovně</a:t>
            </a:r>
            <a:r>
              <a:rPr lang="en-US" sz="1900" dirty="0"/>
              <a:t>:</a:t>
            </a:r>
            <a:endParaRPr lang="cs-CZ" sz="1900" dirty="0"/>
          </a:p>
          <a:p>
            <a:pPr marL="0" indent="0">
              <a:buNone/>
            </a:pPr>
            <a:r>
              <a:rPr lang="en-US" sz="1900" dirty="0" smtClean="0"/>
              <a:t>–</a:t>
            </a:r>
            <a:r>
              <a:rPr lang="cs-CZ" sz="1900" dirty="0" smtClean="0"/>
              <a:t> Pro </a:t>
            </a:r>
            <a:r>
              <a:rPr lang="cs-CZ" sz="1900" dirty="0"/>
              <a:t>třídu 1, Podtřídu 1.4, ve sloupci “Látka nebo předmět”, nahradit </a:t>
            </a:r>
            <a:r>
              <a:rPr lang="cs-CZ" sz="1900" dirty="0" smtClean="0"/>
              <a:t>„a </a:t>
            </a:r>
            <a:r>
              <a:rPr lang="cs-CZ" sz="1900" dirty="0"/>
              <a:t>0500” za</a:t>
            </a:r>
            <a:r>
              <a:rPr lang="cs-CZ" sz="1900" dirty="0" smtClean="0"/>
              <a:t>: „</a:t>
            </a:r>
            <a:r>
              <a:rPr lang="en-US" sz="1900" dirty="0" smtClean="0"/>
              <a:t>, </a:t>
            </a:r>
            <a:r>
              <a:rPr lang="en-US" sz="1900" dirty="0"/>
              <a:t>0500, 0512 a 0513".</a:t>
            </a:r>
            <a:endParaRPr lang="cs-CZ" sz="1900" dirty="0"/>
          </a:p>
          <a:p>
            <a:pPr marL="0" indent="0">
              <a:buNone/>
            </a:pPr>
            <a:r>
              <a:rPr lang="en-US" sz="1900" dirty="0" smtClean="0"/>
              <a:t>–</a:t>
            </a:r>
            <a:r>
              <a:rPr lang="cs-CZ" sz="1900" dirty="0" smtClean="0"/>
              <a:t> </a:t>
            </a:r>
            <a:r>
              <a:rPr lang="en-US" sz="1900" dirty="0" err="1" smtClean="0"/>
              <a:t>Přid</a:t>
            </a:r>
            <a:r>
              <a:rPr lang="cs-CZ" sz="1900" dirty="0" err="1" smtClean="0"/>
              <a:t>ává</a:t>
            </a:r>
            <a:r>
              <a:rPr lang="cs-CZ" sz="1900" dirty="0" smtClean="0"/>
              <a:t> se </a:t>
            </a:r>
            <a:r>
              <a:rPr lang="en-US" sz="1900" dirty="0" err="1" smtClean="0"/>
              <a:t>následující</a:t>
            </a:r>
            <a:r>
              <a:rPr lang="en-US" sz="1900" dirty="0" smtClean="0"/>
              <a:t> </a:t>
            </a:r>
            <a:r>
              <a:rPr lang="en-US" sz="1900" b="1" dirty="0" err="1"/>
              <a:t>nový</a:t>
            </a:r>
            <a:r>
              <a:rPr lang="en-US" sz="1900" b="1" dirty="0"/>
              <a:t> </a:t>
            </a:r>
            <a:r>
              <a:rPr lang="en-US" sz="1900" b="1" dirty="0" err="1" smtClean="0"/>
              <a:t>řádek</a:t>
            </a:r>
            <a:endParaRPr lang="cs-CZ" b="1" dirty="0" smtClean="0"/>
          </a:p>
          <a:p>
            <a:pPr marL="0" indent="0">
              <a:buNone/>
            </a:pPr>
            <a:endParaRPr lang="cs-CZ" dirty="0" smtClean="0"/>
          </a:p>
          <a:p>
            <a:pPr marL="0" indent="0">
              <a:buNone/>
            </a:pPr>
            <a:endParaRPr lang="cs-CZ" dirty="0"/>
          </a:p>
          <a:p>
            <a:pPr marL="0" indent="0">
              <a:buNone/>
            </a:pPr>
            <a:endParaRPr lang="cs-CZ" dirty="0" smtClean="0"/>
          </a:p>
          <a:p>
            <a:r>
              <a:rPr lang="en-US" sz="1900" dirty="0"/>
              <a:t>Pro </a:t>
            </a:r>
            <a:r>
              <a:rPr lang="en-US" sz="1900" dirty="0" err="1"/>
              <a:t>třídu</a:t>
            </a:r>
            <a:r>
              <a:rPr lang="en-US" sz="1900" dirty="0"/>
              <a:t> 6.2 </a:t>
            </a:r>
            <a:r>
              <a:rPr lang="cs-CZ" sz="1900" b="1" dirty="0" smtClean="0"/>
              <a:t>se mění</a:t>
            </a:r>
            <a:r>
              <a:rPr lang="en-US" sz="1900" b="1" dirty="0" smtClean="0"/>
              <a:t> text </a:t>
            </a:r>
            <a:r>
              <a:rPr lang="en-US" sz="1900" dirty="0" err="1"/>
              <a:t>ve</a:t>
            </a:r>
            <a:r>
              <a:rPr lang="en-US" sz="1900" dirty="0"/>
              <a:t> </a:t>
            </a:r>
            <a:r>
              <a:rPr lang="en-US" sz="1900" dirty="0" err="1"/>
              <a:t>sloupci</a:t>
            </a:r>
            <a:r>
              <a:rPr lang="en-US" sz="1900" dirty="0"/>
              <a:t> "</a:t>
            </a:r>
            <a:r>
              <a:rPr lang="en-US" sz="1900" dirty="0" err="1"/>
              <a:t>Látka</a:t>
            </a:r>
            <a:r>
              <a:rPr lang="en-US" sz="1900" dirty="0"/>
              <a:t> </a:t>
            </a:r>
            <a:r>
              <a:rPr lang="en-US" sz="1900" dirty="0" err="1"/>
              <a:t>nebo</a:t>
            </a:r>
            <a:r>
              <a:rPr lang="en-US" sz="1900" dirty="0"/>
              <a:t> </a:t>
            </a:r>
            <a:r>
              <a:rPr lang="en-US" sz="1900" dirty="0" err="1"/>
              <a:t>předmět</a:t>
            </a:r>
            <a:r>
              <a:rPr lang="en-US" sz="1900" dirty="0"/>
              <a:t>":</a:t>
            </a:r>
            <a:endParaRPr lang="cs-CZ" sz="1900" dirty="0"/>
          </a:p>
          <a:p>
            <a:pPr marL="0" indent="0">
              <a:buNone/>
            </a:pPr>
            <a:r>
              <a:rPr lang="cs-CZ" sz="1900" dirty="0"/>
              <a:t>"Infekční látky kategorie A (UN 2814 a 2900, kromě materiálu živočišného původu) a odpady medicínské kategorie A (UN 3549)".</a:t>
            </a:r>
          </a:p>
          <a:p>
            <a:pPr marL="0" indent="0">
              <a:buNone/>
            </a:pPr>
            <a:endParaRPr 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13</a:t>
            </a:fld>
            <a:endParaRPr lang="en-US" altLang="cs-CZ" dirty="0"/>
          </a:p>
        </p:txBody>
      </p:sp>
      <p:graphicFrame>
        <p:nvGraphicFramePr>
          <p:cNvPr id="7" name="Tabulka 6"/>
          <p:cNvGraphicFramePr>
            <a:graphicFrameLocks noGrp="1"/>
          </p:cNvGraphicFramePr>
          <p:nvPr>
            <p:extLst>
              <p:ext uri="{D42A27DB-BD31-4B8C-83A1-F6EECF244321}">
                <p14:modId xmlns:p14="http://schemas.microsoft.com/office/powerpoint/2010/main" val="2506254233"/>
              </p:ext>
            </p:extLst>
          </p:nvPr>
        </p:nvGraphicFramePr>
        <p:xfrm>
          <a:off x="551384" y="4509120"/>
          <a:ext cx="5891399" cy="864096"/>
        </p:xfrm>
        <a:graphic>
          <a:graphicData uri="http://schemas.openxmlformats.org/drawingml/2006/table">
            <a:tbl>
              <a:tblPr firstRow="1" firstCol="1" lastRow="1" lastCol="1" bandRow="1" bandCol="1"/>
              <a:tblGrid>
                <a:gridCol w="657031">
                  <a:extLst>
                    <a:ext uri="{9D8B030D-6E8A-4147-A177-3AD203B41FA5}">
                      <a16:colId xmlns:a16="http://schemas.microsoft.com/office/drawing/2014/main" val="4149390707"/>
                    </a:ext>
                  </a:extLst>
                </a:gridCol>
                <a:gridCol w="658357">
                  <a:extLst>
                    <a:ext uri="{9D8B030D-6E8A-4147-A177-3AD203B41FA5}">
                      <a16:colId xmlns:a16="http://schemas.microsoft.com/office/drawing/2014/main" val="4093098171"/>
                    </a:ext>
                  </a:extLst>
                </a:gridCol>
                <a:gridCol w="1849101">
                  <a:extLst>
                    <a:ext uri="{9D8B030D-6E8A-4147-A177-3AD203B41FA5}">
                      <a16:colId xmlns:a16="http://schemas.microsoft.com/office/drawing/2014/main" val="1048330802"/>
                    </a:ext>
                  </a:extLst>
                </a:gridCol>
                <a:gridCol w="940794">
                  <a:extLst>
                    <a:ext uri="{9D8B030D-6E8A-4147-A177-3AD203B41FA5}">
                      <a16:colId xmlns:a16="http://schemas.microsoft.com/office/drawing/2014/main" val="2963098471"/>
                    </a:ext>
                  </a:extLst>
                </a:gridCol>
                <a:gridCol w="940794">
                  <a:extLst>
                    <a:ext uri="{9D8B030D-6E8A-4147-A177-3AD203B41FA5}">
                      <a16:colId xmlns:a16="http://schemas.microsoft.com/office/drawing/2014/main" val="4146835084"/>
                    </a:ext>
                  </a:extLst>
                </a:gridCol>
                <a:gridCol w="845322">
                  <a:extLst>
                    <a:ext uri="{9D8B030D-6E8A-4147-A177-3AD203B41FA5}">
                      <a16:colId xmlns:a16="http://schemas.microsoft.com/office/drawing/2014/main" val="323596440"/>
                    </a:ext>
                  </a:extLst>
                </a:gridCol>
              </a:tblGrid>
              <a:tr h="218507">
                <a:tc rowSpan="2">
                  <a:txBody>
                    <a:bodyPr/>
                    <a:lstStyle/>
                    <a:p>
                      <a:pPr algn="ctr">
                        <a:lnSpc>
                          <a:spcPts val="1235"/>
                        </a:lnSpc>
                        <a:spcAft>
                          <a:spcPts val="0"/>
                        </a:spcAft>
                      </a:pPr>
                      <a:r>
                        <a:rPr lang="en-US" sz="1200" b="1" spc="-5" dirty="0" err="1">
                          <a:effectLst/>
                          <a:latin typeface="Times New Roman" panose="02020603050405020304" pitchFamily="18" charset="0"/>
                          <a:ea typeface="Arial" panose="020B0604020202020204" pitchFamily="34" charset="0"/>
                          <a:cs typeface="Times New Roman" panose="02020603050405020304" pitchFamily="18" charset="0"/>
                        </a:rPr>
                        <a:t>Třída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35"/>
                        </a:lnSpc>
                        <a:spcAft>
                          <a:spcPts val="0"/>
                        </a:spcAft>
                      </a:pPr>
                      <a:r>
                        <a:rPr lang="en-US" sz="1200" b="1" spc="-5" dirty="0" err="1">
                          <a:effectLst/>
                          <a:latin typeface="Times New Roman" panose="02020603050405020304" pitchFamily="18" charset="0"/>
                          <a:ea typeface="Arial" panose="020B0604020202020204" pitchFamily="34" charset="0"/>
                          <a:cs typeface="Times New Roman" panose="02020603050405020304" pitchFamily="18" charset="0"/>
                        </a:rPr>
                        <a:t>Podtřída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35"/>
                        </a:lnSpc>
                        <a:spcAft>
                          <a:spcPts val="0"/>
                        </a:spcAft>
                      </a:pPr>
                      <a:r>
                        <a:rPr lang="en-US" sz="1200" b="1" spc="-5" dirty="0" err="1">
                          <a:effectLst/>
                          <a:latin typeface="Times New Roman" panose="02020603050405020304" pitchFamily="18" charset="0"/>
                          <a:ea typeface="Arial" panose="020B0604020202020204" pitchFamily="34" charset="0"/>
                          <a:cs typeface="Times New Roman" panose="02020603050405020304" pitchFamily="18" charset="0"/>
                        </a:rPr>
                        <a:t>Látka</a:t>
                      </a:r>
                      <a:r>
                        <a:rPr lang="en-US" sz="1200" b="1" spc="-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 dirty="0" err="1">
                          <a:effectLst/>
                          <a:latin typeface="Times New Roman" panose="02020603050405020304" pitchFamily="18" charset="0"/>
                          <a:ea typeface="Arial" panose="020B0604020202020204" pitchFamily="34" charset="0"/>
                          <a:cs typeface="Times New Roman" panose="02020603050405020304" pitchFamily="18" charset="0"/>
                        </a:rPr>
                        <a:t>nebo</a:t>
                      </a:r>
                      <a:r>
                        <a:rPr lang="en-US" sz="1200" b="1" spc="-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 dirty="0" err="1">
                          <a:effectLst/>
                          <a:latin typeface="Times New Roman" panose="02020603050405020304" pitchFamily="18" charset="0"/>
                          <a:ea typeface="Arial" panose="020B0604020202020204" pitchFamily="34" charset="0"/>
                          <a:cs typeface="Times New Roman" panose="02020603050405020304" pitchFamily="18" charset="0"/>
                        </a:rPr>
                        <a:t>předmět</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59790" marR="844550" algn="ctr">
                        <a:lnSpc>
                          <a:spcPts val="1235"/>
                        </a:lnSpc>
                        <a:spcAft>
                          <a:spcPts val="0"/>
                        </a:spcAft>
                      </a:pPr>
                      <a:r>
                        <a:rPr lang="en-US" sz="1000" b="1" spc="5">
                          <a:effectLst/>
                          <a:latin typeface="Times New Roman" panose="02020603050405020304" pitchFamily="18" charset="0"/>
                          <a:ea typeface="Arial" panose="020B0604020202020204" pitchFamily="34" charset="0"/>
                          <a:cs typeface="Times New Roman" panose="02020603050405020304" pitchFamily="18" charset="0"/>
                        </a:rPr>
                        <a:t>Množství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534606392"/>
                  </a:ext>
                </a:extLst>
              </a:tr>
              <a:tr h="427082">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lnSpc>
                          <a:spcPts val="1235"/>
                        </a:lnSpc>
                        <a:spcAft>
                          <a:spcPts val="0"/>
                        </a:spcAft>
                      </a:pPr>
                      <a:r>
                        <a:rPr lang="en-US" sz="1200" b="1" spc="-5" dirty="0">
                          <a:effectLst/>
                          <a:latin typeface="Times New Roman" panose="02020603050405020304" pitchFamily="18" charset="0"/>
                          <a:ea typeface="Arial" panose="020B0604020202020204" pitchFamily="34" charset="0"/>
                          <a:cs typeface="Times New Roman" panose="02020603050405020304" pitchFamily="18" charset="0"/>
                        </a:rPr>
                        <a:t>Cisterna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193040" algn="ctr">
                        <a:lnSpc>
                          <a:spcPts val="1265"/>
                        </a:lnSpc>
                        <a:spcAft>
                          <a:spcPts val="0"/>
                        </a:spcAft>
                      </a:pPr>
                      <a:r>
                        <a:rPr lang="en-US" sz="1200" b="1" spc="5" dirty="0">
                          <a:effectLst/>
                          <a:latin typeface="Times New Roman" panose="02020603050405020304" pitchFamily="18" charset="0"/>
                          <a:ea typeface="Arial" panose="020B0604020202020204" pitchFamily="34" charset="0"/>
                          <a:cs typeface="Times New Roman" panose="02020603050405020304" pitchFamily="18" charset="0"/>
                        </a:rPr>
                        <a:t>(</a:t>
                      </a:r>
                      <a:r>
                        <a:rPr lang="en-US" sz="1200" b="1" i="1" spc="5" dirty="0">
                          <a:effectLst/>
                          <a:latin typeface="Times New Roman" panose="02020603050405020304" pitchFamily="18" charset="0"/>
                          <a:ea typeface="Arial" panose="020B0604020202020204" pitchFamily="34" charset="0"/>
                          <a:cs typeface="Times New Roman" panose="02020603050405020304" pitchFamily="18" charset="0"/>
                        </a:rPr>
                        <a:t>l</a:t>
                      </a:r>
                      <a:r>
                        <a:rPr lang="en-US" sz="1200" b="1" spc="5" dirty="0">
                          <a:effectLst/>
                          <a:latin typeface="Times New Roman" panose="02020603050405020304" pitchFamily="18" charset="0"/>
                          <a:ea typeface="Arial" panose="020B0604020202020204" pitchFamily="34" charset="0"/>
                          <a:cs typeface="Times New Roman" panose="02020603050405020304" pitchFamily="18" charset="0"/>
                        </a:rPr>
                        <a:t>)</a:t>
                      </a:r>
                      <a:r>
                        <a:rPr lang="en-US" sz="1200" spc="-5" dirty="0">
                          <a:effectLst/>
                          <a:latin typeface="Times New Roman" panose="02020603050405020304" pitchFamily="18" charset="0"/>
                          <a:ea typeface="Arial" panose="020B0604020202020204" pitchFamily="34" charset="0"/>
                          <a:cs typeface="Times New Roman" panose="02020603050405020304" pitchFamily="18" charset="0"/>
                        </a:rPr>
                        <a:t>(</a:t>
                      </a:r>
                      <a:r>
                        <a:rPr lang="en-US" sz="1200" dirty="0">
                          <a:effectLst/>
                          <a:latin typeface="Times New Roman" panose="02020603050405020304" pitchFamily="18" charset="0"/>
                          <a:ea typeface="Arial" panose="020B0604020202020204" pitchFamily="34" charset="0"/>
                          <a:cs typeface="Times New Roman" panose="02020603050405020304" pitchFamily="18" charset="0"/>
                        </a:rPr>
                        <a:t>c)</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gn="ctr">
                        <a:lnSpc>
                          <a:spcPts val="1235"/>
                        </a:lnSpc>
                        <a:spcAft>
                          <a:spcPts val="0"/>
                        </a:spcAft>
                      </a:pPr>
                      <a:r>
                        <a:rPr lang="en-US" sz="1200" b="1" spc="-5" dirty="0" err="1">
                          <a:effectLst/>
                          <a:latin typeface="Times New Roman" panose="02020603050405020304" pitchFamily="18" charset="0"/>
                          <a:ea typeface="Arial" panose="020B0604020202020204" pitchFamily="34" charset="0"/>
                          <a:cs typeface="Times New Roman" panose="02020603050405020304" pitchFamily="18" charset="0"/>
                        </a:rPr>
                        <a:t>Volně</a:t>
                      </a:r>
                      <a:r>
                        <a:rPr lang="en-US" sz="1200" b="1" spc="-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 dirty="0" err="1">
                          <a:effectLst/>
                          <a:latin typeface="Times New Roman" panose="02020603050405020304" pitchFamily="18" charset="0"/>
                          <a:ea typeface="Arial" panose="020B0604020202020204" pitchFamily="34" charset="0"/>
                          <a:cs typeface="Times New Roman" panose="02020603050405020304" pitchFamily="18" charset="0"/>
                        </a:rPr>
                        <a:t>ložené</a:t>
                      </a:r>
                      <a:r>
                        <a:rPr lang="en-US" sz="1200" b="1" spc="1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 dirty="0">
                          <a:effectLst/>
                          <a:latin typeface="Times New Roman" panose="02020603050405020304" pitchFamily="18" charset="0"/>
                          <a:ea typeface="Arial" panose="020B0604020202020204" pitchFamily="34" charset="0"/>
                          <a:cs typeface="Times New Roman" panose="02020603050405020304" pitchFamily="18" charset="0"/>
                        </a:rPr>
                        <a:t>(</a:t>
                      </a:r>
                      <a:r>
                        <a:rPr lang="en-US" sz="1200" b="1" dirty="0">
                          <a:effectLst/>
                          <a:latin typeface="Times New Roman" panose="02020603050405020304" pitchFamily="18" charset="0"/>
                          <a:ea typeface="Arial" panose="020B0604020202020204" pitchFamily="34" charset="0"/>
                          <a:cs typeface="Times New Roman" panose="02020603050405020304" pitchFamily="18" charset="0"/>
                        </a:rPr>
                        <a:t>k</a:t>
                      </a:r>
                      <a:r>
                        <a:rPr lang="en-US" sz="1200" b="1" spc="-15" dirty="0">
                          <a:effectLst/>
                          <a:latin typeface="Times New Roman" panose="02020603050405020304" pitchFamily="18" charset="0"/>
                          <a:ea typeface="Arial" panose="020B0604020202020204" pitchFamily="34" charset="0"/>
                          <a:cs typeface="Times New Roman" panose="02020603050405020304" pitchFamily="18" charset="0"/>
                        </a:rPr>
                        <a:t>g</a:t>
                      </a:r>
                      <a:r>
                        <a:rPr lang="en-US" sz="1200" b="1" spc="5" dirty="0">
                          <a:effectLst/>
                          <a:latin typeface="Times New Roman" panose="02020603050405020304" pitchFamily="18" charset="0"/>
                          <a:ea typeface="Arial" panose="020B0604020202020204" pitchFamily="34" charset="0"/>
                          <a:cs typeface="Times New Roman" panose="02020603050405020304" pitchFamily="18" charset="0"/>
                        </a:rPr>
                        <a:t>)</a:t>
                      </a:r>
                      <a:r>
                        <a:rPr lang="en-US" sz="1200" spc="-5" dirty="0">
                          <a:effectLst/>
                          <a:latin typeface="Times New Roman" panose="02020603050405020304" pitchFamily="18" charset="0"/>
                          <a:ea typeface="Arial" panose="020B0604020202020204" pitchFamily="34" charset="0"/>
                          <a:cs typeface="Times New Roman" panose="02020603050405020304" pitchFamily="18" charset="0"/>
                        </a:rPr>
                        <a:t>(d</a:t>
                      </a:r>
                      <a:r>
                        <a:rPr lang="en-US" sz="1200" dirty="0">
                          <a:effectLst/>
                          <a:latin typeface="Times New Roman" panose="02020603050405020304" pitchFamily="18" charset="0"/>
                          <a:ea typeface="Arial" panose="020B0604020202020204" pitchFamily="34" charset="0"/>
                          <a:cs typeface="Times New Roman" panose="02020603050405020304" pitchFamily="18" charset="0"/>
                        </a:rPr>
                        <a:t>)</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41910" algn="ctr">
                        <a:lnSpc>
                          <a:spcPts val="1235"/>
                        </a:lnSpc>
                        <a:spcAft>
                          <a:spcPts val="0"/>
                        </a:spcAft>
                      </a:pPr>
                      <a:r>
                        <a:rPr lang="en-US" sz="1200" b="1" spc="-5" dirty="0" err="1">
                          <a:effectLst/>
                          <a:latin typeface="Times New Roman" panose="02020603050405020304" pitchFamily="18" charset="0"/>
                          <a:ea typeface="Arial" panose="020B0604020202020204" pitchFamily="34" charset="0"/>
                          <a:cs typeface="Times New Roman" panose="02020603050405020304" pitchFamily="18" charset="0"/>
                        </a:rPr>
                        <a:t>Kusy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249555" marR="234950" algn="ctr">
                        <a:lnSpc>
                          <a:spcPts val="1260"/>
                        </a:lnSpc>
                        <a:spcAft>
                          <a:spcPts val="0"/>
                        </a:spcAft>
                      </a:pPr>
                      <a:r>
                        <a:rPr lang="en-US" sz="1200" b="1" spc="5" dirty="0">
                          <a:effectLst/>
                          <a:latin typeface="Times New Roman" panose="02020603050405020304" pitchFamily="18" charset="0"/>
                          <a:ea typeface="Arial" panose="020B0604020202020204" pitchFamily="34" charset="0"/>
                          <a:cs typeface="Times New Roman" panose="02020603050405020304" pitchFamily="18" charset="0"/>
                        </a:rPr>
                        <a:t>(</a:t>
                      </a:r>
                      <a:r>
                        <a:rPr lang="en-US" sz="1200" b="1" dirty="0">
                          <a:effectLst/>
                          <a:latin typeface="Times New Roman" panose="02020603050405020304" pitchFamily="18" charset="0"/>
                          <a:ea typeface="Arial" panose="020B0604020202020204" pitchFamily="34" charset="0"/>
                          <a:cs typeface="Times New Roman" panose="02020603050405020304" pitchFamily="18" charset="0"/>
                        </a:rPr>
                        <a:t>k</a:t>
                      </a:r>
                      <a:r>
                        <a:rPr lang="en-US" sz="1200" b="1" spc="-5" dirty="0">
                          <a:effectLst/>
                          <a:latin typeface="Times New Roman" panose="02020603050405020304" pitchFamily="18" charset="0"/>
                          <a:ea typeface="Arial" panose="020B0604020202020204" pitchFamily="34" charset="0"/>
                          <a:cs typeface="Times New Roman" panose="02020603050405020304" pitchFamily="18" charset="0"/>
                        </a:rPr>
                        <a:t>g</a:t>
                      </a:r>
                      <a:r>
                        <a:rPr lang="en-US" sz="12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274262"/>
                  </a:ext>
                </a:extLst>
              </a:tr>
              <a:tr h="218507">
                <a:tc>
                  <a:txBody>
                    <a:bodyPr/>
                    <a:lstStyle/>
                    <a:p>
                      <a:pPr marL="64770" algn="ctr">
                        <a:lnSpc>
                          <a:spcPts val="1250"/>
                        </a:lnSpc>
                        <a:spcAft>
                          <a:spcPts val="0"/>
                        </a:spcAft>
                      </a:pPr>
                      <a:r>
                        <a:rPr lang="en-US" sz="1200">
                          <a:effectLst/>
                          <a:latin typeface="Times New Roman" panose="02020603050405020304" pitchFamily="18" charset="0"/>
                          <a:ea typeface="Arial" panose="020B0604020202020204" pitchFamily="34" charset="0"/>
                          <a:cs typeface="Times New Roman" panose="02020603050405020304" pitchFamily="18" charset="0"/>
                        </a:rPr>
                        <a:t>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gn="ctr">
                        <a:lnSpc>
                          <a:spcPts val="1250"/>
                        </a:lnSpc>
                        <a:spcAft>
                          <a:spcPts val="0"/>
                        </a:spcAft>
                      </a:pPr>
                      <a:r>
                        <a:rPr lang="en-US" sz="1200">
                          <a:effectLst/>
                          <a:latin typeface="Times New Roman" panose="02020603050405020304" pitchFamily="18" charset="0"/>
                          <a:ea typeface="Arial" panose="020B0604020202020204" pitchFamily="34" charset="0"/>
                          <a:cs typeface="Times New Roman" panose="02020603050405020304" pitchFamily="18" charset="0"/>
                        </a:rPr>
                        <a:t>1.6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250"/>
                        </a:lnSpc>
                        <a:spcAft>
                          <a:spcPts val="0"/>
                        </a:spcAft>
                      </a:pPr>
                      <a:r>
                        <a:rPr lang="en-US" sz="1200" spc="-5" dirty="0" err="1">
                          <a:effectLst/>
                          <a:latin typeface="Times New Roman" panose="02020603050405020304" pitchFamily="18" charset="0"/>
                          <a:ea typeface="Arial" panose="020B0604020202020204" pitchFamily="34" charset="0"/>
                          <a:cs typeface="Times New Roman" panose="02020603050405020304" pitchFamily="18" charset="0"/>
                        </a:rPr>
                        <a:t>Výbušné</a:t>
                      </a:r>
                      <a:r>
                        <a:rPr lang="en-US" sz="1200" spc="-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200" spc="-5" dirty="0" err="1">
                          <a:effectLst/>
                          <a:latin typeface="Times New Roman" panose="02020603050405020304" pitchFamily="18" charset="0"/>
                          <a:ea typeface="Arial" panose="020B0604020202020204" pitchFamily="34" charset="0"/>
                          <a:cs typeface="Times New Roman" panose="02020603050405020304" pitchFamily="18" charset="0"/>
                        </a:rPr>
                        <a:t>látky</a:t>
                      </a:r>
                      <a:r>
                        <a:rPr lang="en-US" sz="1200" spc="-5" dirty="0">
                          <a:effectLst/>
                          <a:latin typeface="Times New Roman" panose="02020603050405020304" pitchFamily="18" charset="0"/>
                          <a:ea typeface="Arial" panose="020B0604020202020204" pitchFamily="34" charset="0"/>
                          <a:cs typeface="Times New Roman" panose="02020603050405020304" pitchFamily="18" charset="0"/>
                        </a:rPr>
                        <a:t> a </a:t>
                      </a:r>
                      <a:r>
                        <a:rPr lang="en-US" sz="1200" spc="-5" dirty="0" err="1">
                          <a:effectLst/>
                          <a:latin typeface="Times New Roman" panose="02020603050405020304" pitchFamily="18" charset="0"/>
                          <a:ea typeface="Arial" panose="020B0604020202020204" pitchFamily="34" charset="0"/>
                          <a:cs typeface="Times New Roman" panose="02020603050405020304" pitchFamily="18" charset="0"/>
                        </a:rPr>
                        <a:t>předměty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7490" marR="226060" algn="ctr">
                        <a:lnSpc>
                          <a:spcPts val="765"/>
                        </a:lnSpc>
                        <a:spcAft>
                          <a:spcPts val="0"/>
                        </a:spcAft>
                      </a:pPr>
                      <a:r>
                        <a:rPr lang="en-US" sz="1200" spc="-5" dirty="0">
                          <a:effectLst/>
                          <a:latin typeface="Times New Roman" panose="02020603050405020304" pitchFamily="18" charset="0"/>
                          <a:ea typeface="Arial" panose="020B0604020202020204" pitchFamily="34" charset="0"/>
                          <a:cs typeface="Times New Roman" panose="02020603050405020304" pitchFamily="18" charset="0"/>
                        </a:rPr>
                        <a:t>(a</a:t>
                      </a:r>
                      <a:r>
                        <a:rPr lang="en-US" sz="1200" dirty="0">
                          <a:effectLst/>
                          <a:latin typeface="Times New Roman" panose="02020603050405020304" pitchFamily="18" charset="0"/>
                          <a:ea typeface="Arial" panose="020B0604020202020204" pitchFamily="34" charset="0"/>
                          <a:cs typeface="Times New Roman" panose="02020603050405020304" pitchFamily="18" charset="0"/>
                        </a:rPr>
                        <a:t>)</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3380" marR="361315" algn="ctr">
                        <a:lnSpc>
                          <a:spcPts val="765"/>
                        </a:lnSpc>
                        <a:spcAft>
                          <a:spcPts val="0"/>
                        </a:spcAft>
                      </a:pPr>
                      <a:r>
                        <a:rPr lang="en-US" sz="1200" spc="-5" dirty="0">
                          <a:effectLst/>
                          <a:latin typeface="Times New Roman" panose="02020603050405020304" pitchFamily="18" charset="0"/>
                          <a:ea typeface="Arial" panose="020B0604020202020204" pitchFamily="34" charset="0"/>
                          <a:cs typeface="Times New Roman" panose="02020603050405020304" pitchFamily="18" charset="0"/>
                        </a:rPr>
                        <a:t>(a</a:t>
                      </a:r>
                      <a:r>
                        <a:rPr lang="en-US" sz="1200" dirty="0">
                          <a:effectLst/>
                          <a:latin typeface="Times New Roman" panose="02020603050405020304" pitchFamily="18" charset="0"/>
                          <a:ea typeface="Arial" panose="020B0604020202020204" pitchFamily="34" charset="0"/>
                          <a:cs typeface="Times New Roman" panose="02020603050405020304" pitchFamily="18" charset="0"/>
                        </a:rPr>
                        <a:t>)</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8455" marR="325120" algn="ctr">
                        <a:lnSpc>
                          <a:spcPts val="1250"/>
                        </a:lnSpc>
                        <a:spcAft>
                          <a:spcPts val="0"/>
                        </a:spcAft>
                      </a:pPr>
                      <a:r>
                        <a:rPr lang="en-US" sz="1200" dirty="0">
                          <a:effectLst/>
                          <a:latin typeface="Times New Roman" panose="02020603050405020304" pitchFamily="18" charset="0"/>
                          <a:ea typeface="Arial" panose="020B0604020202020204" pitchFamily="34" charset="0"/>
                          <a:cs typeface="Times New Roman" panose="02020603050405020304" pitchFamily="18" charset="0"/>
                        </a:rPr>
                        <a:t>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465896"/>
                  </a:ext>
                </a:extLst>
              </a:tr>
            </a:tbl>
          </a:graphicData>
        </a:graphic>
      </p:graphicFrame>
    </p:spTree>
    <p:extLst>
      <p:ext uri="{BB962C8B-B14F-4D97-AF65-F5344CB8AC3E}">
        <p14:creationId xmlns:p14="http://schemas.microsoft.com/office/powerpoint/2010/main" val="1690469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00896" y="744667"/>
            <a:ext cx="4591106" cy="549381"/>
          </a:xfrm>
        </p:spPr>
        <p:txBody>
          <a:bodyPr/>
          <a:lstStyle/>
          <a:p>
            <a:r>
              <a:rPr lang="cs-CZ" b="0" dirty="0" smtClean="0"/>
              <a:t>4. </a:t>
            </a:r>
            <a:r>
              <a:rPr lang="cs-CZ" dirty="0"/>
              <a:t>Hlavní změny RID </a:t>
            </a:r>
            <a:r>
              <a:rPr lang="cs-CZ" dirty="0" smtClean="0"/>
              <a:t>2021</a:t>
            </a:r>
            <a:endParaRPr lang="cs-CZ" b="0" dirty="0"/>
          </a:p>
        </p:txBody>
      </p:sp>
      <p:sp>
        <p:nvSpPr>
          <p:cNvPr id="3" name="Zástupný symbol pro text 2"/>
          <p:cNvSpPr>
            <a:spLocks noGrp="1"/>
          </p:cNvSpPr>
          <p:nvPr>
            <p:ph type="body" sz="quarter" idx="10"/>
          </p:nvPr>
        </p:nvSpPr>
        <p:spPr/>
        <p:txBody>
          <a:bodyPr/>
          <a:lstStyle/>
          <a:p>
            <a:r>
              <a:rPr lang="cs-CZ" b="1" dirty="0"/>
              <a:t>Kapitola </a:t>
            </a:r>
            <a:r>
              <a:rPr lang="en-US" b="1" dirty="0"/>
              <a:t>3.2</a:t>
            </a:r>
            <a:endParaRPr lang="cs-CZ" dirty="0"/>
          </a:p>
          <a:p>
            <a:r>
              <a:rPr lang="en-US" dirty="0"/>
              <a:t> </a:t>
            </a:r>
            <a:r>
              <a:rPr lang="en-US" b="1" dirty="0" err="1" smtClean="0"/>
              <a:t>Tabulka</a:t>
            </a:r>
            <a:r>
              <a:rPr lang="en-US" b="1" dirty="0" smtClean="0"/>
              <a:t> A</a:t>
            </a:r>
            <a:r>
              <a:rPr lang="cs-CZ" b="1" dirty="0" smtClean="0"/>
              <a:t> – </a:t>
            </a:r>
            <a:r>
              <a:rPr lang="cs-CZ" dirty="0" smtClean="0"/>
              <a:t>přidávají se </a:t>
            </a:r>
            <a:r>
              <a:rPr lang="en-US" dirty="0" err="1" smtClean="0"/>
              <a:t>nové</a:t>
            </a:r>
            <a:r>
              <a:rPr lang="en-US" dirty="0" smtClean="0"/>
              <a:t> </a:t>
            </a:r>
            <a:r>
              <a:rPr lang="en-US" dirty="0" err="1" smtClean="0"/>
              <a:t>položky</a:t>
            </a:r>
            <a:r>
              <a:rPr lang="en-US" dirty="0" smtClean="0"/>
              <a:t>:</a:t>
            </a:r>
            <a:endParaRPr lang="cs-CZ" dirty="0" smtClean="0"/>
          </a:p>
          <a:p>
            <a:endParaRPr lang="cs-CZ" dirty="0"/>
          </a:p>
          <a:p>
            <a:endParaRPr lang="cs-CZ" dirty="0" smtClean="0"/>
          </a:p>
          <a:p>
            <a:endParaRPr lang="cs-CZ" dirty="0"/>
          </a:p>
          <a:p>
            <a:endParaRPr lang="cs-CZ" dirty="0" smtClean="0"/>
          </a:p>
          <a:p>
            <a:endParaRPr lang="cs-CZ" dirty="0"/>
          </a:p>
          <a:p>
            <a:endParaRPr lang="cs-CZ" dirty="0"/>
          </a:p>
          <a:p>
            <a:r>
              <a:rPr lang="en-US" b="1" dirty="0" err="1"/>
              <a:t>Tabulka</a:t>
            </a:r>
            <a:r>
              <a:rPr lang="en-US" b="1" dirty="0"/>
              <a:t> </a:t>
            </a:r>
            <a:r>
              <a:rPr lang="cs-CZ" b="1" dirty="0" smtClean="0"/>
              <a:t>B </a:t>
            </a:r>
            <a:r>
              <a:rPr lang="cs-CZ" b="1" dirty="0"/>
              <a:t>– </a:t>
            </a:r>
            <a:r>
              <a:rPr lang="cs-CZ" dirty="0" smtClean="0"/>
              <a:t>mění se stávající </a:t>
            </a:r>
            <a:r>
              <a:rPr lang="en-US" dirty="0" err="1" smtClean="0"/>
              <a:t>položky</a:t>
            </a:r>
            <a:r>
              <a:rPr lang="en-US" dirty="0" smtClean="0"/>
              <a:t>:</a:t>
            </a:r>
            <a:endParaRPr lang="cs-CZ"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14</a:t>
            </a:fld>
            <a:endParaRPr lang="en-US" altLang="cs-CZ" dirty="0"/>
          </a:p>
        </p:txBody>
      </p:sp>
      <p:graphicFrame>
        <p:nvGraphicFramePr>
          <p:cNvPr id="6" name="Tabulka 5"/>
          <p:cNvGraphicFramePr>
            <a:graphicFrameLocks noGrp="1"/>
          </p:cNvGraphicFramePr>
          <p:nvPr>
            <p:extLst>
              <p:ext uri="{D42A27DB-BD31-4B8C-83A1-F6EECF244321}">
                <p14:modId xmlns:p14="http://schemas.microsoft.com/office/powerpoint/2010/main" val="3988189048"/>
              </p:ext>
            </p:extLst>
          </p:nvPr>
        </p:nvGraphicFramePr>
        <p:xfrm>
          <a:off x="335360" y="2420888"/>
          <a:ext cx="8424936" cy="1807210"/>
        </p:xfrm>
        <a:graphic>
          <a:graphicData uri="http://schemas.openxmlformats.org/drawingml/2006/table">
            <a:tbl>
              <a:tblPr firstRow="1" firstCol="1" lastRow="1" lastCol="1" bandRow="1" bandCol="1">
                <a:tableStyleId>{2D5ABB26-0587-4C30-8999-92F81FD0307C}</a:tableStyleId>
              </a:tblPr>
              <a:tblGrid>
                <a:gridCol w="1036915">
                  <a:extLst>
                    <a:ext uri="{9D8B030D-6E8A-4147-A177-3AD203B41FA5}">
                      <a16:colId xmlns:a16="http://schemas.microsoft.com/office/drawing/2014/main" val="3655694111"/>
                    </a:ext>
                  </a:extLst>
                </a:gridCol>
                <a:gridCol w="7388021">
                  <a:extLst>
                    <a:ext uri="{9D8B030D-6E8A-4147-A177-3AD203B41FA5}">
                      <a16:colId xmlns:a16="http://schemas.microsoft.com/office/drawing/2014/main" val="2992406325"/>
                    </a:ext>
                  </a:extLst>
                </a:gridCol>
              </a:tblGrid>
              <a:tr h="298794">
                <a:tc>
                  <a:txBody>
                    <a:bodyPr/>
                    <a:lstStyle/>
                    <a:p>
                      <a:pPr algn="ctr">
                        <a:lnSpc>
                          <a:spcPct val="115000"/>
                        </a:lnSpc>
                        <a:spcAft>
                          <a:spcPts val="300"/>
                        </a:spcAft>
                      </a:pPr>
                      <a:r>
                        <a:rPr lang="en-US" sz="1900" dirty="0">
                          <a:solidFill>
                            <a:srgbClr val="2C5884"/>
                          </a:solidFill>
                          <a:effectLst/>
                          <a:latin typeface="Corbel" panose="020B0503020204020204" pitchFamily="34" charset="0"/>
                        </a:rPr>
                        <a:t>0511</a:t>
                      </a:r>
                      <a:endParaRPr lang="cs-CZ" sz="1900" dirty="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nSpc>
                          <a:spcPct val="115000"/>
                        </a:lnSpc>
                        <a:spcAft>
                          <a:spcPts val="300"/>
                        </a:spcAft>
                      </a:pPr>
                      <a:r>
                        <a:rPr lang="cs-CZ" sz="1900">
                          <a:solidFill>
                            <a:srgbClr val="2C5884"/>
                          </a:solidFill>
                          <a:effectLst/>
                          <a:latin typeface="Corbel" panose="020B0503020204020204" pitchFamily="34" charset="0"/>
                        </a:rPr>
                        <a:t>ROZBUŠKY, ELEKTRONICKÉ programovatelné pro trhací práce </a:t>
                      </a:r>
                      <a:endParaRPr lang="cs-CZ" sz="190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211152094"/>
                  </a:ext>
                </a:extLst>
              </a:tr>
              <a:tr h="298794">
                <a:tc>
                  <a:txBody>
                    <a:bodyPr/>
                    <a:lstStyle/>
                    <a:p>
                      <a:pPr algn="ctr">
                        <a:lnSpc>
                          <a:spcPct val="115000"/>
                        </a:lnSpc>
                        <a:spcAft>
                          <a:spcPts val="300"/>
                        </a:spcAft>
                      </a:pPr>
                      <a:r>
                        <a:rPr lang="en-US" sz="1900" dirty="0">
                          <a:solidFill>
                            <a:srgbClr val="2C5884"/>
                          </a:solidFill>
                          <a:effectLst/>
                          <a:latin typeface="Corbel" panose="020B0503020204020204" pitchFamily="34" charset="0"/>
                        </a:rPr>
                        <a:t>0512</a:t>
                      </a:r>
                      <a:endParaRPr lang="cs-CZ" sz="1900" dirty="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nSpc>
                          <a:spcPct val="115000"/>
                        </a:lnSpc>
                        <a:spcAft>
                          <a:spcPts val="300"/>
                        </a:spcAft>
                      </a:pPr>
                      <a:r>
                        <a:rPr lang="cs-CZ" sz="1900" dirty="0">
                          <a:solidFill>
                            <a:srgbClr val="2C5884"/>
                          </a:solidFill>
                          <a:effectLst/>
                          <a:latin typeface="Corbel" panose="020B0503020204020204" pitchFamily="34" charset="0"/>
                        </a:rPr>
                        <a:t>ROZBUŠKY, ELEKTRONICKÉ programovatelné pro trhací práce</a:t>
                      </a:r>
                      <a:endParaRPr lang="cs-CZ" sz="1900" dirty="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322315769"/>
                  </a:ext>
                </a:extLst>
              </a:tr>
              <a:tr h="298794">
                <a:tc>
                  <a:txBody>
                    <a:bodyPr/>
                    <a:lstStyle/>
                    <a:p>
                      <a:pPr algn="ctr">
                        <a:lnSpc>
                          <a:spcPct val="115000"/>
                        </a:lnSpc>
                        <a:spcAft>
                          <a:spcPts val="300"/>
                        </a:spcAft>
                      </a:pPr>
                      <a:r>
                        <a:rPr lang="en-US" sz="1900" dirty="0">
                          <a:solidFill>
                            <a:srgbClr val="2C5884"/>
                          </a:solidFill>
                          <a:effectLst/>
                          <a:latin typeface="Corbel" panose="020B0503020204020204" pitchFamily="34" charset="0"/>
                        </a:rPr>
                        <a:t>0513</a:t>
                      </a:r>
                      <a:endParaRPr lang="cs-CZ" sz="1900" dirty="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nSpc>
                          <a:spcPct val="115000"/>
                        </a:lnSpc>
                        <a:spcAft>
                          <a:spcPts val="300"/>
                        </a:spcAft>
                      </a:pPr>
                      <a:r>
                        <a:rPr lang="cs-CZ" sz="1900" dirty="0">
                          <a:solidFill>
                            <a:srgbClr val="2C5884"/>
                          </a:solidFill>
                          <a:effectLst/>
                          <a:latin typeface="Corbel" panose="020B0503020204020204" pitchFamily="34" charset="0"/>
                        </a:rPr>
                        <a:t>ROZBUŠKY, ELEKTRONICKÉ programovatelné pro trhací práce</a:t>
                      </a:r>
                      <a:endParaRPr lang="cs-CZ" sz="1900" dirty="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1231177475"/>
                  </a:ext>
                </a:extLst>
              </a:tr>
              <a:tr h="537139">
                <a:tc>
                  <a:txBody>
                    <a:bodyPr/>
                    <a:lstStyle/>
                    <a:p>
                      <a:pPr algn="ctr">
                        <a:lnSpc>
                          <a:spcPct val="115000"/>
                        </a:lnSpc>
                        <a:spcAft>
                          <a:spcPts val="300"/>
                        </a:spcAft>
                      </a:pPr>
                      <a:r>
                        <a:rPr lang="en-US" sz="1900" dirty="0">
                          <a:solidFill>
                            <a:srgbClr val="2C5884"/>
                          </a:solidFill>
                          <a:effectLst/>
                          <a:latin typeface="Corbel" panose="020B0503020204020204" pitchFamily="34" charset="0"/>
                        </a:rPr>
                        <a:t>3549</a:t>
                      </a:r>
                      <a:endParaRPr lang="cs-CZ" sz="1900" dirty="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a:lnSpc>
                          <a:spcPct val="115000"/>
                        </a:lnSpc>
                        <a:spcAft>
                          <a:spcPts val="300"/>
                        </a:spcAft>
                      </a:pPr>
                      <a:r>
                        <a:rPr lang="cs-CZ" sz="1900" dirty="0">
                          <a:solidFill>
                            <a:srgbClr val="2C5884"/>
                          </a:solidFill>
                          <a:effectLst/>
                          <a:latin typeface="Corbel" panose="020B0503020204020204" pitchFamily="34" charset="0"/>
                        </a:rPr>
                        <a:t>ODPAD MEDICÍNSKÝ, KATEGORIE A, OHROŽUJÍCÍ LIDI, tuhý, nebo</a:t>
                      </a:r>
                      <a:br>
                        <a:rPr lang="cs-CZ" sz="1900" dirty="0">
                          <a:solidFill>
                            <a:srgbClr val="2C5884"/>
                          </a:solidFill>
                          <a:effectLst/>
                          <a:latin typeface="Corbel" panose="020B0503020204020204" pitchFamily="34" charset="0"/>
                        </a:rPr>
                      </a:br>
                      <a:r>
                        <a:rPr lang="cs-CZ" sz="1900" dirty="0">
                          <a:solidFill>
                            <a:srgbClr val="2C5884"/>
                          </a:solidFill>
                          <a:effectLst/>
                          <a:latin typeface="Corbel" panose="020B0503020204020204" pitchFamily="34" charset="0"/>
                        </a:rPr>
                        <a:t>ODPAD MEDICÍNSKÝ, KATEGORIE A, OHROŽUJÍCÍ pouze ZVÍŘATA, tuhý</a:t>
                      </a:r>
                      <a:r>
                        <a:rPr lang="en-US" sz="1900" dirty="0">
                          <a:solidFill>
                            <a:srgbClr val="2C5884"/>
                          </a:solidFill>
                          <a:effectLst/>
                          <a:latin typeface="Corbel" panose="020B0503020204020204" pitchFamily="34" charset="0"/>
                        </a:rPr>
                        <a:t> </a:t>
                      </a:r>
                      <a:endParaRPr lang="cs-CZ" sz="1900" dirty="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val="2936398976"/>
                  </a:ext>
                </a:extLst>
              </a:tr>
            </a:tbl>
          </a:graphicData>
        </a:graphic>
      </p:graphicFrame>
      <p:graphicFrame>
        <p:nvGraphicFramePr>
          <p:cNvPr id="7" name="Tabulka 6"/>
          <p:cNvGraphicFramePr>
            <a:graphicFrameLocks noGrp="1"/>
          </p:cNvGraphicFramePr>
          <p:nvPr>
            <p:extLst>
              <p:ext uri="{D42A27DB-BD31-4B8C-83A1-F6EECF244321}">
                <p14:modId xmlns:p14="http://schemas.microsoft.com/office/powerpoint/2010/main" val="459555127"/>
              </p:ext>
            </p:extLst>
          </p:nvPr>
        </p:nvGraphicFramePr>
        <p:xfrm>
          <a:off x="695400" y="4941168"/>
          <a:ext cx="9937104" cy="1580467"/>
        </p:xfrm>
        <a:graphic>
          <a:graphicData uri="http://schemas.openxmlformats.org/drawingml/2006/table">
            <a:tbl>
              <a:tblPr firstRow="1" firstCol="1" lastRow="1" lastCol="1" bandRow="1" bandCol="1">
                <a:tableStyleId>{2D5ABB26-0587-4C30-8999-92F81FD0307C}</a:tableStyleId>
              </a:tblPr>
              <a:tblGrid>
                <a:gridCol w="4397276">
                  <a:extLst>
                    <a:ext uri="{9D8B030D-6E8A-4147-A177-3AD203B41FA5}">
                      <a16:colId xmlns:a16="http://schemas.microsoft.com/office/drawing/2014/main" val="3894631384"/>
                    </a:ext>
                  </a:extLst>
                </a:gridCol>
                <a:gridCol w="1147340">
                  <a:extLst>
                    <a:ext uri="{9D8B030D-6E8A-4147-A177-3AD203B41FA5}">
                      <a16:colId xmlns:a16="http://schemas.microsoft.com/office/drawing/2014/main" val="1766979849"/>
                    </a:ext>
                  </a:extLst>
                </a:gridCol>
                <a:gridCol w="4392488">
                  <a:extLst>
                    <a:ext uri="{9D8B030D-6E8A-4147-A177-3AD203B41FA5}">
                      <a16:colId xmlns:a16="http://schemas.microsoft.com/office/drawing/2014/main" val="2351074537"/>
                    </a:ext>
                  </a:extLst>
                </a:gridCol>
              </a:tblGrid>
              <a:tr h="432048">
                <a:tc>
                  <a:txBody>
                    <a:bodyPr/>
                    <a:lstStyle/>
                    <a:p>
                      <a:pPr marL="64770">
                        <a:lnSpc>
                          <a:spcPts val="1235"/>
                        </a:lnSpc>
                        <a:spcAft>
                          <a:spcPts val="0"/>
                        </a:spcAft>
                      </a:pPr>
                      <a:r>
                        <a:rPr lang="en-US" sz="1500" spc="-5" dirty="0" err="1">
                          <a:solidFill>
                            <a:srgbClr val="2C5884"/>
                          </a:solidFill>
                          <a:effectLst/>
                          <a:latin typeface="Corbel" panose="020B0503020204020204" pitchFamily="34" charset="0"/>
                        </a:rPr>
                        <a:t>Název</a:t>
                      </a:r>
                      <a:r>
                        <a:rPr lang="en-US" sz="1500" spc="-5" dirty="0">
                          <a:solidFill>
                            <a:srgbClr val="2C5884"/>
                          </a:solidFill>
                          <a:effectLst/>
                          <a:latin typeface="Corbel" panose="020B0503020204020204" pitchFamily="34" charset="0"/>
                        </a:rPr>
                        <a:t> a </a:t>
                      </a:r>
                      <a:r>
                        <a:rPr lang="en-US" sz="1500" spc="-5" dirty="0" err="1">
                          <a:solidFill>
                            <a:srgbClr val="2C5884"/>
                          </a:solidFill>
                          <a:effectLst/>
                          <a:latin typeface="Corbel" panose="020B0503020204020204" pitchFamily="34" charset="0"/>
                        </a:rPr>
                        <a:t>popis</a:t>
                      </a:r>
                      <a:endParaRPr lang="cs-CZ" sz="1500" dirty="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235"/>
                        </a:lnSpc>
                        <a:spcAft>
                          <a:spcPts val="0"/>
                        </a:spcAft>
                      </a:pPr>
                      <a:r>
                        <a:rPr lang="en-US" sz="1500" spc="-5" dirty="0" smtClean="0">
                          <a:solidFill>
                            <a:srgbClr val="2C5884"/>
                          </a:solidFill>
                          <a:effectLst/>
                          <a:latin typeface="Corbel" panose="020B0503020204020204" pitchFamily="34" charset="0"/>
                        </a:rPr>
                        <a:t>UN</a:t>
                      </a:r>
                      <a:r>
                        <a:rPr lang="cs-CZ" sz="1500" spc="-5" dirty="0" smtClean="0">
                          <a:solidFill>
                            <a:srgbClr val="2C5884"/>
                          </a:solidFill>
                          <a:effectLst/>
                          <a:latin typeface="Corbel" panose="020B0503020204020204" pitchFamily="34" charset="0"/>
                        </a:rPr>
                        <a:t> </a:t>
                      </a:r>
                      <a:r>
                        <a:rPr lang="en-US" sz="1500" spc="-5" dirty="0" err="1" smtClean="0">
                          <a:solidFill>
                            <a:srgbClr val="2C5884"/>
                          </a:solidFill>
                          <a:effectLst/>
                          <a:latin typeface="Corbel" panose="020B0503020204020204" pitchFamily="34" charset="0"/>
                        </a:rPr>
                        <a:t>číslo</a:t>
                      </a:r>
                      <a:endParaRPr lang="cs-CZ" sz="1500" dirty="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235"/>
                        </a:lnSpc>
                        <a:spcAft>
                          <a:spcPts val="0"/>
                        </a:spcAft>
                      </a:pPr>
                      <a:r>
                        <a:rPr lang="en-US" sz="1500" b="1" spc="-30" dirty="0" err="1">
                          <a:solidFill>
                            <a:srgbClr val="2C5884"/>
                          </a:solidFill>
                          <a:effectLst/>
                          <a:latin typeface="Corbel" panose="020B0503020204020204" pitchFamily="34" charset="0"/>
                        </a:rPr>
                        <a:t>Změna</a:t>
                      </a:r>
                      <a:endParaRPr lang="cs-CZ" sz="1500" b="1" dirty="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63460347"/>
                  </a:ext>
                </a:extLst>
              </a:tr>
              <a:tr h="1148419">
                <a:tc>
                  <a:txBody>
                    <a:bodyPr/>
                    <a:lstStyle/>
                    <a:p>
                      <a:pPr marL="64770" marR="36195">
                        <a:lnSpc>
                          <a:spcPts val="1260"/>
                        </a:lnSpc>
                        <a:spcBef>
                          <a:spcPts val="5"/>
                        </a:spcBef>
                        <a:spcAft>
                          <a:spcPts val="0"/>
                        </a:spcAft>
                      </a:pPr>
                      <a:r>
                        <a:rPr lang="en-US" sz="1500" spc="-5" dirty="0" smtClean="0">
                          <a:solidFill>
                            <a:srgbClr val="2C5884"/>
                          </a:solidFill>
                          <a:effectLst/>
                          <a:latin typeface="Corbel" panose="020B0503020204020204" pitchFamily="34" charset="0"/>
                        </a:rPr>
                        <a:t>BUTADIENY</a:t>
                      </a:r>
                      <a:r>
                        <a:rPr lang="en-US" sz="1500" spc="-5" dirty="0">
                          <a:solidFill>
                            <a:srgbClr val="2C5884"/>
                          </a:solidFill>
                          <a:effectLst/>
                          <a:latin typeface="Corbel" panose="020B0503020204020204" pitchFamily="34" charset="0"/>
                        </a:rPr>
                        <a:t>, STABILIZOVANÉ </a:t>
                      </a:r>
                      <a:r>
                        <a:rPr lang="en-US" sz="1500" spc="-5" dirty="0" err="1">
                          <a:solidFill>
                            <a:srgbClr val="2C5884"/>
                          </a:solidFill>
                          <a:effectLst/>
                          <a:latin typeface="Corbel" panose="020B0503020204020204" pitchFamily="34" charset="0"/>
                        </a:rPr>
                        <a:t>nebo</a:t>
                      </a:r>
                      <a:r>
                        <a:rPr lang="en-US" sz="1500" spc="-5" dirty="0">
                          <a:solidFill>
                            <a:srgbClr val="2C5884"/>
                          </a:solidFill>
                          <a:effectLst/>
                          <a:latin typeface="Corbel" panose="020B0503020204020204" pitchFamily="34" charset="0"/>
                        </a:rPr>
                        <a:t> BUTADIENY, SMĚS S UHLOVODÍKY, STABILIZOVANÁ, </a:t>
                      </a:r>
                      <a:r>
                        <a:rPr lang="en-US" sz="1500" spc="-5" dirty="0" err="1">
                          <a:solidFill>
                            <a:srgbClr val="2C5884"/>
                          </a:solidFill>
                          <a:effectLst/>
                          <a:latin typeface="Corbel" panose="020B0503020204020204" pitchFamily="34" charset="0"/>
                        </a:rPr>
                        <a:t>které</a:t>
                      </a:r>
                      <a:r>
                        <a:rPr lang="en-US" sz="1500" spc="-5" dirty="0">
                          <a:solidFill>
                            <a:srgbClr val="2C5884"/>
                          </a:solidFill>
                          <a:effectLst/>
                          <a:latin typeface="Corbel" panose="020B0503020204020204" pitchFamily="34" charset="0"/>
                        </a:rPr>
                        <a:t> </a:t>
                      </a:r>
                      <a:r>
                        <a:rPr lang="en-US" sz="1500" spc="-5" dirty="0" err="1">
                          <a:solidFill>
                            <a:srgbClr val="2C5884"/>
                          </a:solidFill>
                          <a:effectLst/>
                          <a:latin typeface="Corbel" panose="020B0503020204020204" pitchFamily="34" charset="0"/>
                        </a:rPr>
                        <a:t>mají</a:t>
                      </a:r>
                      <a:r>
                        <a:rPr lang="en-US" sz="1500" spc="-5" dirty="0">
                          <a:solidFill>
                            <a:srgbClr val="2C5884"/>
                          </a:solidFill>
                          <a:effectLst/>
                          <a:latin typeface="Corbel" panose="020B0503020204020204" pitchFamily="34" charset="0"/>
                        </a:rPr>
                        <a:t> </a:t>
                      </a:r>
                      <a:r>
                        <a:rPr lang="en-US" sz="1500" spc="-5" dirty="0" err="1">
                          <a:solidFill>
                            <a:srgbClr val="2C5884"/>
                          </a:solidFill>
                          <a:effectLst/>
                          <a:latin typeface="Corbel" panose="020B0503020204020204" pitchFamily="34" charset="0"/>
                        </a:rPr>
                        <a:t>při</a:t>
                      </a:r>
                      <a:r>
                        <a:rPr lang="en-US" sz="1500" spc="-5" dirty="0">
                          <a:solidFill>
                            <a:srgbClr val="2C5884"/>
                          </a:solidFill>
                          <a:effectLst/>
                          <a:latin typeface="Corbel" panose="020B0503020204020204" pitchFamily="34" charset="0"/>
                        </a:rPr>
                        <a:t> 70 °C </a:t>
                      </a:r>
                      <a:r>
                        <a:rPr lang="en-US" sz="1500" spc="-5" dirty="0" err="1">
                          <a:solidFill>
                            <a:srgbClr val="2C5884"/>
                          </a:solidFill>
                          <a:effectLst/>
                          <a:latin typeface="Corbel" panose="020B0503020204020204" pitchFamily="34" charset="0"/>
                        </a:rPr>
                        <a:t>tenzi</a:t>
                      </a:r>
                      <a:r>
                        <a:rPr lang="en-US" sz="1500" spc="-5" dirty="0">
                          <a:solidFill>
                            <a:srgbClr val="2C5884"/>
                          </a:solidFill>
                          <a:effectLst/>
                          <a:latin typeface="Corbel" panose="020B0503020204020204" pitchFamily="34" charset="0"/>
                        </a:rPr>
                        <a:t> par </a:t>
                      </a:r>
                      <a:r>
                        <a:rPr lang="en-US" sz="1500" spc="-5" dirty="0" err="1">
                          <a:solidFill>
                            <a:srgbClr val="2C5884"/>
                          </a:solidFill>
                          <a:effectLst/>
                          <a:latin typeface="Corbel" panose="020B0503020204020204" pitchFamily="34" charset="0"/>
                        </a:rPr>
                        <a:t>nepřesahující</a:t>
                      </a:r>
                      <a:r>
                        <a:rPr lang="en-US" sz="1500" spc="-5" dirty="0">
                          <a:solidFill>
                            <a:srgbClr val="2C5884"/>
                          </a:solidFill>
                          <a:effectLst/>
                          <a:latin typeface="Corbel" panose="020B0503020204020204" pitchFamily="34" charset="0"/>
                        </a:rPr>
                        <a:t> 1,1 MPa (11 bar) a </a:t>
                      </a:r>
                      <a:r>
                        <a:rPr lang="en-US" sz="1500" spc="-5" dirty="0" err="1">
                          <a:solidFill>
                            <a:srgbClr val="2C5884"/>
                          </a:solidFill>
                          <a:effectLst/>
                          <a:latin typeface="Corbel" panose="020B0503020204020204" pitchFamily="34" charset="0"/>
                        </a:rPr>
                        <a:t>jejichž</a:t>
                      </a:r>
                      <a:r>
                        <a:rPr lang="en-US" sz="1500" spc="-5" dirty="0">
                          <a:solidFill>
                            <a:srgbClr val="2C5884"/>
                          </a:solidFill>
                          <a:effectLst/>
                          <a:latin typeface="Corbel" panose="020B0503020204020204" pitchFamily="34" charset="0"/>
                        </a:rPr>
                        <a:t> </a:t>
                      </a:r>
                      <a:r>
                        <a:rPr lang="en-US" sz="1500" spc="-5" dirty="0" err="1">
                          <a:solidFill>
                            <a:srgbClr val="2C5884"/>
                          </a:solidFill>
                          <a:effectLst/>
                          <a:latin typeface="Corbel" panose="020B0503020204020204" pitchFamily="34" charset="0"/>
                        </a:rPr>
                        <a:t>hustota</a:t>
                      </a:r>
                      <a:r>
                        <a:rPr lang="en-US" sz="1500" spc="-5" dirty="0">
                          <a:solidFill>
                            <a:srgbClr val="2C5884"/>
                          </a:solidFill>
                          <a:effectLst/>
                          <a:latin typeface="Corbel" panose="020B0503020204020204" pitchFamily="34" charset="0"/>
                        </a:rPr>
                        <a:t> </a:t>
                      </a:r>
                      <a:r>
                        <a:rPr lang="en-US" sz="1500" spc="-5" dirty="0" err="1">
                          <a:solidFill>
                            <a:srgbClr val="2C5884"/>
                          </a:solidFill>
                          <a:effectLst/>
                          <a:latin typeface="Corbel" panose="020B0503020204020204" pitchFamily="34" charset="0"/>
                        </a:rPr>
                        <a:t>při</a:t>
                      </a:r>
                      <a:r>
                        <a:rPr lang="en-US" sz="1500" spc="-5" dirty="0">
                          <a:solidFill>
                            <a:srgbClr val="2C5884"/>
                          </a:solidFill>
                          <a:effectLst/>
                          <a:latin typeface="Corbel" panose="020B0503020204020204" pitchFamily="34" charset="0"/>
                        </a:rPr>
                        <a:t> 50 °C </a:t>
                      </a:r>
                      <a:r>
                        <a:rPr lang="en-US" sz="1500" spc="-5" dirty="0" err="1">
                          <a:solidFill>
                            <a:srgbClr val="2C5884"/>
                          </a:solidFill>
                          <a:effectLst/>
                          <a:latin typeface="Corbel" panose="020B0503020204020204" pitchFamily="34" charset="0"/>
                        </a:rPr>
                        <a:t>není</a:t>
                      </a:r>
                      <a:r>
                        <a:rPr lang="en-US" sz="1500" spc="-5" dirty="0">
                          <a:solidFill>
                            <a:srgbClr val="2C5884"/>
                          </a:solidFill>
                          <a:effectLst/>
                          <a:latin typeface="Corbel" panose="020B0503020204020204" pitchFamily="34" charset="0"/>
                        </a:rPr>
                        <a:t> </a:t>
                      </a:r>
                      <a:r>
                        <a:rPr lang="en-US" sz="1500" spc="-5" dirty="0" err="1">
                          <a:solidFill>
                            <a:srgbClr val="2C5884"/>
                          </a:solidFill>
                          <a:effectLst/>
                          <a:latin typeface="Corbel" panose="020B0503020204020204" pitchFamily="34" charset="0"/>
                        </a:rPr>
                        <a:t>nižší</a:t>
                      </a:r>
                      <a:r>
                        <a:rPr lang="en-US" sz="1500" spc="-5" dirty="0">
                          <a:solidFill>
                            <a:srgbClr val="2C5884"/>
                          </a:solidFill>
                          <a:effectLst/>
                          <a:latin typeface="Corbel" panose="020B0503020204020204" pitchFamily="34" charset="0"/>
                        </a:rPr>
                        <a:t> </a:t>
                      </a:r>
                      <a:r>
                        <a:rPr lang="en-US" sz="1500" spc="-5" dirty="0" err="1">
                          <a:solidFill>
                            <a:srgbClr val="2C5884"/>
                          </a:solidFill>
                          <a:effectLst/>
                          <a:latin typeface="Corbel" panose="020B0503020204020204" pitchFamily="34" charset="0"/>
                        </a:rPr>
                        <a:t>než</a:t>
                      </a:r>
                      <a:r>
                        <a:rPr lang="en-US" sz="1500" spc="-5" dirty="0">
                          <a:solidFill>
                            <a:srgbClr val="2C5884"/>
                          </a:solidFill>
                          <a:effectLst/>
                          <a:latin typeface="Corbel" panose="020B0503020204020204" pitchFamily="34" charset="0"/>
                        </a:rPr>
                        <a:t> 0,525 </a:t>
                      </a:r>
                      <a:r>
                        <a:rPr lang="en-US" sz="1500" spc="-5" dirty="0" smtClean="0">
                          <a:solidFill>
                            <a:srgbClr val="2C5884"/>
                          </a:solidFill>
                          <a:effectLst/>
                          <a:latin typeface="Corbel" panose="020B0503020204020204" pitchFamily="34" charset="0"/>
                        </a:rPr>
                        <a:t>kg/l</a:t>
                      </a:r>
                      <a:endParaRPr lang="cs-CZ" sz="1500" dirty="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250"/>
                        </a:lnSpc>
                        <a:spcAft>
                          <a:spcPts val="0"/>
                        </a:spcAft>
                      </a:pPr>
                      <a:r>
                        <a:rPr lang="en-US" sz="1500" dirty="0">
                          <a:solidFill>
                            <a:srgbClr val="2C5884"/>
                          </a:solidFill>
                          <a:effectLst/>
                          <a:latin typeface="Corbel" panose="020B0503020204020204" pitchFamily="34" charset="0"/>
                        </a:rPr>
                        <a:t>1010</a:t>
                      </a:r>
                      <a:endParaRPr lang="cs-CZ" sz="1500" dirty="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101600">
                        <a:lnSpc>
                          <a:spcPts val="1260"/>
                        </a:lnSpc>
                        <a:spcBef>
                          <a:spcPts val="5"/>
                        </a:spcBef>
                        <a:spcAft>
                          <a:spcPts val="0"/>
                        </a:spcAft>
                      </a:pPr>
                      <a:r>
                        <a:rPr lang="en-US" sz="1500" spc="-5" dirty="0" err="1">
                          <a:solidFill>
                            <a:srgbClr val="2C5884"/>
                          </a:solidFill>
                          <a:effectLst/>
                          <a:latin typeface="Corbel" panose="020B0503020204020204" pitchFamily="34" charset="0"/>
                        </a:rPr>
                        <a:t>Změnit</a:t>
                      </a:r>
                      <a:r>
                        <a:rPr lang="en-US" sz="1500" spc="-5" dirty="0">
                          <a:solidFill>
                            <a:srgbClr val="2C5884"/>
                          </a:solidFill>
                          <a:effectLst/>
                          <a:latin typeface="Corbel" panose="020B0503020204020204" pitchFamily="34" charset="0"/>
                        </a:rPr>
                        <a:t> </a:t>
                      </a:r>
                      <a:r>
                        <a:rPr lang="en-US" sz="1500" spc="-5" dirty="0" err="1">
                          <a:solidFill>
                            <a:srgbClr val="2C5884"/>
                          </a:solidFill>
                          <a:effectLst/>
                          <a:latin typeface="Corbel" panose="020B0503020204020204" pitchFamily="34" charset="0"/>
                        </a:rPr>
                        <a:t>pojmenování</a:t>
                      </a:r>
                      <a:r>
                        <a:rPr lang="en-US" sz="1500" spc="-5" dirty="0">
                          <a:solidFill>
                            <a:srgbClr val="2C5884"/>
                          </a:solidFill>
                          <a:effectLst/>
                          <a:latin typeface="Corbel" panose="020B0503020204020204" pitchFamily="34" charset="0"/>
                        </a:rPr>
                        <a:t> a </a:t>
                      </a:r>
                      <a:r>
                        <a:rPr lang="en-US" sz="1500" spc="-5" dirty="0" err="1">
                          <a:solidFill>
                            <a:srgbClr val="2C5884"/>
                          </a:solidFill>
                          <a:effectLst/>
                          <a:latin typeface="Corbel" panose="020B0503020204020204" pitchFamily="34" charset="0"/>
                        </a:rPr>
                        <a:t>popis</a:t>
                      </a:r>
                      <a:r>
                        <a:rPr lang="en-US" sz="1500" spc="-5" dirty="0">
                          <a:solidFill>
                            <a:srgbClr val="2C5884"/>
                          </a:solidFill>
                          <a:effectLst/>
                          <a:latin typeface="Corbel" panose="020B0503020204020204" pitchFamily="34" charset="0"/>
                        </a:rPr>
                        <a:t> </a:t>
                      </a:r>
                      <a:r>
                        <a:rPr lang="en-US" sz="1500" spc="-5" dirty="0" err="1">
                          <a:solidFill>
                            <a:srgbClr val="2C5884"/>
                          </a:solidFill>
                          <a:effectLst/>
                          <a:latin typeface="Corbel" panose="020B0503020204020204" pitchFamily="34" charset="0"/>
                        </a:rPr>
                        <a:t>ve</a:t>
                      </a:r>
                      <a:r>
                        <a:rPr lang="en-US" sz="1500" spc="-5" dirty="0">
                          <a:solidFill>
                            <a:srgbClr val="2C5884"/>
                          </a:solidFill>
                          <a:effectLst/>
                          <a:latin typeface="Corbel" panose="020B0503020204020204" pitchFamily="34" charset="0"/>
                        </a:rPr>
                        <a:t> </a:t>
                      </a:r>
                      <a:r>
                        <a:rPr lang="en-US" sz="1500" spc="-5" dirty="0" err="1">
                          <a:solidFill>
                            <a:srgbClr val="2C5884"/>
                          </a:solidFill>
                          <a:effectLst/>
                          <a:latin typeface="Corbel" panose="020B0503020204020204" pitchFamily="34" charset="0"/>
                        </a:rPr>
                        <a:t>sloupci</a:t>
                      </a:r>
                      <a:r>
                        <a:rPr lang="en-US" sz="1500" spc="5" dirty="0">
                          <a:solidFill>
                            <a:srgbClr val="2C5884"/>
                          </a:solidFill>
                          <a:effectLst/>
                          <a:latin typeface="Corbel" panose="020B0503020204020204" pitchFamily="34" charset="0"/>
                        </a:rPr>
                        <a:t> "</a:t>
                      </a:r>
                      <a:r>
                        <a:rPr lang="en-US" sz="1500" spc="-5" dirty="0" err="1">
                          <a:solidFill>
                            <a:srgbClr val="2C5884"/>
                          </a:solidFill>
                          <a:effectLst/>
                          <a:latin typeface="Corbel" panose="020B0503020204020204" pitchFamily="34" charset="0"/>
                        </a:rPr>
                        <a:t>Pojmenování</a:t>
                      </a:r>
                      <a:r>
                        <a:rPr lang="en-US" sz="1500" spc="-5" dirty="0">
                          <a:solidFill>
                            <a:srgbClr val="2C5884"/>
                          </a:solidFill>
                          <a:effectLst/>
                          <a:latin typeface="Corbel" panose="020B0503020204020204" pitchFamily="34" charset="0"/>
                        </a:rPr>
                        <a:t> a </a:t>
                      </a:r>
                      <a:r>
                        <a:rPr lang="en-US" sz="1500" spc="-5" dirty="0" err="1">
                          <a:solidFill>
                            <a:srgbClr val="2C5884"/>
                          </a:solidFill>
                          <a:effectLst/>
                          <a:latin typeface="Corbel" panose="020B0503020204020204" pitchFamily="34" charset="0"/>
                        </a:rPr>
                        <a:t>popis</a:t>
                      </a:r>
                      <a:r>
                        <a:rPr lang="en-US" sz="1500" dirty="0">
                          <a:solidFill>
                            <a:srgbClr val="2C5884"/>
                          </a:solidFill>
                          <a:effectLst/>
                          <a:latin typeface="Corbel" panose="020B0503020204020204" pitchFamily="34" charset="0"/>
                        </a:rPr>
                        <a:t>" </a:t>
                      </a:r>
                      <a:r>
                        <a:rPr lang="en-US" sz="1500" spc="5" dirty="0" err="1">
                          <a:solidFill>
                            <a:srgbClr val="2C5884"/>
                          </a:solidFill>
                          <a:effectLst/>
                          <a:latin typeface="Corbel" panose="020B0503020204020204" pitchFamily="34" charset="0"/>
                        </a:rPr>
                        <a:t>následovně</a:t>
                      </a:r>
                      <a:r>
                        <a:rPr lang="en-US" sz="1500" dirty="0">
                          <a:solidFill>
                            <a:srgbClr val="2C5884"/>
                          </a:solidFill>
                          <a:effectLst/>
                          <a:latin typeface="Corbel" panose="020B0503020204020204" pitchFamily="34" charset="0"/>
                        </a:rPr>
                        <a:t>:</a:t>
                      </a:r>
                      <a:endParaRPr lang="cs-CZ" sz="1500" dirty="0">
                        <a:solidFill>
                          <a:srgbClr val="2C5884"/>
                        </a:solidFill>
                        <a:effectLst/>
                        <a:latin typeface="Corbel" panose="020B0503020204020204" pitchFamily="34" charset="0"/>
                      </a:endParaRPr>
                    </a:p>
                    <a:p>
                      <a:pPr marL="64770">
                        <a:lnSpc>
                          <a:spcPts val="1255"/>
                        </a:lnSpc>
                        <a:spcAft>
                          <a:spcPts val="0"/>
                        </a:spcAft>
                      </a:pPr>
                      <a:endParaRPr lang="cs-CZ" sz="1500" b="1" spc="-5" dirty="0" smtClean="0">
                        <a:solidFill>
                          <a:srgbClr val="FF0000"/>
                        </a:solidFill>
                        <a:effectLst/>
                        <a:latin typeface="Corbel" panose="020B0503020204020204" pitchFamily="34" charset="0"/>
                      </a:endParaRPr>
                    </a:p>
                    <a:p>
                      <a:pPr marL="64770">
                        <a:lnSpc>
                          <a:spcPts val="1255"/>
                        </a:lnSpc>
                        <a:spcAft>
                          <a:spcPts val="0"/>
                        </a:spcAft>
                      </a:pPr>
                      <a:r>
                        <a:rPr lang="en-US" sz="1500" b="1" spc="-5" dirty="0" smtClean="0">
                          <a:solidFill>
                            <a:srgbClr val="FF0000"/>
                          </a:solidFill>
                          <a:effectLst/>
                          <a:latin typeface="Corbel" panose="020B0503020204020204" pitchFamily="34" charset="0"/>
                        </a:rPr>
                        <a:t>BUTADIENY</a:t>
                      </a:r>
                      <a:r>
                        <a:rPr lang="en-US" sz="1500" b="1" spc="-5" dirty="0">
                          <a:solidFill>
                            <a:srgbClr val="FF0000"/>
                          </a:solidFill>
                          <a:effectLst/>
                          <a:latin typeface="Corbel" panose="020B0503020204020204" pitchFamily="34" charset="0"/>
                        </a:rPr>
                        <a:t>, STABILIZOVANÉ </a:t>
                      </a:r>
                      <a:r>
                        <a:rPr lang="en-US" sz="1500" b="1" spc="-5" dirty="0" err="1">
                          <a:solidFill>
                            <a:srgbClr val="FF0000"/>
                          </a:solidFill>
                          <a:effectLst/>
                          <a:latin typeface="Corbel" panose="020B0503020204020204" pitchFamily="34" charset="0"/>
                        </a:rPr>
                        <a:t>nebo</a:t>
                      </a:r>
                      <a:r>
                        <a:rPr lang="en-US" sz="1500" b="1" spc="-5" dirty="0">
                          <a:solidFill>
                            <a:srgbClr val="FF0000"/>
                          </a:solidFill>
                          <a:effectLst/>
                          <a:latin typeface="Corbel" panose="020B0503020204020204" pitchFamily="34" charset="0"/>
                        </a:rPr>
                        <a:t> BUTADIENY, SMĚS S UHLOVODÍKY, STABILIZOVANÁ, </a:t>
                      </a:r>
                      <a:r>
                        <a:rPr lang="en-US" sz="1500" b="1" spc="-5" dirty="0" err="1">
                          <a:solidFill>
                            <a:srgbClr val="FF0000"/>
                          </a:solidFill>
                          <a:effectLst/>
                          <a:latin typeface="Corbel" panose="020B0503020204020204" pitchFamily="34" charset="0"/>
                        </a:rPr>
                        <a:t>obsahující</a:t>
                      </a:r>
                      <a:r>
                        <a:rPr lang="en-US" sz="1500" b="1" spc="-5" dirty="0">
                          <a:solidFill>
                            <a:srgbClr val="FF0000"/>
                          </a:solidFill>
                          <a:effectLst/>
                          <a:latin typeface="Corbel" panose="020B0503020204020204" pitchFamily="34" charset="0"/>
                        </a:rPr>
                        <a:t> </a:t>
                      </a:r>
                      <a:r>
                        <a:rPr lang="en-US" sz="1500" b="1" spc="-5" dirty="0" err="1">
                          <a:solidFill>
                            <a:srgbClr val="FF0000"/>
                          </a:solidFill>
                          <a:effectLst/>
                          <a:latin typeface="Corbel" panose="020B0503020204020204" pitchFamily="34" charset="0"/>
                        </a:rPr>
                        <a:t>více</a:t>
                      </a:r>
                      <a:r>
                        <a:rPr lang="en-US" sz="1500" b="1" spc="-5" dirty="0">
                          <a:solidFill>
                            <a:srgbClr val="FF0000"/>
                          </a:solidFill>
                          <a:effectLst/>
                          <a:latin typeface="Corbel" panose="020B0503020204020204" pitchFamily="34" charset="0"/>
                        </a:rPr>
                        <a:t> </a:t>
                      </a:r>
                      <a:r>
                        <a:rPr lang="en-US" sz="1500" b="1" spc="-5" dirty="0" err="1">
                          <a:solidFill>
                            <a:srgbClr val="FF0000"/>
                          </a:solidFill>
                          <a:effectLst/>
                          <a:latin typeface="Corbel" panose="020B0503020204020204" pitchFamily="34" charset="0"/>
                        </a:rPr>
                        <a:t>než</a:t>
                      </a:r>
                      <a:r>
                        <a:rPr lang="en-US" sz="1500" b="1" spc="-5" dirty="0">
                          <a:solidFill>
                            <a:srgbClr val="FF0000"/>
                          </a:solidFill>
                          <a:effectLst/>
                          <a:latin typeface="Corbel" panose="020B0503020204020204" pitchFamily="34" charset="0"/>
                        </a:rPr>
                        <a:t> 40 % </a:t>
                      </a:r>
                      <a:r>
                        <a:rPr lang="en-US" sz="1500" b="1" spc="-5" dirty="0" err="1" smtClean="0">
                          <a:solidFill>
                            <a:srgbClr val="FF0000"/>
                          </a:solidFill>
                          <a:effectLst/>
                          <a:latin typeface="Corbel" panose="020B0503020204020204" pitchFamily="34" charset="0"/>
                        </a:rPr>
                        <a:t>butadienů</a:t>
                      </a:r>
                      <a:endParaRPr lang="cs-CZ" sz="1500" dirty="0">
                        <a:solidFill>
                          <a:srgbClr val="2C5884"/>
                        </a:solidFill>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43903717"/>
                  </a:ext>
                </a:extLst>
              </a:tr>
            </a:tbl>
          </a:graphicData>
        </a:graphic>
      </p:graphicFrame>
    </p:spTree>
    <p:extLst>
      <p:ext uri="{BB962C8B-B14F-4D97-AF65-F5344CB8AC3E}">
        <p14:creationId xmlns:p14="http://schemas.microsoft.com/office/powerpoint/2010/main" val="2807805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00896" y="744667"/>
            <a:ext cx="4591106" cy="549381"/>
          </a:xfrm>
        </p:spPr>
        <p:txBody>
          <a:bodyPr/>
          <a:lstStyle/>
          <a:p>
            <a:r>
              <a:rPr lang="cs-CZ" b="0" dirty="0" smtClean="0"/>
              <a:t>4. </a:t>
            </a:r>
            <a:r>
              <a:rPr lang="cs-CZ" dirty="0"/>
              <a:t>Hlavní změny RID </a:t>
            </a:r>
            <a:r>
              <a:rPr lang="cs-CZ" dirty="0" smtClean="0"/>
              <a:t>2021</a:t>
            </a:r>
            <a:endParaRPr lang="cs-CZ" b="0" dirty="0"/>
          </a:p>
        </p:txBody>
      </p:sp>
      <p:sp>
        <p:nvSpPr>
          <p:cNvPr id="3" name="Zástupný symbol pro text 2"/>
          <p:cNvSpPr>
            <a:spLocks noGrp="1"/>
          </p:cNvSpPr>
          <p:nvPr>
            <p:ph type="body" sz="quarter" idx="10"/>
          </p:nvPr>
        </p:nvSpPr>
        <p:spPr/>
        <p:txBody>
          <a:bodyPr/>
          <a:lstStyle/>
          <a:p>
            <a:r>
              <a:rPr lang="cs-CZ" b="1" dirty="0" smtClean="0"/>
              <a:t>Vkládá se nový pokyn pro balení</a:t>
            </a:r>
            <a:endParaRPr lang="cs-CZ" dirty="0"/>
          </a:p>
          <a:p>
            <a:pPr marL="0" indent="0">
              <a:buNone/>
            </a:pPr>
            <a:r>
              <a:rPr lang="cs-CZ" b="1" dirty="0" smtClean="0"/>
              <a:t>P 622 </a:t>
            </a:r>
            <a:r>
              <a:rPr lang="cs-CZ" dirty="0" smtClean="0"/>
              <a:t>(tento </a:t>
            </a:r>
            <a:r>
              <a:rPr lang="cs-CZ" dirty="0"/>
              <a:t>pokyn se vztahuje na odpad UN 3549 přepravovaný k </a:t>
            </a:r>
            <a:r>
              <a:rPr lang="cs-CZ" dirty="0" smtClean="0"/>
              <a:t>likvidaci) </a:t>
            </a:r>
          </a:p>
          <a:p>
            <a:pPr marL="0" indent="0">
              <a:buNone/>
            </a:pPr>
            <a:r>
              <a:rPr lang="cs-CZ" b="1" dirty="0" smtClean="0"/>
              <a:t>LP 622 </a:t>
            </a:r>
            <a:r>
              <a:rPr lang="cs-CZ" dirty="0" smtClean="0"/>
              <a:t>(</a:t>
            </a:r>
            <a:r>
              <a:rPr lang="cs-CZ" dirty="0"/>
              <a:t>tento pokyn se vztahuje na odpad UN 3549 přepravovaný k likvidaci) </a:t>
            </a:r>
          </a:p>
          <a:p>
            <a:pPr marL="0" indent="0">
              <a:buNone/>
            </a:pPr>
            <a:endParaRPr lang="cs-CZ" b="1" dirty="0" smtClean="0"/>
          </a:p>
          <a:p>
            <a:r>
              <a:rPr lang="cs-CZ" b="1" dirty="0" smtClean="0"/>
              <a:t>Mění se pokyn </a:t>
            </a:r>
            <a:r>
              <a:rPr lang="cs-CZ" b="1" dirty="0"/>
              <a:t>pro </a:t>
            </a:r>
            <a:r>
              <a:rPr lang="cs-CZ" b="1" dirty="0" smtClean="0"/>
              <a:t>balení</a:t>
            </a:r>
          </a:p>
          <a:p>
            <a:pPr marL="0" indent="0">
              <a:buNone/>
            </a:pPr>
            <a:r>
              <a:rPr lang="cs-CZ" b="1" dirty="0" smtClean="0"/>
              <a:t>P </a:t>
            </a:r>
            <a:r>
              <a:rPr lang="cs-CZ" b="1" dirty="0"/>
              <a:t>801 </a:t>
            </a:r>
            <a:r>
              <a:rPr lang="cs-CZ" dirty="0" smtClean="0"/>
              <a:t>(tento </a:t>
            </a:r>
            <a:r>
              <a:rPr lang="cs-CZ" dirty="0"/>
              <a:t>pokyn se použije pro UN čísla 2794, 2795 a 3028 a použité akumulátory UN </a:t>
            </a:r>
            <a:r>
              <a:rPr lang="cs-CZ" dirty="0" smtClean="0"/>
              <a:t>2800)</a:t>
            </a:r>
            <a:endParaRPr lang="cs-CZ" dirty="0"/>
          </a:p>
          <a:p>
            <a:endParaRPr lang="cs-CZ" dirty="0" smtClean="0"/>
          </a:p>
          <a:p>
            <a:r>
              <a:rPr lang="en-US" b="1" dirty="0"/>
              <a:t>4.1.9.1.4	</a:t>
            </a:r>
            <a:r>
              <a:rPr lang="en-US" dirty="0"/>
              <a:t>Na </a:t>
            </a:r>
            <a:r>
              <a:rPr lang="en-US" dirty="0" err="1"/>
              <a:t>konci</a:t>
            </a:r>
            <a:r>
              <a:rPr lang="en-US" dirty="0"/>
              <a:t> </a:t>
            </a:r>
            <a:r>
              <a:rPr lang="cs-CZ" dirty="0" smtClean="0"/>
              <a:t>se </a:t>
            </a:r>
            <a:r>
              <a:rPr lang="cs-CZ" b="1" dirty="0" smtClean="0"/>
              <a:t>přidává</a:t>
            </a:r>
            <a:r>
              <a:rPr lang="en-US" b="1" dirty="0" smtClean="0"/>
              <a:t> </a:t>
            </a:r>
            <a:r>
              <a:rPr lang="en-US" b="1" dirty="0" err="1" smtClean="0"/>
              <a:t>nov</a:t>
            </a:r>
            <a:r>
              <a:rPr lang="cs-CZ" b="1" dirty="0" smtClean="0"/>
              <a:t>á</a:t>
            </a:r>
            <a:r>
              <a:rPr lang="en-US" b="1" dirty="0" smtClean="0"/>
              <a:t> </a:t>
            </a:r>
            <a:r>
              <a:rPr lang="en-US" b="1" dirty="0" err="1" smtClean="0"/>
              <a:t>vět</a:t>
            </a:r>
            <a:r>
              <a:rPr lang="cs-CZ" b="1" dirty="0" smtClean="0"/>
              <a:t>a</a:t>
            </a:r>
            <a:r>
              <a:rPr lang="en-US" dirty="0" smtClean="0"/>
              <a:t>:</a:t>
            </a:r>
            <a:endParaRPr lang="cs-CZ" dirty="0"/>
          </a:p>
          <a:p>
            <a:pPr marL="0" indent="0">
              <a:buNone/>
            </a:pPr>
            <a:r>
              <a:rPr lang="cs-CZ" dirty="0" smtClean="0"/>
              <a:t>Tento </a:t>
            </a:r>
            <a:r>
              <a:rPr lang="cs-CZ" dirty="0"/>
              <a:t>požadavek se nevztahuje na vnitřní povrchy kontejnerů používaných jako obaly, ať už naložené nebo prázdné</a:t>
            </a:r>
            <a:r>
              <a:rPr lang="cs-CZ" dirty="0" smtClean="0"/>
              <a:t>.</a:t>
            </a:r>
            <a:endParaRPr lang="cs-CZ" dirty="0"/>
          </a:p>
          <a:p>
            <a:r>
              <a:rPr lang="en-US" b="1" dirty="0"/>
              <a:t>4.1.9.1.8	</a:t>
            </a:r>
            <a:r>
              <a:rPr lang="en-US" dirty="0"/>
              <a:t>Na </a:t>
            </a:r>
            <a:r>
              <a:rPr lang="en-US" dirty="0" err="1"/>
              <a:t>konci</a:t>
            </a:r>
            <a:r>
              <a:rPr lang="en-US" dirty="0"/>
              <a:t> </a:t>
            </a:r>
            <a:r>
              <a:rPr lang="en-US" dirty="0" err="1"/>
              <a:t>odstavce</a:t>
            </a:r>
            <a:r>
              <a:rPr lang="en-US" dirty="0"/>
              <a:t> (d), </a:t>
            </a:r>
            <a:r>
              <a:rPr lang="cs-CZ" b="1" dirty="0" smtClean="0"/>
              <a:t>se nahrazuje</a:t>
            </a:r>
            <a:r>
              <a:rPr lang="en-US" b="1" dirty="0" smtClean="0"/>
              <a:t> </a:t>
            </a:r>
            <a:r>
              <a:rPr lang="en-US" dirty="0" err="1" smtClean="0"/>
              <a:t>tečk</a:t>
            </a:r>
            <a:r>
              <a:rPr lang="cs-CZ" dirty="0" smtClean="0"/>
              <a:t>a</a:t>
            </a:r>
            <a:r>
              <a:rPr lang="en-US" dirty="0" smtClean="0"/>
              <a:t> </a:t>
            </a:r>
            <a:r>
              <a:rPr lang="en-US" dirty="0" err="1"/>
              <a:t>za</a:t>
            </a:r>
            <a:r>
              <a:rPr lang="en-US" dirty="0"/>
              <a:t> </a:t>
            </a:r>
            <a:r>
              <a:rPr lang="en-US" dirty="0" err="1" smtClean="0"/>
              <a:t>středník</a:t>
            </a:r>
            <a:r>
              <a:rPr lang="cs-CZ" dirty="0"/>
              <a:t> </a:t>
            </a:r>
            <a:r>
              <a:rPr lang="cs-CZ" b="1" dirty="0" smtClean="0"/>
              <a:t>a přidává </a:t>
            </a:r>
            <a:r>
              <a:rPr lang="cs-CZ" dirty="0" smtClean="0"/>
              <a:t>se </a:t>
            </a:r>
            <a:r>
              <a:rPr lang="en-US" dirty="0" err="1" smtClean="0"/>
              <a:t>odstavec</a:t>
            </a:r>
            <a:r>
              <a:rPr lang="en-US" dirty="0" smtClean="0"/>
              <a:t> </a:t>
            </a:r>
            <a:r>
              <a:rPr lang="en-US" dirty="0"/>
              <a:t>(e):</a:t>
            </a:r>
            <a:endParaRPr lang="cs-CZ" dirty="0"/>
          </a:p>
          <a:p>
            <a:pPr marL="0" indent="0">
              <a:buNone/>
            </a:pPr>
            <a:r>
              <a:rPr lang="en-GB" dirty="0" smtClean="0"/>
              <a:t>(</a:t>
            </a:r>
            <a:r>
              <a:rPr lang="en-GB" dirty="0"/>
              <a:t>e) 	</a:t>
            </a:r>
            <a:r>
              <a:rPr lang="cs-CZ" dirty="0"/>
              <a:t>Pro obaly určené k přepravě po skladování musí být zajištěno, že všechny součásti obalu a radioaktivní obsah byly během skladování udržovány takovým způsobem, aby byly splněny všechny požadavky stanovené v příslušných ustanoveních RID a v příslušných osvědčeních o schválení.“</a:t>
            </a:r>
          </a:p>
          <a:p>
            <a:endParaRPr lang="cs-CZ" b="1"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15</a:t>
            </a:fld>
            <a:endParaRPr lang="en-US" altLang="cs-CZ" dirty="0"/>
          </a:p>
        </p:txBody>
      </p:sp>
    </p:spTree>
    <p:extLst>
      <p:ext uri="{BB962C8B-B14F-4D97-AF65-F5344CB8AC3E}">
        <p14:creationId xmlns:p14="http://schemas.microsoft.com/office/powerpoint/2010/main" val="528189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00896" y="744667"/>
            <a:ext cx="4591106" cy="549381"/>
          </a:xfrm>
        </p:spPr>
        <p:txBody>
          <a:bodyPr/>
          <a:lstStyle/>
          <a:p>
            <a:r>
              <a:rPr lang="cs-CZ" b="0" dirty="0" smtClean="0"/>
              <a:t>4. </a:t>
            </a:r>
            <a:r>
              <a:rPr lang="cs-CZ" dirty="0"/>
              <a:t>Hlavní změny RID </a:t>
            </a:r>
            <a:r>
              <a:rPr lang="cs-CZ" dirty="0" smtClean="0"/>
              <a:t>2021</a:t>
            </a:r>
            <a:endParaRPr lang="cs-CZ" b="0" dirty="0"/>
          </a:p>
        </p:txBody>
      </p:sp>
      <p:sp>
        <p:nvSpPr>
          <p:cNvPr id="3" name="Zástupný symbol pro text 2"/>
          <p:cNvSpPr>
            <a:spLocks noGrp="1"/>
          </p:cNvSpPr>
          <p:nvPr>
            <p:ph type="body" sz="quarter" idx="10"/>
          </p:nvPr>
        </p:nvSpPr>
        <p:spPr/>
        <p:txBody>
          <a:bodyPr/>
          <a:lstStyle/>
          <a:p>
            <a:r>
              <a:rPr lang="en-US" b="1" dirty="0"/>
              <a:t>5.5	</a:t>
            </a:r>
            <a:r>
              <a:rPr lang="cs-CZ" dirty="0" smtClean="0"/>
              <a:t>Vkládá se</a:t>
            </a:r>
            <a:r>
              <a:rPr lang="en-US" dirty="0" smtClean="0"/>
              <a:t> </a:t>
            </a:r>
            <a:r>
              <a:rPr lang="en-US" dirty="0" err="1"/>
              <a:t>následující</a:t>
            </a:r>
            <a:r>
              <a:rPr lang="en-US" dirty="0"/>
              <a:t> </a:t>
            </a:r>
            <a:r>
              <a:rPr lang="en-US" dirty="0" err="1"/>
              <a:t>nový</a:t>
            </a:r>
            <a:r>
              <a:rPr lang="en-US" dirty="0"/>
              <a:t> </a:t>
            </a:r>
            <a:r>
              <a:rPr lang="en-US" dirty="0" err="1"/>
              <a:t>oddíl</a:t>
            </a:r>
            <a:r>
              <a:rPr lang="en-US" dirty="0"/>
              <a:t> </a:t>
            </a:r>
            <a:r>
              <a:rPr lang="en-US" b="1" dirty="0"/>
              <a:t>5.5.4</a:t>
            </a:r>
            <a:r>
              <a:rPr lang="en-US" dirty="0"/>
              <a:t>:</a:t>
            </a:r>
            <a:endParaRPr lang="cs-CZ" dirty="0"/>
          </a:p>
          <a:p>
            <a:pPr marL="0" indent="0">
              <a:buNone/>
            </a:pPr>
            <a:r>
              <a:rPr lang="en-US" b="1" dirty="0" smtClean="0"/>
              <a:t>5.5.4          </a:t>
            </a:r>
            <a:r>
              <a:rPr lang="en-US" b="1" dirty="0"/>
              <a:t>	</a:t>
            </a:r>
            <a:r>
              <a:rPr lang="cs-CZ" b="1" dirty="0"/>
              <a:t>Nebezpečné věci obsažené v zařízení používaném nebo určeném k použití během přepravy, připojené nebo obsažené v kusech, přepravních obalových souborech, kontejnerech nebo nákladových prostorech vozů."</a:t>
            </a:r>
            <a:endParaRPr lang="cs-CZ" dirty="0"/>
          </a:p>
          <a:p>
            <a:pPr marL="0" indent="0">
              <a:buNone/>
            </a:pPr>
            <a:r>
              <a:rPr lang="en-GB" b="1" dirty="0" smtClean="0"/>
              <a:t>5.5.4.1          </a:t>
            </a:r>
            <a:r>
              <a:rPr lang="en-GB" b="1" dirty="0"/>
              <a:t>	</a:t>
            </a:r>
            <a:r>
              <a:rPr lang="cs-CZ" dirty="0"/>
              <a:t>Na nebezpečné věci (např. lithiové baterie, zásobníky do palivových článků) obsažené v zařízeních jako záznamníky dat a zařízeních pro sledování nákladu připojené nebo obsažené v kusech, přepravních obalových souborech, kontejnerech nebo nákladových prostorech vozidel se nevztahují žádné požadavky RID, kromě následujících:</a:t>
            </a:r>
          </a:p>
          <a:p>
            <a:pPr lvl="1"/>
            <a:r>
              <a:rPr lang="cs-CZ" dirty="0"/>
              <a:t>(a)	zařízení musí být používáno nebo určeno k použití během přepravy; </a:t>
            </a:r>
          </a:p>
          <a:p>
            <a:pPr lvl="1"/>
            <a:r>
              <a:rPr lang="cs-CZ" dirty="0"/>
              <a:t>(b)	obsažené nebezpečné věci (např. lithiové baterie, zásobníky do palivových článků) musí splňovat příslušné </a:t>
            </a:r>
            <a:r>
              <a:rPr lang="cs-CZ" dirty="0" smtClean="0"/>
              <a:t>		konstrukční </a:t>
            </a:r>
            <a:r>
              <a:rPr lang="cs-CZ" dirty="0"/>
              <a:t>a zkušební požadavky uvedené v RID; a</a:t>
            </a:r>
          </a:p>
          <a:p>
            <a:pPr lvl="1"/>
            <a:r>
              <a:rPr lang="cs-CZ" dirty="0"/>
              <a:t>(c)	zařízení musí být schopno odolat nárazům a zatížením, které se běžně vyskytují během přepravy.</a:t>
            </a:r>
          </a:p>
          <a:p>
            <a:pPr marL="0" indent="0">
              <a:buNone/>
            </a:pPr>
            <a:r>
              <a:rPr lang="en-US" b="1" dirty="0"/>
              <a:t>5.5.4.2           </a:t>
            </a:r>
            <a:r>
              <a:rPr lang="cs-CZ" dirty="0" smtClean="0"/>
              <a:t>Pokud </a:t>
            </a:r>
            <a:r>
              <a:rPr lang="cs-CZ" dirty="0"/>
              <a:t>se takové zařízení obsahující nebezpečné věci přepravuje jako zásilka, použije se příslušná položka v tabulce A kapitoly 3.2 a použijí se všechna příslušná ustanovení RID.”</a:t>
            </a:r>
          </a:p>
          <a:p>
            <a:endParaRPr lang="cs-CZ" b="1"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16</a:t>
            </a:fld>
            <a:endParaRPr lang="en-US" altLang="cs-CZ" dirty="0"/>
          </a:p>
        </p:txBody>
      </p:sp>
    </p:spTree>
    <p:extLst>
      <p:ext uri="{BB962C8B-B14F-4D97-AF65-F5344CB8AC3E}">
        <p14:creationId xmlns:p14="http://schemas.microsoft.com/office/powerpoint/2010/main" val="3429894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00896" y="744667"/>
            <a:ext cx="4591106" cy="549381"/>
          </a:xfrm>
        </p:spPr>
        <p:txBody>
          <a:bodyPr/>
          <a:lstStyle/>
          <a:p>
            <a:r>
              <a:rPr lang="cs-CZ" b="0" dirty="0" smtClean="0"/>
              <a:t>4. </a:t>
            </a:r>
            <a:r>
              <a:rPr lang="cs-CZ" dirty="0"/>
              <a:t>Hlavní změny RID </a:t>
            </a:r>
            <a:r>
              <a:rPr lang="cs-CZ" dirty="0" smtClean="0"/>
              <a:t>2021</a:t>
            </a:r>
            <a:endParaRPr lang="cs-CZ" b="0" dirty="0"/>
          </a:p>
        </p:txBody>
      </p:sp>
      <p:sp>
        <p:nvSpPr>
          <p:cNvPr id="3" name="Zástupný symbol pro text 2"/>
          <p:cNvSpPr>
            <a:spLocks noGrp="1"/>
          </p:cNvSpPr>
          <p:nvPr>
            <p:ph type="body" sz="quarter" idx="10"/>
          </p:nvPr>
        </p:nvSpPr>
        <p:spPr/>
        <p:txBody>
          <a:bodyPr/>
          <a:lstStyle/>
          <a:p>
            <a:r>
              <a:rPr lang="cs-CZ" dirty="0" smtClean="0"/>
              <a:t>Nové odstavce </a:t>
            </a:r>
            <a:endParaRPr lang="cs-CZ" dirty="0"/>
          </a:p>
          <a:p>
            <a:r>
              <a:rPr lang="cs-CZ" sz="1900" b="1" dirty="0">
                <a:solidFill>
                  <a:srgbClr val="FF0000"/>
                </a:solidFill>
              </a:rPr>
              <a:t>6.7.2.19.6 </a:t>
            </a:r>
            <a:r>
              <a:rPr lang="cs-CZ" sz="1900" dirty="0">
                <a:solidFill>
                  <a:srgbClr val="FF0000"/>
                </a:solidFill>
              </a:rPr>
              <a:t>Prohlídka a zkouška přemístitelných cisteren a plnění po datu uplynutí poslední periodické prohlídky </a:t>
            </a:r>
            <a:r>
              <a:rPr lang="cs-CZ" sz="1900" dirty="0" smtClean="0">
                <a:solidFill>
                  <a:srgbClr val="FF0000"/>
                </a:solidFill>
              </a:rPr>
              <a:t/>
            </a:r>
            <a:br>
              <a:rPr lang="cs-CZ" sz="1900" dirty="0" smtClean="0">
                <a:solidFill>
                  <a:srgbClr val="FF0000"/>
                </a:solidFill>
              </a:rPr>
            </a:br>
            <a:r>
              <a:rPr lang="cs-CZ" sz="1900" dirty="0" smtClean="0">
                <a:solidFill>
                  <a:srgbClr val="FF0000"/>
                </a:solidFill>
              </a:rPr>
              <a:t>a </a:t>
            </a:r>
            <a:r>
              <a:rPr lang="cs-CZ" sz="1900" dirty="0">
                <a:solidFill>
                  <a:srgbClr val="FF0000"/>
                </a:solidFill>
              </a:rPr>
              <a:t>zkoušky </a:t>
            </a:r>
          </a:p>
          <a:p>
            <a:r>
              <a:rPr lang="cs-CZ" sz="1900" b="1" dirty="0"/>
              <a:t>6.7.2.19.6.1 </a:t>
            </a:r>
            <a:r>
              <a:rPr lang="cs-CZ" sz="1900" dirty="0"/>
              <a:t>Přemístitelná cisterna nesmí být plněna a přistavována k přepravě po datu uplynutí platnosti poslední pětileté nebo dvou a půlleté periodické prohlídky a zkoušky, jak je požadováno v odstavci 6.7.2.19.2. Avšak přemístitelná cisterna naplněná před datem uplynutí platnosti poslední periodické prohlídky a zkoušky může být přepravována po dobu nepřesahující tři měsíce od uplynutí platnosti poslední periodické prohlídky a zkoušky. Kromě toho smí být přemístitelná cisterna přepravována po datu uplynutí platnosti poslední periodické prohlídky a zkoušky: </a:t>
            </a:r>
          </a:p>
          <a:p>
            <a:r>
              <a:rPr lang="cs-CZ" sz="1900" dirty="0"/>
              <a:t>(a) Po vyprázdnění, ale před vyčistěním, pro účely provedení příští požadované prohlídky a zkoušky před znovu naplněním; a </a:t>
            </a:r>
          </a:p>
          <a:p>
            <a:r>
              <a:rPr lang="cs-CZ" sz="1900" dirty="0"/>
              <a:t>(b) Pokud není jinak schváleno příslušným orgánem, pro období nepřekračující šest měsíců od data uplynutí platnosti poslední periodické prohlídky a zkoušky, aby bylo možno vrátit nebezpečné věci k jejich likvidaci nebo recyklaci. Odvolávka na tuto výjimku musí být uvedena v přepravním dokladu. </a:t>
            </a:r>
          </a:p>
          <a:p>
            <a:r>
              <a:rPr lang="cs-CZ" sz="1900" b="1" dirty="0">
                <a:solidFill>
                  <a:srgbClr val="FF0000"/>
                </a:solidFill>
              </a:rPr>
              <a:t>6.7.2.19.6.2 </a:t>
            </a:r>
            <a:r>
              <a:rPr lang="cs-CZ" sz="1900" dirty="0">
                <a:solidFill>
                  <a:srgbClr val="FF0000"/>
                </a:solidFill>
              </a:rPr>
              <a:t>S výjimkou ustanovení v 6.7.2.19.6.1 mohou být přemístitelné cisterny, u kterých nebyla v daném časovém rámci provedena plánovaná pětiletá nebo dvou a půlletá periodická prohlídka a zkouška, plněny a přistavovány k přepravě, pokud je provedena nová pětiletá periodická prohlídka a zkouška podle 6.7.2.19.4. </a:t>
            </a:r>
          </a:p>
          <a:p>
            <a:endParaRPr lang="cs-CZ" b="1"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17</a:t>
            </a:fld>
            <a:endParaRPr lang="en-US" altLang="cs-CZ" dirty="0"/>
          </a:p>
        </p:txBody>
      </p:sp>
    </p:spTree>
    <p:extLst>
      <p:ext uri="{BB962C8B-B14F-4D97-AF65-F5344CB8AC3E}">
        <p14:creationId xmlns:p14="http://schemas.microsoft.com/office/powerpoint/2010/main" val="1605071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00896" y="744667"/>
            <a:ext cx="4591106" cy="549381"/>
          </a:xfrm>
        </p:spPr>
        <p:txBody>
          <a:bodyPr/>
          <a:lstStyle/>
          <a:p>
            <a:r>
              <a:rPr lang="cs-CZ" b="0" dirty="0" smtClean="0"/>
              <a:t>4. </a:t>
            </a:r>
            <a:r>
              <a:rPr lang="cs-CZ" dirty="0"/>
              <a:t>Hlavní změny RID </a:t>
            </a:r>
            <a:r>
              <a:rPr lang="cs-CZ" dirty="0" smtClean="0"/>
              <a:t>2021</a:t>
            </a:r>
            <a:endParaRPr lang="cs-CZ" b="0" dirty="0"/>
          </a:p>
        </p:txBody>
      </p:sp>
      <p:sp>
        <p:nvSpPr>
          <p:cNvPr id="3" name="Zástupný symbol pro text 2"/>
          <p:cNvSpPr>
            <a:spLocks noGrp="1"/>
          </p:cNvSpPr>
          <p:nvPr>
            <p:ph type="body" sz="quarter" idx="10"/>
          </p:nvPr>
        </p:nvSpPr>
        <p:spPr/>
        <p:txBody>
          <a:bodyPr/>
          <a:lstStyle/>
          <a:p>
            <a:r>
              <a:rPr lang="cs-CZ" dirty="0" smtClean="0"/>
              <a:t>Nové odstavce </a:t>
            </a:r>
            <a:endParaRPr lang="cs-CZ" dirty="0"/>
          </a:p>
          <a:p>
            <a:r>
              <a:rPr lang="cs-CZ" sz="1900" b="1" dirty="0" smtClean="0">
                <a:solidFill>
                  <a:srgbClr val="FF0000"/>
                </a:solidFill>
              </a:rPr>
              <a:t>6.7.3.15.6 </a:t>
            </a:r>
            <a:r>
              <a:rPr lang="cs-CZ" sz="1900" dirty="0">
                <a:solidFill>
                  <a:srgbClr val="FF0000"/>
                </a:solidFill>
              </a:rPr>
              <a:t>Prohlídka a zkouška přemístitelných cisteren a plnění po datu uplynutí poslední periodické </a:t>
            </a:r>
            <a:r>
              <a:rPr lang="cs-CZ" sz="1900" dirty="0" smtClean="0">
                <a:solidFill>
                  <a:srgbClr val="FF0000"/>
                </a:solidFill>
              </a:rPr>
              <a:t>prohlídky</a:t>
            </a:r>
            <a:br>
              <a:rPr lang="cs-CZ" sz="1900" dirty="0" smtClean="0">
                <a:solidFill>
                  <a:srgbClr val="FF0000"/>
                </a:solidFill>
              </a:rPr>
            </a:br>
            <a:r>
              <a:rPr lang="cs-CZ" sz="1900" dirty="0" smtClean="0">
                <a:solidFill>
                  <a:srgbClr val="FF0000"/>
                </a:solidFill>
              </a:rPr>
              <a:t>a </a:t>
            </a:r>
            <a:r>
              <a:rPr lang="cs-CZ" sz="1900" dirty="0">
                <a:solidFill>
                  <a:srgbClr val="FF0000"/>
                </a:solidFill>
              </a:rPr>
              <a:t>zkoušky </a:t>
            </a:r>
          </a:p>
          <a:p>
            <a:r>
              <a:rPr lang="cs-CZ" sz="1900" b="1" dirty="0"/>
              <a:t>6.7.3.15.6.1 </a:t>
            </a:r>
            <a:r>
              <a:rPr lang="cs-CZ" sz="1900" dirty="0"/>
              <a:t>Přemístitelná cisterna nesmí být plněna a přistavována k přepravě po datu uplynutí platnosti poslední pětileté nebo dvou a půlleté periodické prohlídky a zkoušky, jak je požadováno v odstavci 6.7.3.15.2. Avšak přemístitelná cisterna naplněná před datem uplynutí platnosti poslední periodické prohlídky a zkoušky může být přepravována po dobu nepřesahující tři měsíce od uplynutí platnosti poslední periodické prohlídky a zkoušky. Kromě toho smí být přemístitelná cisterna přepravována po uplynutí platnosti poslední periodické prohlídky a zkoušky: </a:t>
            </a:r>
          </a:p>
          <a:p>
            <a:r>
              <a:rPr lang="cs-CZ" sz="1900" dirty="0"/>
              <a:t>(a) Po vyprázdnění, ale před vyčistěním, pro účely provedení příští požadované prohlídky a zkoušky před znovu naplněním; a </a:t>
            </a:r>
          </a:p>
          <a:p>
            <a:r>
              <a:rPr lang="cs-CZ" sz="1900" dirty="0"/>
              <a:t>(b) Pokud není jinak schváleno příslušným orgánem, pro období nepřekračující šest měsíců od data uplynutí platnosti poslední periodické prohlídky a zkoušky, aby bylo možno vrátit nebezpečné věci k jejich likvidaci nebo recyklaci. Odvolávka na tuto výjimku musí být uvedena v přepravním dokladu. </a:t>
            </a:r>
          </a:p>
          <a:p>
            <a:r>
              <a:rPr lang="cs-CZ" sz="1900" b="1" dirty="0">
                <a:solidFill>
                  <a:srgbClr val="FF0000"/>
                </a:solidFill>
              </a:rPr>
              <a:t>6.7.3.15.6.2 </a:t>
            </a:r>
            <a:r>
              <a:rPr lang="cs-CZ" sz="1900" dirty="0">
                <a:solidFill>
                  <a:srgbClr val="FF0000"/>
                </a:solidFill>
              </a:rPr>
              <a:t>S výjimkou ustanovení v 6.7.3.15.6.1 mohou být přemístitelné cisterny, u kterých nebyla v daném časovém rámci provedena plánovaná pětiletá nebo dvou a půlletá periodická prohlídka a zkouška, plněny a přistavovány k přepravě, pokud je provedena nová pětiletá periodická prohlídka a zkouška podle 6.7.3.15.4. </a:t>
            </a:r>
          </a:p>
          <a:p>
            <a:endParaRPr lang="cs-CZ" b="1"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18</a:t>
            </a:fld>
            <a:endParaRPr lang="en-US" altLang="cs-CZ" dirty="0"/>
          </a:p>
        </p:txBody>
      </p:sp>
    </p:spTree>
    <p:extLst>
      <p:ext uri="{BB962C8B-B14F-4D97-AF65-F5344CB8AC3E}">
        <p14:creationId xmlns:p14="http://schemas.microsoft.com/office/powerpoint/2010/main" val="3470658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00896" y="744667"/>
            <a:ext cx="4591106" cy="549381"/>
          </a:xfrm>
        </p:spPr>
        <p:txBody>
          <a:bodyPr/>
          <a:lstStyle/>
          <a:p>
            <a:r>
              <a:rPr lang="cs-CZ" b="0" dirty="0" smtClean="0"/>
              <a:t>4. </a:t>
            </a:r>
            <a:r>
              <a:rPr lang="cs-CZ" dirty="0"/>
              <a:t>Hlavní změny RID </a:t>
            </a:r>
            <a:r>
              <a:rPr lang="cs-CZ" dirty="0" smtClean="0"/>
              <a:t>2021</a:t>
            </a:r>
            <a:endParaRPr lang="cs-CZ" b="0" dirty="0"/>
          </a:p>
        </p:txBody>
      </p:sp>
      <p:sp>
        <p:nvSpPr>
          <p:cNvPr id="3" name="Zástupný symbol pro text 2"/>
          <p:cNvSpPr>
            <a:spLocks noGrp="1"/>
          </p:cNvSpPr>
          <p:nvPr>
            <p:ph type="body" sz="quarter" idx="10"/>
          </p:nvPr>
        </p:nvSpPr>
        <p:spPr/>
        <p:txBody>
          <a:bodyPr/>
          <a:lstStyle/>
          <a:p>
            <a:r>
              <a:rPr lang="cs-CZ" dirty="0" smtClean="0"/>
              <a:t>Nové odstavce </a:t>
            </a:r>
            <a:endParaRPr lang="cs-CZ" dirty="0"/>
          </a:p>
          <a:p>
            <a:r>
              <a:rPr lang="cs-CZ" sz="1900" b="1" dirty="0" smtClean="0">
                <a:solidFill>
                  <a:srgbClr val="FF0000"/>
                </a:solidFill>
              </a:rPr>
              <a:t>6.7.4.14.6 </a:t>
            </a:r>
            <a:r>
              <a:rPr lang="cs-CZ" sz="1900" dirty="0">
                <a:solidFill>
                  <a:srgbClr val="FF0000"/>
                </a:solidFill>
              </a:rPr>
              <a:t>Prohlídka a zkouška přemístitelných cisteren a plnění po datu uplynutí poslední periodické </a:t>
            </a:r>
            <a:r>
              <a:rPr lang="cs-CZ" sz="1900" dirty="0" smtClean="0">
                <a:solidFill>
                  <a:srgbClr val="FF0000"/>
                </a:solidFill>
              </a:rPr>
              <a:t>prohlídky</a:t>
            </a:r>
            <a:br>
              <a:rPr lang="cs-CZ" sz="1900" dirty="0" smtClean="0">
                <a:solidFill>
                  <a:srgbClr val="FF0000"/>
                </a:solidFill>
              </a:rPr>
            </a:br>
            <a:r>
              <a:rPr lang="cs-CZ" sz="1900" dirty="0" smtClean="0">
                <a:solidFill>
                  <a:srgbClr val="FF0000"/>
                </a:solidFill>
              </a:rPr>
              <a:t>a </a:t>
            </a:r>
            <a:r>
              <a:rPr lang="cs-CZ" sz="1900" dirty="0">
                <a:solidFill>
                  <a:srgbClr val="FF0000"/>
                </a:solidFill>
              </a:rPr>
              <a:t>zkoušky </a:t>
            </a:r>
          </a:p>
          <a:p>
            <a:r>
              <a:rPr lang="cs-CZ" sz="1900" b="1" dirty="0"/>
              <a:t>6.7.4.14.6.1 </a:t>
            </a:r>
            <a:r>
              <a:rPr lang="cs-CZ" sz="1900" dirty="0"/>
              <a:t>Přemístitelná cisterna nesmí být plněna a přistavována k přepravě po datu uplynutí platnosti poslední 5leté nebo 2,5leté periodické prohlídky a zkoušky, jak je požadováno v odstavci 6.7.4.14.2. Avšak přemístitelná cisterna naplněná před datem uplynutí platnosti poslední periodické prohlídky a zkoušky může být přepravována po dobu nepřesahující tři měsíce od uplynutí platnosti poslední periodické prohlídky a zkoušky. Kromě toho může být přemístitelná cisterna přepravována po datu uplynutí platnosti poslední periodické prohlídky a zkoušky: </a:t>
            </a:r>
          </a:p>
          <a:p>
            <a:r>
              <a:rPr lang="cs-CZ" sz="1900" dirty="0"/>
              <a:t>(a) Po vyprázdnění, ale před vyčistěním, pro účely provedení příští požadované prohlídky a zkoušky před znovunaplněním; a </a:t>
            </a:r>
          </a:p>
          <a:p>
            <a:r>
              <a:rPr lang="cs-CZ" sz="1900" dirty="0"/>
              <a:t>(b) Pokud není jinak schváleno příslušným orgánem, pro období nepřekračující šest měsíců od data uplynutí platnosti poslední periodické prohlídky a zkoušky, aby bylo možno vrátit nebezpečné věci k jejich likvidaci nebo recyklaci. Odvolávka na tuto výjimku musí být uvedena v přepravním dokladu. </a:t>
            </a:r>
          </a:p>
          <a:p>
            <a:r>
              <a:rPr lang="cs-CZ" sz="1900" b="1" dirty="0">
                <a:solidFill>
                  <a:srgbClr val="FF0000"/>
                </a:solidFill>
              </a:rPr>
              <a:t>6.7.4.14.6.2 </a:t>
            </a:r>
            <a:r>
              <a:rPr lang="cs-CZ" sz="1900" dirty="0">
                <a:solidFill>
                  <a:srgbClr val="FF0000"/>
                </a:solidFill>
              </a:rPr>
              <a:t>S výjimkou ustanovení v 6.7.4.14.6.1 mohou být přemístitelné cisterny, u kterých nebyla v daném časovém rámci provedena plánovaná pětiletá nebo dvouapůlletá periodická prohlídka a zkouška, plněny a přistavovány k přepravě, pokud je provedena nová pětiletá periodická prohlídka a zkouška podle 6.7.4.14.4. </a:t>
            </a:r>
          </a:p>
          <a:p>
            <a:endParaRPr lang="cs-CZ" b="1"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19</a:t>
            </a:fld>
            <a:endParaRPr lang="en-US" altLang="cs-CZ" dirty="0"/>
          </a:p>
        </p:txBody>
      </p:sp>
    </p:spTree>
    <p:extLst>
      <p:ext uri="{BB962C8B-B14F-4D97-AF65-F5344CB8AC3E}">
        <p14:creationId xmlns:p14="http://schemas.microsoft.com/office/powerpoint/2010/main" val="533099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83226" y="744667"/>
            <a:ext cx="5208776" cy="549381"/>
          </a:xfrm>
        </p:spPr>
        <p:txBody>
          <a:bodyPr/>
          <a:lstStyle/>
          <a:p>
            <a:r>
              <a:rPr lang="cs-CZ" dirty="0"/>
              <a:t>Přeprava nebezpečných věcí </a:t>
            </a:r>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2</a:t>
            </a:fld>
            <a:endParaRPr lang="en-US" altLang="cs-CZ" dirty="0"/>
          </a:p>
        </p:txBody>
      </p:sp>
      <p:sp>
        <p:nvSpPr>
          <p:cNvPr id="6" name="Zástupný symbol pro text 2"/>
          <p:cNvSpPr>
            <a:spLocks noGrp="1"/>
          </p:cNvSpPr>
          <p:nvPr>
            <p:ph type="body" sz="quarter" idx="10"/>
          </p:nvPr>
        </p:nvSpPr>
        <p:spPr>
          <a:xfrm>
            <a:off x="179387" y="1412776"/>
            <a:ext cx="8802687" cy="5328592"/>
          </a:xfrm>
        </p:spPr>
        <p:txBody>
          <a:bodyPr/>
          <a:lstStyle/>
          <a:p>
            <a:pPr marL="457200" indent="-457200">
              <a:buFont typeface="+mj-lt"/>
              <a:buAutoNum type="arabicPeriod"/>
            </a:pPr>
            <a:r>
              <a:rPr lang="cs-CZ" sz="2400" b="1" dirty="0" smtClean="0"/>
              <a:t>Organizační schéma MD</a:t>
            </a:r>
          </a:p>
          <a:p>
            <a:pPr marL="457200" indent="-457200">
              <a:buFont typeface="+mj-lt"/>
              <a:buAutoNum type="arabicPeriod"/>
            </a:pPr>
            <a:r>
              <a:rPr lang="cs-CZ" sz="2400" b="1" dirty="0" smtClean="0"/>
              <a:t>Mnohostranné </a:t>
            </a:r>
            <a:r>
              <a:rPr lang="cs-CZ" sz="2400" b="1" dirty="0"/>
              <a:t>dohody </a:t>
            </a:r>
            <a:r>
              <a:rPr lang="cs-CZ" sz="2400" b="1" dirty="0" smtClean="0"/>
              <a:t>RID</a:t>
            </a:r>
          </a:p>
          <a:p>
            <a:pPr marL="457200" indent="-457200">
              <a:buFont typeface="+mj-lt"/>
              <a:buAutoNum type="arabicPeriod"/>
            </a:pPr>
            <a:r>
              <a:rPr lang="cs-CZ" sz="2400" b="1" dirty="0"/>
              <a:t>RID </a:t>
            </a:r>
            <a:r>
              <a:rPr lang="cs-CZ" sz="2400" b="1" dirty="0" smtClean="0"/>
              <a:t>2021 </a:t>
            </a:r>
            <a:r>
              <a:rPr lang="cs-CZ" sz="2400" b="1" dirty="0"/>
              <a:t>v </a:t>
            </a:r>
            <a:r>
              <a:rPr lang="cs-CZ" sz="2400" b="1" dirty="0" smtClean="0"/>
              <a:t>ČR</a:t>
            </a:r>
          </a:p>
          <a:p>
            <a:pPr marL="457200" indent="-457200">
              <a:buFont typeface="+mj-lt"/>
              <a:buAutoNum type="arabicPeriod"/>
            </a:pPr>
            <a:r>
              <a:rPr lang="cs-CZ" sz="2400" b="1" dirty="0" smtClean="0"/>
              <a:t>Hlavní změny RID 2021</a:t>
            </a:r>
          </a:p>
          <a:p>
            <a:pPr marL="457200" indent="-457200">
              <a:buFont typeface="+mj-lt"/>
              <a:buAutoNum type="arabicPeriod"/>
            </a:pPr>
            <a:r>
              <a:rPr lang="cs-CZ" sz="2400" b="1" dirty="0" smtClean="0"/>
              <a:t>Zkoušky bezpečnostních poradců</a:t>
            </a:r>
          </a:p>
          <a:p>
            <a:pPr marL="457200" indent="-457200">
              <a:buFont typeface="+mj-lt"/>
              <a:buAutoNum type="arabicPeriod"/>
            </a:pPr>
            <a:r>
              <a:rPr lang="cs-CZ" sz="2400" b="1" dirty="0" smtClean="0"/>
              <a:t>Statistika </a:t>
            </a:r>
            <a:r>
              <a:rPr lang="cs-CZ" sz="2400" b="1" dirty="0"/>
              <a:t>přepravy nebezpečných věcí</a:t>
            </a:r>
          </a:p>
          <a:p>
            <a:endParaRPr lang="cs-CZ" dirty="0" smtClean="0"/>
          </a:p>
          <a:p>
            <a:pPr lvl="1"/>
            <a:endParaRPr lang="cs-CZ" dirty="0" smtClean="0"/>
          </a:p>
          <a:p>
            <a:pPr lvl="1"/>
            <a:endParaRPr lang="cs-CZ" dirty="0"/>
          </a:p>
        </p:txBody>
      </p:sp>
    </p:spTree>
    <p:extLst>
      <p:ext uri="{BB962C8B-B14F-4D97-AF65-F5344CB8AC3E}">
        <p14:creationId xmlns:p14="http://schemas.microsoft.com/office/powerpoint/2010/main" val="2335840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00896" y="744667"/>
            <a:ext cx="4591106" cy="549381"/>
          </a:xfrm>
        </p:spPr>
        <p:txBody>
          <a:bodyPr/>
          <a:lstStyle/>
          <a:p>
            <a:r>
              <a:rPr lang="cs-CZ" b="0" dirty="0" smtClean="0"/>
              <a:t>4. </a:t>
            </a:r>
            <a:r>
              <a:rPr lang="cs-CZ" dirty="0"/>
              <a:t>Hlavní změny RID </a:t>
            </a:r>
            <a:r>
              <a:rPr lang="cs-CZ" dirty="0" smtClean="0"/>
              <a:t>2021</a:t>
            </a:r>
            <a:endParaRPr lang="cs-CZ" b="0" dirty="0"/>
          </a:p>
        </p:txBody>
      </p:sp>
      <p:sp>
        <p:nvSpPr>
          <p:cNvPr id="3" name="Zástupný symbol pro text 2"/>
          <p:cNvSpPr>
            <a:spLocks noGrp="1"/>
          </p:cNvSpPr>
          <p:nvPr>
            <p:ph type="body" sz="quarter" idx="10"/>
          </p:nvPr>
        </p:nvSpPr>
        <p:spPr/>
        <p:txBody>
          <a:bodyPr/>
          <a:lstStyle/>
          <a:p>
            <a:r>
              <a:rPr lang="cs-CZ" dirty="0" smtClean="0"/>
              <a:t>Text prvních třech vět se upravuje:</a:t>
            </a:r>
            <a:endParaRPr lang="cs-CZ" dirty="0"/>
          </a:p>
          <a:p>
            <a:r>
              <a:rPr lang="cs-CZ" b="1" dirty="0"/>
              <a:t>Svařování a kontrola svarů </a:t>
            </a:r>
            <a:endParaRPr lang="cs-CZ" dirty="0"/>
          </a:p>
          <a:p>
            <a:r>
              <a:rPr lang="cs-CZ" dirty="0" smtClean="0"/>
              <a:t>(RID 2019 ) 6.8.2.1.23 </a:t>
            </a:r>
            <a:r>
              <a:rPr lang="cs-CZ" dirty="0"/>
              <a:t>Způsobilost výrobce k provádění svářečských operací musí být ověřena a potvrzena buď </a:t>
            </a:r>
            <a:r>
              <a:rPr lang="cs-CZ" dirty="0" smtClean="0"/>
              <a:t>příslušným orgánem</a:t>
            </a:r>
            <a:r>
              <a:rPr lang="cs-CZ" dirty="0"/>
              <a:t>, nebo organizací pověřenou tímto orgánem. Způsobilost údržbářské nebo opravářské </a:t>
            </a:r>
            <a:r>
              <a:rPr lang="cs-CZ" dirty="0" smtClean="0"/>
              <a:t>dílny k </a:t>
            </a:r>
            <a:r>
              <a:rPr lang="cs-CZ" dirty="0"/>
              <a:t>provádění svářečských operací musí být ověřena a potvrzena inspekční organizací podle 6.8.2.4.5</a:t>
            </a:r>
            <a:r>
              <a:rPr lang="cs-CZ" dirty="0" smtClean="0"/>
              <a:t>. Výrobce </a:t>
            </a:r>
            <a:r>
              <a:rPr lang="cs-CZ" dirty="0"/>
              <a:t>nebo údržbářská nebo opravářská dílna musí mít zaveden systém zajištění kvality </a:t>
            </a:r>
            <a:r>
              <a:rPr lang="cs-CZ" dirty="0" smtClean="0"/>
              <a:t>svařování. Svářečské </a:t>
            </a:r>
            <a:r>
              <a:rPr lang="cs-CZ" dirty="0"/>
              <a:t>operace </a:t>
            </a:r>
            <a:r>
              <a:rPr lang="cs-CZ" dirty="0" smtClean="0"/>
              <a:t>… .</a:t>
            </a:r>
            <a:endParaRPr lang="cs-CZ" b="1" dirty="0"/>
          </a:p>
          <a:p>
            <a:endParaRPr lang="cs-CZ" b="1" dirty="0" smtClean="0"/>
          </a:p>
          <a:p>
            <a:r>
              <a:rPr lang="cs-CZ" b="1" dirty="0"/>
              <a:t>(</a:t>
            </a:r>
            <a:r>
              <a:rPr lang="cs-CZ" b="1" dirty="0" smtClean="0"/>
              <a:t>RID 2021) 6.8.2.1.23 </a:t>
            </a:r>
            <a:r>
              <a:rPr lang="cs-CZ" dirty="0">
                <a:solidFill>
                  <a:srgbClr val="FF0000"/>
                </a:solidFill>
              </a:rPr>
              <a:t>Inspekční orgán provádějící prohlídky v souladu s 6.8.2.4.1 nebo 6.8.2.4.4 musí ověřit a potvrdit schopnost výrobce nebo údržbářské nebo opravárenské dílny provádět svařovací operace a provoz systému zajištění kvality svařování. </a:t>
            </a:r>
            <a:r>
              <a:rPr lang="cs-CZ" dirty="0"/>
              <a:t>Svářečské operace </a:t>
            </a:r>
            <a:r>
              <a:rPr lang="cs-CZ" dirty="0" smtClean="0"/>
              <a:t>… . </a:t>
            </a:r>
            <a:endParaRPr lang="cs-CZ" dirty="0"/>
          </a:p>
          <a:p>
            <a:endParaRPr lang="cs-CZ" b="1" dirty="0" smtClean="0"/>
          </a:p>
          <a:p>
            <a:r>
              <a:rPr lang="cs-CZ" dirty="0" smtClean="0"/>
              <a:t>Úprava</a:t>
            </a:r>
            <a:r>
              <a:rPr lang="cs-CZ" b="1" dirty="0" smtClean="0"/>
              <a:t> nadpisu</a:t>
            </a:r>
          </a:p>
          <a:p>
            <a:r>
              <a:rPr lang="cs-CZ" b="1" dirty="0" smtClean="0"/>
              <a:t>6.8.2.6 </a:t>
            </a:r>
            <a:r>
              <a:rPr lang="cs-CZ" b="1" dirty="0"/>
              <a:t>Požadavky na cisterny, které jsou konstruovány, vyrobeny, </a:t>
            </a:r>
            <a:r>
              <a:rPr lang="cs-CZ" b="1" dirty="0">
                <a:solidFill>
                  <a:srgbClr val="FF0000"/>
                </a:solidFill>
              </a:rPr>
              <a:t>kontrolovány</a:t>
            </a:r>
            <a:r>
              <a:rPr lang="cs-CZ" b="1" dirty="0"/>
              <a:t> a zkoušeny podle uvedených norem </a:t>
            </a:r>
            <a:endParaRPr lang="cs-CZ" dirty="0"/>
          </a:p>
          <a:p>
            <a:endParaRPr lang="cs-CZ" b="1"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20</a:t>
            </a:fld>
            <a:endParaRPr lang="en-US" altLang="cs-CZ" dirty="0"/>
          </a:p>
        </p:txBody>
      </p:sp>
    </p:spTree>
    <p:extLst>
      <p:ext uri="{BB962C8B-B14F-4D97-AF65-F5344CB8AC3E}">
        <p14:creationId xmlns:p14="http://schemas.microsoft.com/office/powerpoint/2010/main" val="958403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00896" y="744667"/>
            <a:ext cx="4591106" cy="549381"/>
          </a:xfrm>
        </p:spPr>
        <p:txBody>
          <a:bodyPr/>
          <a:lstStyle/>
          <a:p>
            <a:r>
              <a:rPr lang="cs-CZ" b="0" dirty="0" smtClean="0"/>
              <a:t>4. </a:t>
            </a:r>
            <a:r>
              <a:rPr lang="cs-CZ" dirty="0"/>
              <a:t>Hlavní změny RID </a:t>
            </a:r>
            <a:r>
              <a:rPr lang="cs-CZ" dirty="0" smtClean="0"/>
              <a:t>2021</a:t>
            </a:r>
            <a:endParaRPr lang="cs-CZ" b="0" dirty="0"/>
          </a:p>
        </p:txBody>
      </p:sp>
      <p:sp>
        <p:nvSpPr>
          <p:cNvPr id="3" name="Zástupný symbol pro text 2"/>
          <p:cNvSpPr>
            <a:spLocks noGrp="1"/>
          </p:cNvSpPr>
          <p:nvPr>
            <p:ph type="body" sz="quarter" idx="10"/>
          </p:nvPr>
        </p:nvSpPr>
        <p:spPr/>
        <p:txBody>
          <a:bodyPr/>
          <a:lstStyle/>
          <a:p>
            <a:r>
              <a:rPr lang="en-US" sz="1900" b="1" dirty="0"/>
              <a:t>6.8.3.5.11	</a:t>
            </a:r>
            <a:r>
              <a:rPr lang="cs-CZ" sz="1900" dirty="0"/>
              <a:t>Změnit poznámku pod čarou 21 (dříve poznámka pod čarou 22) následovně:</a:t>
            </a:r>
          </a:p>
          <a:p>
            <a:r>
              <a:rPr lang="cs-CZ" sz="1900" baseline="30000" dirty="0" smtClean="0"/>
              <a:t>21</a:t>
            </a:r>
            <a:r>
              <a:rPr lang="cs-CZ" sz="1900" dirty="0" smtClean="0"/>
              <a:t> </a:t>
            </a:r>
            <a:r>
              <a:rPr lang="cs-CZ" sz="1900" dirty="0"/>
              <a:t>Označení držitele vozidla v souladu s Jednotným technickým předpisem platným pro čísla vozidel a souvisejícím abecedním označením na karoserii (označení UTP) a v souladu s příslušnými právními předpisy Evropské unie</a:t>
            </a:r>
            <a:r>
              <a:rPr lang="cs-CZ" sz="1900" dirty="0" smtClean="0"/>
              <a:t>.</a:t>
            </a:r>
            <a:endParaRPr lang="cs-CZ" sz="1900" dirty="0"/>
          </a:p>
          <a:p>
            <a:endParaRPr lang="cs-CZ" sz="1900" dirty="0" smtClean="0"/>
          </a:p>
          <a:p>
            <a:r>
              <a:rPr lang="cs-CZ" sz="1900" dirty="0" smtClean="0"/>
              <a:t>Text </a:t>
            </a:r>
            <a:r>
              <a:rPr lang="cs-CZ" sz="1900" b="1" dirty="0" smtClean="0"/>
              <a:t>se upravuje</a:t>
            </a:r>
            <a:r>
              <a:rPr lang="cs-CZ" sz="1900" dirty="0" smtClean="0"/>
              <a:t>:</a:t>
            </a:r>
            <a:endParaRPr lang="cs-CZ" sz="1900" dirty="0"/>
          </a:p>
          <a:p>
            <a:pPr marL="0" indent="0">
              <a:buNone/>
            </a:pPr>
            <a:r>
              <a:rPr lang="cs-CZ" sz="1900" dirty="0"/>
              <a:t>TT 6 Periodické </a:t>
            </a:r>
            <a:r>
              <a:rPr lang="cs-CZ" sz="1900" strike="sngStrike" dirty="0"/>
              <a:t>zkoušky, včetně </a:t>
            </a:r>
            <a:r>
              <a:rPr lang="cs-CZ" sz="1900" strike="sngStrike" dirty="0" smtClean="0"/>
              <a:t>hydraulické tlakové </a:t>
            </a:r>
            <a:r>
              <a:rPr lang="cs-CZ" sz="1900" strike="sngStrike" dirty="0"/>
              <a:t>zkoušky </a:t>
            </a:r>
            <a:r>
              <a:rPr lang="cs-CZ" sz="1900" dirty="0" smtClean="0">
                <a:solidFill>
                  <a:srgbClr val="FF0000"/>
                </a:solidFill>
              </a:rPr>
              <a:t>prohlídky </a:t>
            </a:r>
            <a:r>
              <a:rPr lang="cs-CZ" sz="1900" dirty="0" smtClean="0"/>
              <a:t>musí </a:t>
            </a:r>
            <a:r>
              <a:rPr lang="cs-CZ" sz="1900" dirty="0"/>
              <a:t>být </a:t>
            </a:r>
            <a:r>
              <a:rPr lang="cs-CZ" sz="1900" dirty="0" smtClean="0"/>
              <a:t>provedeny nejméně </a:t>
            </a:r>
            <a:r>
              <a:rPr lang="cs-CZ" sz="1900" dirty="0"/>
              <a:t>každé 4 roky.</a:t>
            </a:r>
          </a:p>
          <a:p>
            <a:pPr marL="0" indent="0">
              <a:buNone/>
            </a:pPr>
            <a:endParaRPr lang="cs-CZ" sz="1900" dirty="0" smtClean="0"/>
          </a:p>
          <a:p>
            <a:r>
              <a:rPr lang="cs-CZ" sz="1900" b="1" dirty="0" smtClean="0"/>
              <a:t>Nová odrážka</a:t>
            </a:r>
          </a:p>
          <a:p>
            <a:r>
              <a:rPr lang="cs-CZ" sz="1900" b="1" dirty="0" smtClean="0"/>
              <a:t>6.9.6 </a:t>
            </a:r>
            <a:r>
              <a:rPr lang="cs-CZ" sz="1900" b="1" dirty="0"/>
              <a:t>Značení </a:t>
            </a:r>
            <a:endParaRPr lang="cs-CZ" sz="1900" dirty="0"/>
          </a:p>
          <a:p>
            <a:r>
              <a:rPr lang="cs-CZ" sz="1900" b="1" dirty="0" smtClean="0"/>
              <a:t>6.9.6.1 </a:t>
            </a:r>
            <a:r>
              <a:rPr lang="cs-CZ" sz="1900" dirty="0" smtClean="0"/>
              <a:t>Požadavky pododdílu 6.8.2.5 se vztahují na značení cisternových kontejnerů a cisternových výměnných nástaveb FRP s následujícími změnami: </a:t>
            </a:r>
          </a:p>
          <a:p>
            <a:pPr lvl="1"/>
            <a:r>
              <a:rPr lang="cs-CZ" dirty="0" smtClean="0"/>
              <a:t>štítek cisterny může být též </a:t>
            </a:r>
            <a:r>
              <a:rPr lang="cs-CZ" dirty="0" err="1" smtClean="0"/>
              <a:t>nalaminován</a:t>
            </a:r>
            <a:r>
              <a:rPr lang="cs-CZ" dirty="0" smtClean="0"/>
              <a:t> na nádrž nebo může být vyroben z vhodného plastu; </a:t>
            </a:r>
          </a:p>
          <a:p>
            <a:pPr lvl="1"/>
            <a:r>
              <a:rPr lang="cs-CZ" dirty="0" smtClean="0"/>
              <a:t>vždy musí být vyznačen rozsah konstrukční teploty; </a:t>
            </a:r>
          </a:p>
          <a:p>
            <a:pPr lvl="1"/>
            <a:r>
              <a:rPr lang="cs-CZ" dirty="0" smtClean="0">
                <a:solidFill>
                  <a:srgbClr val="FF0000"/>
                </a:solidFill>
              </a:rPr>
              <a:t>druhá část kódu cisterny označovat nejvyšší hodnotu výpočtového tlaku pro látku (látky) povolenou pro přepravu podle osvědčení o schválení typu. </a:t>
            </a:r>
          </a:p>
          <a:p>
            <a:endParaRPr lang="cs-CZ" b="1"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21</a:t>
            </a:fld>
            <a:endParaRPr lang="en-US" altLang="cs-CZ" dirty="0"/>
          </a:p>
        </p:txBody>
      </p:sp>
    </p:spTree>
    <p:extLst>
      <p:ext uri="{BB962C8B-B14F-4D97-AF65-F5344CB8AC3E}">
        <p14:creationId xmlns:p14="http://schemas.microsoft.com/office/powerpoint/2010/main" val="1199531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90913" y="744667"/>
            <a:ext cx="6401089" cy="549381"/>
          </a:xfrm>
        </p:spPr>
        <p:txBody>
          <a:bodyPr/>
          <a:lstStyle/>
          <a:p>
            <a:r>
              <a:rPr lang="cs-CZ" dirty="0" smtClean="0"/>
              <a:t>5. </a:t>
            </a:r>
            <a:r>
              <a:rPr lang="cs-CZ" dirty="0"/>
              <a:t>Zkoušky bezpečnostních poradců</a:t>
            </a:r>
          </a:p>
        </p:txBody>
      </p:sp>
      <p:sp>
        <p:nvSpPr>
          <p:cNvPr id="3" name="Zástupný symbol pro text 2"/>
          <p:cNvSpPr>
            <a:spLocks noGrp="1"/>
          </p:cNvSpPr>
          <p:nvPr>
            <p:ph type="body" sz="quarter" idx="10"/>
          </p:nvPr>
        </p:nvSpPr>
        <p:spPr>
          <a:xfrm>
            <a:off x="239183" y="1294048"/>
            <a:ext cx="11736916" cy="5447320"/>
          </a:xfrm>
        </p:spPr>
        <p:txBody>
          <a:bodyPr/>
          <a:lstStyle/>
          <a:p>
            <a:r>
              <a:rPr lang="cs-CZ" dirty="0"/>
              <a:t>Cca 100 aktivních bezpečnostních poradců</a:t>
            </a:r>
          </a:p>
          <a:p>
            <a:r>
              <a:rPr lang="cs-CZ" dirty="0"/>
              <a:t>Základní vs. atestační</a:t>
            </a:r>
          </a:p>
          <a:p>
            <a:r>
              <a:rPr lang="cs-CZ" dirty="0"/>
              <a:t>RID </a:t>
            </a:r>
            <a:r>
              <a:rPr lang="cs-CZ" dirty="0" smtClean="0"/>
              <a:t>2021</a:t>
            </a:r>
            <a:endParaRPr lang="cs-CZ" dirty="0"/>
          </a:p>
          <a:p>
            <a:r>
              <a:rPr lang="cs-CZ" dirty="0"/>
              <a:t>Termíny:</a:t>
            </a:r>
          </a:p>
          <a:p>
            <a:pPr marL="342900" lvl="1" indent="0">
              <a:buNone/>
            </a:pPr>
            <a:r>
              <a:rPr lang="cs-CZ" sz="2000" b="1" dirty="0" smtClean="0"/>
              <a:t>25. únor 2021</a:t>
            </a:r>
            <a:endParaRPr lang="cs-CZ" sz="2000" b="1" dirty="0"/>
          </a:p>
          <a:p>
            <a:pPr marL="342900" lvl="1" indent="0">
              <a:buNone/>
            </a:pPr>
            <a:r>
              <a:rPr lang="cs-CZ" sz="2000" b="1" dirty="0" smtClean="0"/>
              <a:t>15. dubna 2021</a:t>
            </a:r>
          </a:p>
          <a:p>
            <a:pPr marL="342900" lvl="1" indent="0">
              <a:buNone/>
            </a:pPr>
            <a:r>
              <a:rPr lang="cs-CZ" sz="2000" b="1" dirty="0" smtClean="0"/>
              <a:t>17. </a:t>
            </a:r>
            <a:r>
              <a:rPr lang="cs-CZ" sz="2000" b="1" dirty="0"/>
              <a:t>č</a:t>
            </a:r>
            <a:r>
              <a:rPr lang="cs-CZ" sz="2000" b="1" dirty="0" smtClean="0"/>
              <a:t>ervna 2021</a:t>
            </a:r>
          </a:p>
          <a:p>
            <a:pPr marL="342900" lvl="1" indent="0">
              <a:buNone/>
            </a:pPr>
            <a:endParaRPr lang="cs-CZ" sz="2000" b="1"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22</a:t>
            </a:fld>
            <a:endParaRPr lang="en-US" altLang="cs-CZ" dirty="0"/>
          </a:p>
        </p:txBody>
      </p:sp>
      <p:pic>
        <p:nvPicPr>
          <p:cNvPr id="2050" name="Picture 2" descr="Jak probíhají zkoušky na zapsaného mediát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837" y="3061897"/>
            <a:ext cx="4985607" cy="331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1810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49721" y="744667"/>
            <a:ext cx="7242281" cy="549381"/>
          </a:xfrm>
        </p:spPr>
        <p:txBody>
          <a:bodyPr/>
          <a:lstStyle/>
          <a:p>
            <a:r>
              <a:rPr lang="cs-CZ" dirty="0" smtClean="0"/>
              <a:t>6. </a:t>
            </a:r>
            <a:r>
              <a:rPr lang="cs-CZ" dirty="0"/>
              <a:t>Statistika přepravy nebezpečných věcí</a:t>
            </a:r>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23</a:t>
            </a:fld>
            <a:endParaRPr lang="en-US" altLang="cs-CZ" dirty="0"/>
          </a:p>
        </p:txBody>
      </p:sp>
      <p:graphicFrame>
        <p:nvGraphicFramePr>
          <p:cNvPr id="10" name="graf 15"/>
          <p:cNvGraphicFramePr>
            <a:graphicFrameLocks/>
          </p:cNvGraphicFramePr>
          <p:nvPr>
            <p:extLst>
              <p:ext uri="{D42A27DB-BD31-4B8C-83A1-F6EECF244321}">
                <p14:modId xmlns:p14="http://schemas.microsoft.com/office/powerpoint/2010/main" val="207081089"/>
              </p:ext>
            </p:extLst>
          </p:nvPr>
        </p:nvGraphicFramePr>
        <p:xfrm>
          <a:off x="1775520" y="1628800"/>
          <a:ext cx="8712968"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6781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69990" y="744667"/>
            <a:ext cx="4622012" cy="549381"/>
          </a:xfrm>
        </p:spPr>
        <p:txBody>
          <a:bodyPr/>
          <a:lstStyle/>
          <a:p>
            <a:r>
              <a:rPr lang="cs-CZ" dirty="0" smtClean="0"/>
              <a:t>Děkuji Vám za pozornost.</a:t>
            </a: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24</a:t>
            </a:fld>
            <a:endParaRPr lang="en-US" altLang="cs-CZ" dirty="0"/>
          </a:p>
        </p:txBody>
      </p:sp>
      <p:sp>
        <p:nvSpPr>
          <p:cNvPr id="6" name="Zástupný symbol pro text 2"/>
          <p:cNvSpPr txBox="1">
            <a:spLocks/>
          </p:cNvSpPr>
          <p:nvPr/>
        </p:nvSpPr>
        <p:spPr>
          <a:xfrm>
            <a:off x="634992" y="3853583"/>
            <a:ext cx="11736916" cy="5328592"/>
          </a:xfrm>
          <a:prstGeom prst="rect">
            <a:avLst/>
          </a:prstGeom>
        </p:spPr>
        <p:txBody>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rgbClr val="2C5884"/>
                </a:solidFill>
                <a:latin typeface="Corbel" panose="020B0503020204020204" pitchFamily="34" charset="0"/>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rgbClr val="5EB5C6"/>
                </a:solidFill>
                <a:latin typeface="Corbel" panose="020B0503020204020204" pitchFamily="34" charset="0"/>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rgbClr val="81AFAE"/>
                </a:solidFill>
                <a:latin typeface="Corbel" panose="020B0503020204020204" pitchFamily="34" charset="0"/>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rgbClr val="2C5884"/>
                </a:solidFill>
                <a:latin typeface="Corbel" panose="020B0503020204020204" pitchFamily="34" charset="0"/>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rgbClr val="2C5884"/>
                </a:solidFill>
                <a:latin typeface="Corbel" panose="020B0503020204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p:txBody>
      </p:sp>
      <p:pic>
        <p:nvPicPr>
          <p:cNvPr id="3" name="Obrázek 2"/>
          <p:cNvPicPr>
            <a:picLocks noChangeAspect="1"/>
          </p:cNvPicPr>
          <p:nvPr/>
        </p:nvPicPr>
        <p:blipFill>
          <a:blip r:embed="rId2"/>
          <a:stretch>
            <a:fillRect/>
          </a:stretch>
        </p:blipFill>
        <p:spPr>
          <a:xfrm>
            <a:off x="7254120" y="4590467"/>
            <a:ext cx="4944285" cy="1012024"/>
          </a:xfrm>
          <a:prstGeom prst="rect">
            <a:avLst/>
          </a:prstGeom>
        </p:spPr>
      </p:pic>
    </p:spTree>
    <p:extLst>
      <p:ext uri="{BB962C8B-B14F-4D97-AF65-F5344CB8AC3E}">
        <p14:creationId xmlns:p14="http://schemas.microsoft.com/office/powerpoint/2010/main" val="2250066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05806" y="744668"/>
            <a:ext cx="4090970" cy="549381"/>
          </a:xfrm>
        </p:spPr>
        <p:txBody>
          <a:bodyPr/>
          <a:lstStyle/>
          <a:p>
            <a:r>
              <a:rPr lang="cs-CZ" dirty="0" smtClean="0"/>
              <a:t>1. Organizační </a:t>
            </a:r>
            <a:r>
              <a:rPr lang="cs-CZ" dirty="0"/>
              <a:t>schéma</a:t>
            </a:r>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3</a:t>
            </a:fld>
            <a:endParaRPr lang="en-US" altLang="cs-CZ" dirty="0"/>
          </a:p>
        </p:txBody>
      </p:sp>
      <p:sp>
        <p:nvSpPr>
          <p:cNvPr id="7" name="AutoShape 2" descr="data:image/gif;base64,R0lGODdhAQABAIAAAKGZWQAAACH5BAEAAAEALAAAAAABAAEAAAICTAEA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 name="Obrázek 7"/>
          <p:cNvPicPr>
            <a:picLocks noChangeAspect="1"/>
          </p:cNvPicPr>
          <p:nvPr/>
        </p:nvPicPr>
        <p:blipFill rotWithShape="1">
          <a:blip r:embed="rId2"/>
          <a:srcRect l="12988" t="19760" r="16532" b="56652"/>
          <a:stretch/>
        </p:blipFill>
        <p:spPr>
          <a:xfrm>
            <a:off x="459859" y="1340768"/>
            <a:ext cx="11229583" cy="2348956"/>
          </a:xfrm>
          <a:prstGeom prst="rect">
            <a:avLst/>
          </a:prstGeom>
        </p:spPr>
      </p:pic>
      <p:sp>
        <p:nvSpPr>
          <p:cNvPr id="12" name="Obdélník 11"/>
          <p:cNvSpPr/>
          <p:nvPr/>
        </p:nvSpPr>
        <p:spPr bwMode="auto">
          <a:xfrm>
            <a:off x="3579230" y="4147161"/>
            <a:ext cx="4990839" cy="2376264"/>
          </a:xfrm>
          <a:prstGeom prst="rect">
            <a:avLst/>
          </a:prstGeom>
          <a:blipFill>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168150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83841" y="744667"/>
            <a:ext cx="5308161" cy="549381"/>
          </a:xfrm>
        </p:spPr>
        <p:txBody>
          <a:bodyPr/>
          <a:lstStyle/>
          <a:p>
            <a:r>
              <a:rPr lang="cs-CZ" dirty="0"/>
              <a:t>2. Mnohostranné dohody </a:t>
            </a:r>
            <a:r>
              <a:rPr lang="cs-CZ" dirty="0" smtClean="0"/>
              <a:t>RID</a:t>
            </a: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4</a:t>
            </a:fld>
            <a:endParaRPr lang="en-US" altLang="cs-CZ" dirty="0"/>
          </a:p>
        </p:txBody>
      </p:sp>
      <p:sp>
        <p:nvSpPr>
          <p:cNvPr id="9" name="Zástupný symbol pro text 2"/>
          <p:cNvSpPr>
            <a:spLocks noGrp="1"/>
          </p:cNvSpPr>
          <p:nvPr>
            <p:ph type="body" sz="quarter" idx="10"/>
          </p:nvPr>
        </p:nvSpPr>
        <p:spPr>
          <a:xfrm>
            <a:off x="239183" y="1412776"/>
            <a:ext cx="11736916" cy="5328592"/>
          </a:xfrm>
        </p:spPr>
        <p:txBody>
          <a:bodyPr/>
          <a:lstStyle/>
          <a:p>
            <a:pPr marL="285750" lvl="1" indent="-285750"/>
            <a:r>
              <a:rPr lang="cs-CZ" b="1" dirty="0">
                <a:solidFill>
                  <a:srgbClr val="2C5884"/>
                </a:solidFill>
              </a:rPr>
              <a:t>5/2020</a:t>
            </a:r>
            <a:r>
              <a:rPr lang="cs-CZ" dirty="0">
                <a:solidFill>
                  <a:srgbClr val="2C5884"/>
                </a:solidFill>
              </a:rPr>
              <a:t> týkající se přepravy určitých odpadů obsahujících nebezpečné </a:t>
            </a:r>
            <a:r>
              <a:rPr lang="cs-CZ" dirty="0" smtClean="0">
                <a:solidFill>
                  <a:srgbClr val="2C5884"/>
                </a:solidFill>
              </a:rPr>
              <a:t>věci</a:t>
            </a:r>
          </a:p>
          <a:p>
            <a:pPr marL="342900" lvl="1" indent="0">
              <a:buNone/>
            </a:pPr>
            <a:r>
              <a:rPr lang="cs-CZ" sz="1400" b="1" dirty="0" smtClean="0"/>
              <a:t>1 Úvod</a:t>
            </a:r>
          </a:p>
          <a:p>
            <a:pPr marL="342900" lvl="1" indent="0">
              <a:buNone/>
            </a:pPr>
            <a:r>
              <a:rPr lang="en-GB" sz="1400" dirty="0" smtClean="0"/>
              <a:t>1.1</a:t>
            </a:r>
            <a:r>
              <a:rPr lang="en-GB" sz="1400" dirty="0"/>
              <a:t>	</a:t>
            </a:r>
            <a:r>
              <a:rPr lang="cs-CZ" sz="1400" dirty="0"/>
              <a:t>Tato dohoda platí pouze ve spojení se sběrem a přepravou odpadů ve shodě s rámcem platných právních předpisů o odpadech.</a:t>
            </a:r>
          </a:p>
          <a:p>
            <a:pPr marL="342900" lvl="1" indent="0">
              <a:buNone/>
            </a:pPr>
            <a:r>
              <a:rPr lang="en-GB" sz="1400" dirty="0"/>
              <a:t>1.2	</a:t>
            </a:r>
            <a:r>
              <a:rPr lang="cs-CZ" sz="1400" dirty="0"/>
              <a:t>Odchylně od ustanovení RID je přeprava odpadů, které jsou nebezpečnými látkami nebo obsahují nebezpečné látky, povolena za podmínek odstavců 2 až 8 níže.</a:t>
            </a:r>
          </a:p>
          <a:p>
            <a:pPr marL="342900" lvl="1" indent="0">
              <a:buNone/>
            </a:pPr>
            <a:r>
              <a:rPr lang="en-GB" sz="1400" dirty="0"/>
              <a:t>1.3	</a:t>
            </a:r>
            <a:r>
              <a:rPr lang="cs-CZ" sz="1400" dirty="0"/>
              <a:t>Tato dohoda se nevztahuje na přepravu odpadů</a:t>
            </a:r>
          </a:p>
          <a:p>
            <a:pPr marL="342900" lvl="1" indent="0">
              <a:buNone/>
            </a:pPr>
            <a:r>
              <a:rPr lang="cs-CZ" sz="1400" dirty="0"/>
              <a:t>a)</a:t>
            </a:r>
            <a:r>
              <a:rPr lang="en-GB" sz="1400" dirty="0"/>
              <a:t>	</a:t>
            </a:r>
            <a:r>
              <a:rPr lang="cs-CZ" sz="1400" dirty="0"/>
              <a:t>třídy 1,</a:t>
            </a:r>
          </a:p>
          <a:p>
            <a:pPr marL="342900" lvl="1" indent="0">
              <a:buNone/>
            </a:pPr>
            <a:r>
              <a:rPr lang="cs-CZ" sz="1400" dirty="0"/>
              <a:t>b)</a:t>
            </a:r>
            <a:r>
              <a:rPr lang="en-GB" sz="1400" dirty="0"/>
              <a:t>	</a:t>
            </a:r>
            <a:r>
              <a:rPr lang="cs-CZ" sz="1400" dirty="0"/>
              <a:t>třídy 6.2,</a:t>
            </a:r>
          </a:p>
          <a:p>
            <a:pPr marL="342900" lvl="1" indent="0">
              <a:buNone/>
            </a:pPr>
            <a:r>
              <a:rPr lang="cs-CZ" sz="1400" dirty="0"/>
              <a:t>c)</a:t>
            </a:r>
            <a:r>
              <a:rPr lang="en-GB" sz="1400" dirty="0"/>
              <a:t>	</a:t>
            </a:r>
            <a:r>
              <a:rPr lang="cs-CZ" sz="1400" dirty="0"/>
              <a:t>třídy 7,</a:t>
            </a:r>
          </a:p>
          <a:p>
            <a:pPr marL="342900" lvl="1" indent="0">
              <a:buNone/>
            </a:pPr>
            <a:r>
              <a:rPr lang="cs-CZ" sz="1400" dirty="0"/>
              <a:t>d)</a:t>
            </a:r>
            <a:r>
              <a:rPr lang="en-GB" sz="1400" dirty="0"/>
              <a:t>	</a:t>
            </a:r>
            <a:r>
              <a:rPr lang="cs-CZ" sz="1400" dirty="0"/>
              <a:t>třídy 2, pro které je vyžadováno značení jako toxický (bezpečnostní značka 2.3 nebo 6.1), a </a:t>
            </a:r>
          </a:p>
          <a:p>
            <a:pPr marL="342900" lvl="1" indent="0">
              <a:buNone/>
            </a:pPr>
            <a:r>
              <a:rPr lang="cs-CZ" sz="1400" dirty="0"/>
              <a:t>e)</a:t>
            </a:r>
            <a:r>
              <a:rPr lang="en-GB" sz="1400" dirty="0"/>
              <a:t>	</a:t>
            </a:r>
            <a:r>
              <a:rPr lang="cs-CZ" sz="1400" dirty="0"/>
              <a:t>geneticky změněných mikroorganismů a organismů čísla UN 3245.</a:t>
            </a:r>
          </a:p>
          <a:p>
            <a:pPr marL="342900" lvl="1" indent="0">
              <a:buNone/>
            </a:pPr>
            <a:r>
              <a:rPr lang="en-GB" sz="1400" b="1" dirty="0"/>
              <a:t>2	</a:t>
            </a:r>
            <a:r>
              <a:rPr lang="cs-CZ" sz="1400" b="1" dirty="0"/>
              <a:t>Klasifikace</a:t>
            </a:r>
            <a:endParaRPr lang="cs-CZ" sz="1400" dirty="0"/>
          </a:p>
          <a:p>
            <a:pPr marL="342900" lvl="1" indent="0">
              <a:buNone/>
            </a:pPr>
            <a:r>
              <a:rPr lang="en-GB" sz="1400" dirty="0"/>
              <a:t>2.1	</a:t>
            </a:r>
            <a:r>
              <a:rPr lang="cs-CZ" sz="1400" i="1" dirty="0"/>
              <a:t>Zjednodušené zařazení</a:t>
            </a:r>
            <a:endParaRPr lang="cs-CZ" sz="1400" dirty="0"/>
          </a:p>
          <a:p>
            <a:pPr marL="342900" lvl="1" indent="0">
              <a:buNone/>
            </a:pPr>
            <a:r>
              <a:rPr lang="en-GB" sz="1400" dirty="0"/>
              <a:t>2.1.1	</a:t>
            </a:r>
            <a:r>
              <a:rPr lang="cs-CZ" sz="1400" dirty="0"/>
              <a:t>Zařazení podle odstavce 2.1.3.5.5 RID se může vztahovat také na</a:t>
            </a:r>
          </a:p>
          <a:p>
            <a:pPr marL="342900" lvl="1" indent="0">
              <a:buNone/>
            </a:pPr>
            <a:r>
              <a:rPr lang="cs-CZ" sz="1400" dirty="0"/>
              <a:t>a)</a:t>
            </a:r>
            <a:r>
              <a:rPr lang="en-GB" sz="1400" dirty="0"/>
              <a:t>	</a:t>
            </a:r>
            <a:r>
              <a:rPr lang="cs-CZ" sz="1400" dirty="0"/>
              <a:t>UN 1950 odpadové aerosoly a</a:t>
            </a:r>
          </a:p>
          <a:p>
            <a:pPr marL="342900" lvl="1" indent="0">
              <a:buNone/>
            </a:pPr>
            <a:r>
              <a:rPr lang="cs-CZ" sz="1400" dirty="0"/>
              <a:t>b)</a:t>
            </a:r>
            <a:r>
              <a:rPr lang="en-GB" sz="1400" dirty="0"/>
              <a:t>	</a:t>
            </a:r>
            <a:r>
              <a:rPr lang="cs-CZ" sz="1400" dirty="0"/>
              <a:t>klasifikaci jako kapalná látka, pokud nelze vyloučit vytvoření kapalné fáze.</a:t>
            </a:r>
          </a:p>
          <a:p>
            <a:pPr marL="342900" lvl="1" indent="0">
              <a:buNone/>
            </a:pPr>
            <a:r>
              <a:rPr lang="en-GB" sz="1400" dirty="0"/>
              <a:t>2.1.2	</a:t>
            </a:r>
            <a:r>
              <a:rPr lang="cs-CZ" sz="1400" dirty="0"/>
              <a:t>Klasifikace jako UN 3509, obaly, vyřazené, prázdné, nevyčištěné, může být také použita, pokud tyto obaly obsahují zbytky, které zůstaly v obalu po řádném vyprázdnění a které nelze odstranit bez značného úsilí.</a:t>
            </a:r>
          </a:p>
          <a:p>
            <a:pPr marL="342900" lvl="1" indent="0">
              <a:buNone/>
            </a:pPr>
            <a:r>
              <a:rPr lang="en-GB" sz="1400" dirty="0"/>
              <a:t>2.2	</a:t>
            </a:r>
            <a:r>
              <a:rPr lang="cs-CZ" sz="1400" i="1" dirty="0"/>
              <a:t>Omylem přidaná příměs jiného materiálu</a:t>
            </a:r>
            <a:endParaRPr lang="cs-CZ" sz="1400" dirty="0"/>
          </a:p>
          <a:p>
            <a:pPr marL="342900" lvl="1" indent="0">
              <a:buNone/>
            </a:pPr>
            <a:r>
              <a:rPr lang="cs-CZ" sz="1400" dirty="0"/>
              <a:t>Jsou-li podle RID přiřazeny odpady UN číslu nebo se na ně ustanovení RID nevztahují, nemusí být omylem přidaná položka jinak klasifikovaného odpadu zohledňována, pokud se neočekává žádná nebezpečná reakce a žádný podstatný dopad na stupeň nebezpečnosti celkového nákladu.</a:t>
            </a:r>
          </a:p>
          <a:p>
            <a:pPr marL="342900" lvl="1" indent="0">
              <a:buNone/>
            </a:pPr>
            <a:r>
              <a:rPr lang="cs-CZ" sz="1400" dirty="0"/>
              <a:t>Toto pravidlo se nevztahuje na odpady a příměsi, které jsou přiřazeny obalové skupině I</a:t>
            </a:r>
            <a:r>
              <a:rPr lang="cs-CZ" sz="1400" dirty="0" smtClean="0"/>
              <a:t>.</a:t>
            </a:r>
          </a:p>
        </p:txBody>
      </p:sp>
    </p:spTree>
    <p:extLst>
      <p:ext uri="{BB962C8B-B14F-4D97-AF65-F5344CB8AC3E}">
        <p14:creationId xmlns:p14="http://schemas.microsoft.com/office/powerpoint/2010/main" val="395127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83841" y="744667"/>
            <a:ext cx="5308161" cy="549381"/>
          </a:xfrm>
        </p:spPr>
        <p:txBody>
          <a:bodyPr/>
          <a:lstStyle/>
          <a:p>
            <a:r>
              <a:rPr lang="cs-CZ" dirty="0"/>
              <a:t>2. Mnohostranné dohody </a:t>
            </a:r>
            <a:r>
              <a:rPr lang="cs-CZ" dirty="0" smtClean="0"/>
              <a:t>RID</a:t>
            </a: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5</a:t>
            </a:fld>
            <a:endParaRPr lang="en-US" altLang="cs-CZ" dirty="0"/>
          </a:p>
        </p:txBody>
      </p:sp>
      <p:sp>
        <p:nvSpPr>
          <p:cNvPr id="9" name="Zástupný symbol pro text 2"/>
          <p:cNvSpPr>
            <a:spLocks noGrp="1"/>
          </p:cNvSpPr>
          <p:nvPr>
            <p:ph type="body" sz="quarter" idx="10"/>
          </p:nvPr>
        </p:nvSpPr>
        <p:spPr>
          <a:xfrm>
            <a:off x="239183" y="1412776"/>
            <a:ext cx="11736916" cy="5328592"/>
          </a:xfrm>
        </p:spPr>
        <p:txBody>
          <a:bodyPr/>
          <a:lstStyle/>
          <a:p>
            <a:pPr marL="285750" lvl="1" indent="-285750"/>
            <a:r>
              <a:rPr lang="cs-CZ" b="1" dirty="0">
                <a:solidFill>
                  <a:srgbClr val="2C5884"/>
                </a:solidFill>
              </a:rPr>
              <a:t>5/2020</a:t>
            </a:r>
            <a:r>
              <a:rPr lang="cs-CZ" dirty="0">
                <a:solidFill>
                  <a:srgbClr val="2C5884"/>
                </a:solidFill>
              </a:rPr>
              <a:t> týkající se přepravy určitých odpadů obsahujících nebezpečné </a:t>
            </a:r>
            <a:r>
              <a:rPr lang="cs-CZ" dirty="0" smtClean="0">
                <a:solidFill>
                  <a:srgbClr val="2C5884"/>
                </a:solidFill>
              </a:rPr>
              <a:t>věci</a:t>
            </a:r>
          </a:p>
          <a:p>
            <a:pPr marL="342900" lvl="1" indent="0">
              <a:buNone/>
            </a:pPr>
            <a:r>
              <a:rPr lang="cs-CZ" sz="1400" b="1" dirty="0" smtClean="0"/>
              <a:t>3. Obal</a:t>
            </a:r>
            <a:endParaRPr lang="cs-CZ" sz="1400" dirty="0"/>
          </a:p>
          <a:p>
            <a:pPr marL="342900" lvl="1" indent="0">
              <a:buNone/>
            </a:pPr>
            <a:r>
              <a:rPr lang="cs-CZ" sz="1400" dirty="0"/>
              <a:t>Obaly smějí být použity s následujícími odchylkami od ustanovení RID, pokud jejich stav, obsah a způsob přepravy neohrožují soulad s ustanoveními o ochranné funkci v oddílu 4.1.1 RID:</a:t>
            </a:r>
          </a:p>
          <a:p>
            <a:pPr marL="342900" lvl="1" indent="0">
              <a:buNone/>
            </a:pPr>
            <a:r>
              <a:rPr lang="en-GB" sz="1400" dirty="0"/>
              <a:t>3.1	</a:t>
            </a:r>
            <a:r>
              <a:rPr lang="cs-CZ" sz="1400" dirty="0"/>
              <a:t>Tyto obaly smějí být zprohýbané, promáčknuté a kontaminované.</a:t>
            </a:r>
          </a:p>
          <a:p>
            <a:pPr marL="342900" lvl="1" indent="0">
              <a:buNone/>
            </a:pPr>
            <a:r>
              <a:rPr lang="en-GB" sz="1400" dirty="0"/>
              <a:t>3.2	</a:t>
            </a:r>
            <a:r>
              <a:rPr lang="cs-CZ" sz="1400" dirty="0"/>
              <a:t>Pro odpady obalové skupiny II a III smějí být použity následující obaly:</a:t>
            </a:r>
          </a:p>
          <a:p>
            <a:pPr marL="342900" lvl="1" indent="0">
              <a:buNone/>
            </a:pPr>
            <a:r>
              <a:rPr lang="cs-CZ" sz="1400" dirty="0"/>
              <a:t>a)</a:t>
            </a:r>
            <a:r>
              <a:rPr lang="en-GB" sz="1400" dirty="0"/>
              <a:t>	</a:t>
            </a:r>
            <a:r>
              <a:rPr lang="cs-CZ" sz="1400" dirty="0"/>
              <a:t>zkoušené obaly, které jsou prošlé,</a:t>
            </a:r>
          </a:p>
          <a:p>
            <a:pPr marL="342900" lvl="1" indent="0">
              <a:buNone/>
            </a:pPr>
            <a:r>
              <a:rPr lang="cs-CZ" sz="1400" dirty="0"/>
              <a:t>b)</a:t>
            </a:r>
            <a:r>
              <a:rPr lang="en-GB" sz="1400" dirty="0"/>
              <a:t>	</a:t>
            </a:r>
            <a:r>
              <a:rPr lang="cs-CZ" sz="1400" dirty="0"/>
              <a:t>obaly, které nebyly zkoušeny, a</a:t>
            </a:r>
          </a:p>
          <a:p>
            <a:pPr marL="342900" lvl="1" indent="0">
              <a:buNone/>
            </a:pPr>
            <a:r>
              <a:rPr lang="cs-CZ" sz="1400" dirty="0"/>
              <a:t>c)</a:t>
            </a:r>
            <a:r>
              <a:rPr lang="en-GB" sz="1400" dirty="0"/>
              <a:t>	</a:t>
            </a:r>
            <a:r>
              <a:rPr lang="cs-CZ" sz="1400" dirty="0"/>
              <a:t>pro pevné odpady pojízdné kontejnery na odpady podle norem EN 840-1 až 840­4.</a:t>
            </a:r>
          </a:p>
          <a:p>
            <a:pPr marL="342900" lvl="1" indent="0">
              <a:buNone/>
            </a:pPr>
            <a:r>
              <a:rPr lang="cs-CZ" sz="1400" dirty="0"/>
              <a:t>Ustanovení písm. b) a c) se nevztahují na odpady obalové skupiny II následujících tříd a klasifikačních kódů:</a:t>
            </a:r>
          </a:p>
          <a:p>
            <a:pPr marL="342900" lvl="1" indent="0">
              <a:buNone/>
            </a:pPr>
            <a:r>
              <a:rPr lang="cs-CZ" sz="1400" dirty="0"/>
              <a:t>třídy 3, s výjimkou čísel UN</a:t>
            </a:r>
            <a:r>
              <a:rPr lang="en-GB" sz="1400" dirty="0"/>
              <a:t> 1228, 1263, 1268, 1866, 1986, 1988, 1992, 1993, 2478, 2733, 2924, 2985, 3021, 3248, 3273, 3274, 3286, 3469,</a:t>
            </a:r>
            <a:endParaRPr lang="cs-CZ" sz="1400" dirty="0"/>
          </a:p>
          <a:p>
            <a:pPr marL="342900" lvl="1" indent="0">
              <a:buNone/>
            </a:pPr>
            <a:r>
              <a:rPr lang="cs-CZ" sz="1400" dirty="0"/>
              <a:t>třídy 4.1 FO, FT, FC, SR1, PM1,</a:t>
            </a:r>
          </a:p>
          <a:p>
            <a:pPr marL="342900" lvl="1" indent="0">
              <a:buNone/>
            </a:pPr>
            <a:r>
              <a:rPr lang="cs-CZ" sz="1400" dirty="0"/>
              <a:t>třídy 4.2 SW, SO, ST1 až 4, SC1 až 4,</a:t>
            </a:r>
          </a:p>
          <a:p>
            <a:pPr marL="342900" lvl="1" indent="0">
              <a:buNone/>
            </a:pPr>
            <a:r>
              <a:rPr lang="cs-CZ" sz="1400" dirty="0"/>
              <a:t>třídy 4.3,</a:t>
            </a:r>
          </a:p>
          <a:p>
            <a:pPr marL="342900" lvl="1" indent="0">
              <a:buNone/>
            </a:pPr>
            <a:r>
              <a:rPr lang="cs-CZ" sz="1400" dirty="0"/>
              <a:t>třídy 5.1 OF, OS, OW, OT1, OT2, OC1, OC2, OTC,</a:t>
            </a:r>
          </a:p>
          <a:p>
            <a:pPr marL="342900" lvl="1" indent="0">
              <a:buNone/>
            </a:pPr>
            <a:r>
              <a:rPr lang="cs-CZ" sz="1400" dirty="0"/>
              <a:t>třídy 5.2 P1,</a:t>
            </a:r>
          </a:p>
          <a:p>
            <a:pPr marL="342900" lvl="1" indent="0">
              <a:buNone/>
            </a:pPr>
            <a:r>
              <a:rPr lang="cs-CZ" sz="1400" dirty="0"/>
              <a:t>třídy 6.1 TS, TW1, TW2, TO1, TO2, TC1-4, TFC, TFW,</a:t>
            </a:r>
          </a:p>
          <a:p>
            <a:pPr marL="342900" lvl="1" indent="0">
              <a:buNone/>
            </a:pPr>
            <a:r>
              <a:rPr lang="cs-CZ" sz="1400" dirty="0"/>
              <a:t>třídy 8, s výjimkou čísel UN 1759, 2683, 2734, 2920, 2921, 2922, 2923, 2986, 3084, 3093, 3094, 3095, 3096, 3244, 3264, 3266, 3301, 3470, 3471, a</a:t>
            </a:r>
          </a:p>
          <a:p>
            <a:pPr marL="342900" lvl="1" indent="0">
              <a:buNone/>
            </a:pPr>
            <a:r>
              <a:rPr lang="cs-CZ" sz="1400" dirty="0"/>
              <a:t>třídy 9 M1.</a:t>
            </a:r>
          </a:p>
          <a:p>
            <a:pPr marL="342900" lvl="1" indent="0">
              <a:buNone/>
            </a:pPr>
            <a:r>
              <a:rPr lang="cs-CZ" sz="1400" dirty="0"/>
              <a:t>Ustanovení písm. a) až c) se nevztahují na odpady obalové skupiny II tříd 3 a 4.1 s klasifikačním kódem D nebo DT.</a:t>
            </a:r>
          </a:p>
        </p:txBody>
      </p:sp>
    </p:spTree>
    <p:extLst>
      <p:ext uri="{BB962C8B-B14F-4D97-AF65-F5344CB8AC3E}">
        <p14:creationId xmlns:p14="http://schemas.microsoft.com/office/powerpoint/2010/main" val="1049544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83841" y="744667"/>
            <a:ext cx="5308161" cy="549381"/>
          </a:xfrm>
        </p:spPr>
        <p:txBody>
          <a:bodyPr/>
          <a:lstStyle/>
          <a:p>
            <a:r>
              <a:rPr lang="cs-CZ" dirty="0"/>
              <a:t>2. Mnohostranné dohody </a:t>
            </a:r>
            <a:r>
              <a:rPr lang="cs-CZ" dirty="0" smtClean="0"/>
              <a:t>RID</a:t>
            </a: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6</a:t>
            </a:fld>
            <a:endParaRPr lang="en-US" altLang="cs-CZ" dirty="0"/>
          </a:p>
        </p:txBody>
      </p:sp>
      <p:sp>
        <p:nvSpPr>
          <p:cNvPr id="9" name="Zástupný symbol pro text 2"/>
          <p:cNvSpPr>
            <a:spLocks noGrp="1"/>
          </p:cNvSpPr>
          <p:nvPr>
            <p:ph type="body" sz="quarter" idx="10"/>
          </p:nvPr>
        </p:nvSpPr>
        <p:spPr>
          <a:xfrm>
            <a:off x="239183" y="1412776"/>
            <a:ext cx="11736916" cy="5328592"/>
          </a:xfrm>
        </p:spPr>
        <p:txBody>
          <a:bodyPr/>
          <a:lstStyle/>
          <a:p>
            <a:pPr marL="285750" lvl="1" indent="-285750"/>
            <a:r>
              <a:rPr lang="cs-CZ" b="1" dirty="0">
                <a:solidFill>
                  <a:srgbClr val="2C5884"/>
                </a:solidFill>
              </a:rPr>
              <a:t>5/2020</a:t>
            </a:r>
            <a:r>
              <a:rPr lang="cs-CZ" dirty="0">
                <a:solidFill>
                  <a:srgbClr val="2C5884"/>
                </a:solidFill>
              </a:rPr>
              <a:t> týkající se přepravy určitých odpadů obsahujících nebezpečné </a:t>
            </a:r>
            <a:r>
              <a:rPr lang="cs-CZ" dirty="0" smtClean="0">
                <a:solidFill>
                  <a:srgbClr val="2C5884"/>
                </a:solidFill>
              </a:rPr>
              <a:t>věci</a:t>
            </a:r>
          </a:p>
          <a:p>
            <a:pPr marL="342900" lvl="1" indent="0">
              <a:buNone/>
            </a:pPr>
            <a:r>
              <a:rPr lang="cs-CZ" sz="1400" b="1" dirty="0" smtClean="0"/>
              <a:t>4. Přeprava </a:t>
            </a:r>
            <a:r>
              <a:rPr lang="cs-CZ" sz="1400" b="1" dirty="0"/>
              <a:t>ve volně loženém stavu</a:t>
            </a:r>
            <a:endParaRPr lang="cs-CZ" sz="1400" dirty="0"/>
          </a:p>
          <a:p>
            <a:pPr marL="342900" lvl="1" indent="0">
              <a:buNone/>
            </a:pPr>
            <a:r>
              <a:rPr lang="cs-CZ" sz="1400" dirty="0"/>
              <a:t>Na přepravu ve volně loženém stavu se vztahují tyto odchylky:</a:t>
            </a:r>
          </a:p>
          <a:p>
            <a:pPr marL="342900" lvl="1" indent="0">
              <a:buNone/>
            </a:pPr>
            <a:r>
              <a:rPr lang="en-GB" sz="1400" dirty="0"/>
              <a:t>4.1	</a:t>
            </a:r>
            <a:r>
              <a:rPr lang="cs-CZ" sz="1400" dirty="0"/>
              <a:t>Odpadové aerosoly UN 1950, s výjimkou unikajících nebo značně deformovaných, mohou být přepravovány ve volně loženém stavu v krytých vozech nebo vozech s plachtou, uzavřených kontejnerech nebo velkých kontejnerech s plachtou.</a:t>
            </a:r>
          </a:p>
          <a:p>
            <a:pPr marL="342900" lvl="1" indent="0">
              <a:buNone/>
            </a:pPr>
            <a:r>
              <a:rPr lang="cs-CZ" sz="1400" dirty="0"/>
              <a:t>Nemusí být chráněny proti neúmyslnému vyprázdnění, pokud jsou podniknuta opatření pro zabránění nebezpečného nárůstu tlaku a vytvoření nebezpečné atmosféry.</a:t>
            </a:r>
          </a:p>
          <a:p>
            <a:pPr marL="342900" lvl="1" indent="0">
              <a:buNone/>
            </a:pPr>
            <a:r>
              <a:rPr lang="cs-CZ" sz="1400" dirty="0"/>
              <a:t>Konstrukčními nebo jinými opatřeními (např. použitím absorpčního materiálu nebo nepropustné podložky) musí být zajištěno, že při přepravě nedojde k úniku kapaliny z ložné komory vozů nebo kontejnerů.</a:t>
            </a:r>
          </a:p>
          <a:p>
            <a:pPr marL="342900" lvl="1" indent="0">
              <a:buNone/>
            </a:pPr>
            <a:r>
              <a:rPr lang="cs-CZ" sz="1400" dirty="0"/>
              <a:t>Před nakládkou musí být ložné komory vozů nebo kontejnerů, včetně jejich výstroje, prohlédnuty na poškození. Vozy nebo kontejnery s poškozenými ložnými komorami nesmí být nakládány. Ložné komory vozů nebo kontejnerů nesmí být nakládány nad horní okraje jejich stěn.</a:t>
            </a:r>
          </a:p>
          <a:p>
            <a:pPr marL="342900" lvl="1" indent="0">
              <a:buNone/>
            </a:pPr>
            <a:r>
              <a:rPr lang="en-GB" sz="1400" dirty="0"/>
              <a:t>4.2	</a:t>
            </a:r>
            <a:r>
              <a:rPr lang="cs-CZ" sz="1400" dirty="0"/>
              <a:t>Obaly, vyřazené, prázdné, nevyčištěné, přiřazené číslu UN 3509 mohou být přepravovány za podmínek podle kódů BK 1 nebo VC 1 namísto BK 2 nebo VC 2, pokud se všechny ostatní podmínky nemění. V žádném případě není vyžadována značka pro látky ohrožující životní prostředí</a:t>
            </a:r>
            <a:r>
              <a:rPr lang="cs-CZ" sz="1400" dirty="0" smtClean="0"/>
              <a:t>.</a:t>
            </a:r>
          </a:p>
          <a:p>
            <a:pPr marL="342900" lvl="1" indent="0">
              <a:buNone/>
            </a:pPr>
            <a:endParaRPr lang="cs-CZ" sz="1400" dirty="0"/>
          </a:p>
          <a:p>
            <a:pPr marL="342900" lvl="1" indent="0">
              <a:buNone/>
            </a:pPr>
            <a:r>
              <a:rPr lang="cs-CZ" sz="1400" b="1" dirty="0" smtClean="0"/>
              <a:t>5. Přeprava </a:t>
            </a:r>
            <a:r>
              <a:rPr lang="cs-CZ" sz="1400" b="1" dirty="0"/>
              <a:t>určitých obalů</a:t>
            </a:r>
            <a:endParaRPr lang="cs-CZ" sz="1400" dirty="0"/>
          </a:p>
          <a:p>
            <a:pPr marL="342900" lvl="1" indent="0">
              <a:buNone/>
            </a:pPr>
            <a:r>
              <a:rPr lang="en-GB" sz="1400" dirty="0"/>
              <a:t>5.1	</a:t>
            </a:r>
            <a:r>
              <a:rPr lang="cs-CZ" sz="1400" i="1" dirty="0"/>
              <a:t>Stroje nebo zařízení, které mohou obsahovat nebezpečné věci ve své konstrukci nebo provozní výbavě</a:t>
            </a:r>
            <a:endParaRPr lang="cs-CZ" sz="1400" dirty="0"/>
          </a:p>
          <a:p>
            <a:pPr marL="342900" lvl="1" indent="0">
              <a:buNone/>
            </a:pPr>
            <a:r>
              <a:rPr lang="cs-CZ" sz="1400" dirty="0"/>
              <a:t>Přeprava strojů nebo zařízení, které mohou obsahovat nebezpečné věci ve své konstrukci nebo provozní výbavě, a které jsou tedy přiřazeny číslu UN 3537, 3538, 3540, 3541, 3544, 3546, 3547 nebo 3548, je vyňata z ustanovení RID, pokud jsou učiněna opatření zabraňující jakémukoli úniku obsahu za normálních podmínek přepravy.</a:t>
            </a:r>
          </a:p>
          <a:p>
            <a:pPr marL="342900" lvl="1" indent="0">
              <a:buNone/>
            </a:pPr>
            <a:r>
              <a:rPr lang="en-GB" sz="1400" dirty="0"/>
              <a:t>5.2	</a:t>
            </a:r>
            <a:r>
              <a:rPr lang="cs-CZ" sz="1400" i="1" dirty="0"/>
              <a:t>Léky</a:t>
            </a:r>
            <a:endParaRPr lang="cs-CZ" sz="1400" dirty="0"/>
          </a:p>
          <a:p>
            <a:pPr marL="342900" lvl="1" indent="0">
              <a:buNone/>
            </a:pPr>
            <a:r>
              <a:rPr lang="cs-CZ" sz="1400" dirty="0"/>
              <a:t>Zvláštní ustanovení 601 se také použije, pokud již nejsou farmaceutické výrobky (léky) zabaleny v typech obalů určených pro maloobchodní prodej nebo distribuci nebo již nejsou určeny pro spotřebu.</a:t>
            </a:r>
          </a:p>
          <a:p>
            <a:pPr marL="685800" lvl="2" indent="0">
              <a:buNone/>
            </a:pPr>
            <a:endParaRPr lang="cs-CZ" sz="1100" dirty="0"/>
          </a:p>
        </p:txBody>
      </p:sp>
    </p:spTree>
    <p:extLst>
      <p:ext uri="{BB962C8B-B14F-4D97-AF65-F5344CB8AC3E}">
        <p14:creationId xmlns:p14="http://schemas.microsoft.com/office/powerpoint/2010/main" val="611118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83841" y="744667"/>
            <a:ext cx="5308161" cy="549381"/>
          </a:xfrm>
        </p:spPr>
        <p:txBody>
          <a:bodyPr/>
          <a:lstStyle/>
          <a:p>
            <a:r>
              <a:rPr lang="cs-CZ" dirty="0"/>
              <a:t>2. Mnohostranné dohody </a:t>
            </a:r>
            <a:r>
              <a:rPr lang="cs-CZ" dirty="0" smtClean="0"/>
              <a:t>RID</a:t>
            </a: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7</a:t>
            </a:fld>
            <a:endParaRPr lang="en-US" altLang="cs-CZ" dirty="0"/>
          </a:p>
        </p:txBody>
      </p:sp>
      <p:sp>
        <p:nvSpPr>
          <p:cNvPr id="9" name="Zástupný symbol pro text 2"/>
          <p:cNvSpPr>
            <a:spLocks noGrp="1"/>
          </p:cNvSpPr>
          <p:nvPr>
            <p:ph type="body" sz="quarter" idx="10"/>
          </p:nvPr>
        </p:nvSpPr>
        <p:spPr>
          <a:xfrm>
            <a:off x="239183" y="1412776"/>
            <a:ext cx="11736916" cy="5328592"/>
          </a:xfrm>
        </p:spPr>
        <p:txBody>
          <a:bodyPr/>
          <a:lstStyle/>
          <a:p>
            <a:pPr marL="285750" lvl="1" indent="-285750"/>
            <a:r>
              <a:rPr lang="cs-CZ" b="1" dirty="0">
                <a:solidFill>
                  <a:srgbClr val="2C5884"/>
                </a:solidFill>
              </a:rPr>
              <a:t>5/2020</a:t>
            </a:r>
            <a:r>
              <a:rPr lang="cs-CZ" dirty="0">
                <a:solidFill>
                  <a:srgbClr val="2C5884"/>
                </a:solidFill>
              </a:rPr>
              <a:t> týkající se přepravy určitých odpadů obsahujících nebezpečné </a:t>
            </a:r>
            <a:r>
              <a:rPr lang="cs-CZ" dirty="0" smtClean="0">
                <a:solidFill>
                  <a:srgbClr val="2C5884"/>
                </a:solidFill>
              </a:rPr>
              <a:t>věci</a:t>
            </a:r>
          </a:p>
          <a:p>
            <a:pPr marL="342900" lvl="1" indent="0">
              <a:buNone/>
            </a:pPr>
            <a:r>
              <a:rPr lang="cs-CZ" sz="1400" i="1" dirty="0" smtClean="0"/>
              <a:t>5.3 Hasicí </a:t>
            </a:r>
            <a:r>
              <a:rPr lang="cs-CZ" sz="1400" i="1" dirty="0"/>
              <a:t>přístroje</a:t>
            </a:r>
            <a:endParaRPr lang="cs-CZ" sz="1400" dirty="0"/>
          </a:p>
          <a:p>
            <a:pPr marL="342900" lvl="1" indent="0">
              <a:buNone/>
            </a:pPr>
            <a:r>
              <a:rPr lang="cs-CZ" sz="1400" dirty="0"/>
              <a:t>Zvláštní ustanovení 594 se vztahuje na přepravu hasicích přístrojů s číslem UN 1044 také tehdy, jsou-li hasicí přístroje přepravovány</a:t>
            </a:r>
          </a:p>
          <a:p>
            <a:pPr marL="342900" lvl="1" indent="0">
              <a:buNone/>
            </a:pPr>
            <a:r>
              <a:rPr lang="en-GB" sz="1400" dirty="0"/>
              <a:t>-	</a:t>
            </a:r>
            <a:r>
              <a:rPr lang="cs-CZ" sz="1400" dirty="0"/>
              <a:t>v pevných tuhých vnějších obalech (mřížových boxech, paletových boxech apod.) nebo</a:t>
            </a:r>
          </a:p>
          <a:p>
            <a:pPr marL="342900" lvl="1" indent="0">
              <a:buNone/>
            </a:pPr>
            <a:r>
              <a:rPr lang="en-GB" sz="1400" dirty="0"/>
              <a:t>-	</a:t>
            </a:r>
            <a:r>
              <a:rPr lang="cs-CZ" sz="1400" dirty="0"/>
              <a:t>leží upevněny na paletě</a:t>
            </a:r>
          </a:p>
          <a:p>
            <a:pPr marL="342900" lvl="1" indent="0">
              <a:buNone/>
            </a:pPr>
            <a:r>
              <a:rPr lang="cs-CZ" sz="1400" dirty="0"/>
              <a:t>takovým způsobem, že je za normálních podmínek přepravy zabráněno neúmyslnému vyprázdnění.</a:t>
            </a:r>
          </a:p>
          <a:p>
            <a:pPr marL="342900" lvl="1" indent="0">
              <a:buNone/>
            </a:pPr>
            <a:r>
              <a:rPr lang="en-GB" sz="1400" b="1" dirty="0"/>
              <a:t>6	</a:t>
            </a:r>
            <a:r>
              <a:rPr lang="cs-CZ" sz="1400" b="1" dirty="0"/>
              <a:t>Označování kusů</a:t>
            </a:r>
            <a:endParaRPr lang="cs-CZ" sz="1400" dirty="0"/>
          </a:p>
          <a:p>
            <a:pPr marL="342900" lvl="1" indent="0">
              <a:buNone/>
            </a:pPr>
            <a:r>
              <a:rPr lang="cs-CZ" sz="1400" dirty="0"/>
              <a:t>Ustanovení kapitoly 5.2 RID o označování kusů platí s následujícími odchylkami:</a:t>
            </a:r>
          </a:p>
          <a:p>
            <a:pPr marL="342900" lvl="1" indent="0">
              <a:buNone/>
            </a:pPr>
            <a:r>
              <a:rPr lang="en-GB" sz="1400" dirty="0"/>
              <a:t>6.1	</a:t>
            </a:r>
            <a:r>
              <a:rPr lang="cs-CZ" sz="1400" dirty="0"/>
              <a:t>Značky mohou být připevněny na kusu způsobem předepsaným v odstavci 5.2.2.1.6 RID poslední větě, včetně případů, kdy nejsou splněny požadavky uvedené v dotyčném ustanovení.</a:t>
            </a:r>
          </a:p>
          <a:p>
            <a:pPr marL="342900" lvl="1" indent="0">
              <a:buNone/>
            </a:pPr>
            <a:r>
              <a:rPr lang="en-GB" sz="1400" dirty="0"/>
              <a:t>6.2	</a:t>
            </a:r>
            <a:r>
              <a:rPr lang="cs-CZ" sz="1400" dirty="0"/>
              <a:t>Značka pro látky ohrožující životní prostředí není vyžadována.</a:t>
            </a:r>
          </a:p>
          <a:p>
            <a:pPr marL="342900" lvl="1" indent="0">
              <a:buNone/>
            </a:pPr>
            <a:r>
              <a:rPr lang="en-GB" sz="1400" dirty="0"/>
              <a:t>6.3	</a:t>
            </a:r>
            <a:r>
              <a:rPr lang="cs-CZ" sz="1400" dirty="0"/>
              <a:t>Obaly nemusí být opatřeny značkami a bezpečnostními značkami v souladu s platným řádem RID, pokud jsou opatřeny odlišnými značkami a bezpečnostními značkami odpovídajícími předchozím vydáním RID.</a:t>
            </a:r>
          </a:p>
          <a:p>
            <a:pPr marL="342900" lvl="1" indent="0">
              <a:buNone/>
            </a:pPr>
            <a:r>
              <a:rPr lang="en-GB" sz="1400" b="1" dirty="0"/>
              <a:t>7	</a:t>
            </a:r>
            <a:r>
              <a:rPr lang="cs-CZ" sz="1400" b="1" dirty="0"/>
              <a:t>Údaje v přepravním dokladu nebezpečné věci</a:t>
            </a:r>
            <a:endParaRPr lang="cs-CZ" sz="1400" dirty="0"/>
          </a:p>
          <a:p>
            <a:pPr marL="342900" lvl="1" indent="0">
              <a:buNone/>
            </a:pPr>
            <a:r>
              <a:rPr lang="cs-CZ" sz="1400" dirty="0"/>
              <a:t>Ustanovení oddílu 5.4.1 RID o údajích v přepravním dokumentu platí s následujícími odchylkami:</a:t>
            </a:r>
          </a:p>
          <a:p>
            <a:pPr marL="342900" lvl="1" indent="0">
              <a:buNone/>
            </a:pPr>
            <a:r>
              <a:rPr lang="en-GB" sz="1400" dirty="0"/>
              <a:t>7.1	</a:t>
            </a:r>
            <a:r>
              <a:rPr lang="cs-CZ" sz="1400" dirty="0"/>
              <a:t>Doplňkový technický název podle odstavce 5.4.1.1.1 písm. (b) RID není vyžadován.</a:t>
            </a:r>
          </a:p>
          <a:p>
            <a:pPr marL="342900" lvl="1" indent="0">
              <a:buNone/>
            </a:pPr>
            <a:r>
              <a:rPr lang="en-GB" sz="1400" dirty="0"/>
              <a:t>7.2	</a:t>
            </a:r>
            <a:r>
              <a:rPr lang="cs-CZ" sz="1400" dirty="0"/>
              <a:t>Množství nebezpečných věcí podle odstavce 5.4.1.1.1 písm. (f) RID smí být odhadnuto.</a:t>
            </a:r>
          </a:p>
          <a:p>
            <a:pPr marL="342900" lvl="1" indent="0">
              <a:buNone/>
            </a:pPr>
            <a:r>
              <a:rPr lang="en-GB" sz="1400" dirty="0"/>
              <a:t>7.3	</a:t>
            </a:r>
            <a:r>
              <a:rPr lang="cs-CZ" sz="1400" dirty="0"/>
              <a:t>Pro prázdné nevyčištěné obalové, přepravní a dopravní prostředky podle odstavce 5.4.1.1.6 RID může být namísto specifikací podle odstavce 5.4.1.1.1 písm. (e) RID uveden dostatečně zřetelný obecný popis nebezpečného nákladu nebo jeho dotyčné části, přičemž nemusí být uveden počet položek.</a:t>
            </a:r>
          </a:p>
          <a:p>
            <a:pPr marL="342900" lvl="1" indent="0">
              <a:buNone/>
            </a:pPr>
            <a:r>
              <a:rPr lang="en-GB" sz="1400" dirty="0"/>
              <a:t>7.4	</a:t>
            </a:r>
            <a:r>
              <a:rPr lang="cs-CZ" sz="1400" dirty="0"/>
              <a:t>Doplňkový zápis „ohrožující životní prostředí“ podle odstavce 5.4.1.1.18 RID se nevyžaduje.</a:t>
            </a:r>
          </a:p>
          <a:p>
            <a:pPr marL="342900" lvl="1" indent="0">
              <a:buNone/>
            </a:pPr>
            <a:r>
              <a:rPr lang="en-GB" sz="1400" dirty="0"/>
              <a:t>7.5	</a:t>
            </a:r>
            <a:r>
              <a:rPr lang="cs-CZ" sz="1400" dirty="0"/>
              <a:t>V přepravním dokumentu se uvede následující další položka: „Přeprava dovolena podle podmínek stanovených v oddílu 1.5.1 RID (RID 5/2020)“.</a:t>
            </a:r>
          </a:p>
          <a:p>
            <a:pPr marL="685800" lvl="2" indent="0">
              <a:buNone/>
            </a:pPr>
            <a:endParaRPr lang="cs-CZ" sz="1100" dirty="0"/>
          </a:p>
        </p:txBody>
      </p:sp>
    </p:spTree>
    <p:extLst>
      <p:ext uri="{BB962C8B-B14F-4D97-AF65-F5344CB8AC3E}">
        <p14:creationId xmlns:p14="http://schemas.microsoft.com/office/powerpoint/2010/main" val="3755557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83841" y="744667"/>
            <a:ext cx="5308161" cy="549381"/>
          </a:xfrm>
        </p:spPr>
        <p:txBody>
          <a:bodyPr/>
          <a:lstStyle/>
          <a:p>
            <a:r>
              <a:rPr lang="cs-CZ" dirty="0"/>
              <a:t>2. Mnohostranné dohody </a:t>
            </a:r>
            <a:r>
              <a:rPr lang="cs-CZ" dirty="0" smtClean="0"/>
              <a:t>RID</a:t>
            </a: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8</a:t>
            </a:fld>
            <a:endParaRPr lang="en-US" altLang="cs-CZ" dirty="0"/>
          </a:p>
        </p:txBody>
      </p:sp>
      <p:sp>
        <p:nvSpPr>
          <p:cNvPr id="9" name="Zástupný symbol pro text 2"/>
          <p:cNvSpPr>
            <a:spLocks noGrp="1"/>
          </p:cNvSpPr>
          <p:nvPr>
            <p:ph type="body" sz="quarter" idx="10"/>
          </p:nvPr>
        </p:nvSpPr>
        <p:spPr>
          <a:xfrm>
            <a:off x="239183" y="1412776"/>
            <a:ext cx="11736916" cy="5328592"/>
          </a:xfrm>
        </p:spPr>
        <p:txBody>
          <a:bodyPr/>
          <a:lstStyle/>
          <a:p>
            <a:pPr marL="285750" lvl="1" indent="-285750"/>
            <a:r>
              <a:rPr lang="cs-CZ" b="1" dirty="0">
                <a:solidFill>
                  <a:srgbClr val="2C5884"/>
                </a:solidFill>
              </a:rPr>
              <a:t>5/2020</a:t>
            </a:r>
            <a:r>
              <a:rPr lang="cs-CZ" dirty="0">
                <a:solidFill>
                  <a:srgbClr val="2C5884"/>
                </a:solidFill>
              </a:rPr>
              <a:t> týkající se přepravy určitých odpadů obsahujících nebezpečné </a:t>
            </a:r>
            <a:r>
              <a:rPr lang="cs-CZ" dirty="0" smtClean="0">
                <a:solidFill>
                  <a:srgbClr val="2C5884"/>
                </a:solidFill>
              </a:rPr>
              <a:t>věci</a:t>
            </a:r>
          </a:p>
          <a:p>
            <a:pPr marL="342900" lvl="1" indent="0">
              <a:buNone/>
            </a:pPr>
            <a:r>
              <a:rPr lang="en-GB" sz="1600" b="1" dirty="0" smtClean="0"/>
              <a:t>8</a:t>
            </a:r>
            <a:r>
              <a:rPr lang="en-GB" sz="1600" b="1" dirty="0"/>
              <a:t>	</a:t>
            </a:r>
            <a:r>
              <a:rPr lang="cs-CZ" sz="1600" b="1" dirty="0"/>
              <a:t>Ostatní ustanovení</a:t>
            </a:r>
            <a:endParaRPr lang="cs-CZ" sz="1600" dirty="0"/>
          </a:p>
          <a:p>
            <a:pPr marL="342900" lvl="1" indent="0">
              <a:buNone/>
            </a:pPr>
            <a:r>
              <a:rPr lang="en-GB" sz="1600" dirty="0"/>
              <a:t>8.1	</a:t>
            </a:r>
            <a:r>
              <a:rPr lang="cs-CZ" sz="1600" dirty="0"/>
              <a:t>Celková brutto hmotnost nebezpečných věcí podle oddílu 3.4.12 RID může být odhadnuta, pokud dopravce nepožaduje jinak.</a:t>
            </a:r>
          </a:p>
          <a:p>
            <a:pPr marL="342900" lvl="1" indent="0">
              <a:buNone/>
            </a:pPr>
            <a:r>
              <a:rPr lang="en-GB" sz="1600" dirty="0"/>
              <a:t>8.2	</a:t>
            </a:r>
            <a:r>
              <a:rPr lang="cs-CZ" sz="1600" dirty="0"/>
              <a:t>Všechna ostatní relevantní ustanovení RID platí.</a:t>
            </a:r>
          </a:p>
          <a:p>
            <a:pPr marL="342900" lvl="1" indent="0">
              <a:buNone/>
            </a:pPr>
            <a:r>
              <a:rPr lang="en-GB" sz="1600" b="1" dirty="0"/>
              <a:t>9	</a:t>
            </a:r>
            <a:r>
              <a:rPr lang="cs-CZ" sz="1600" b="1" dirty="0"/>
              <a:t>Rozsah</a:t>
            </a:r>
            <a:endParaRPr lang="cs-CZ" sz="1600" dirty="0"/>
          </a:p>
          <a:p>
            <a:pPr marL="342900" lvl="1" indent="0">
              <a:buNone/>
            </a:pPr>
            <a:r>
              <a:rPr lang="cs-CZ" sz="1600" dirty="0"/>
              <a:t>Tato dohoda platí </a:t>
            </a:r>
            <a:r>
              <a:rPr lang="cs-CZ" sz="1600" b="1" u="sng" dirty="0"/>
              <a:t>do 21. září 2025 </a:t>
            </a:r>
            <a:r>
              <a:rPr lang="cs-CZ" sz="1600" dirty="0"/>
              <a:t>pro přepravu po území těch smluvních států RID, které tuto dohodu podepsaly. Vypoví-li dohodu některý ze signatářů před tímto datem, zůstává dohoda v platnosti do výše uvedeného data pouze na území těch smluvních států RID, které tuto dohodu podepsaly a nevypověděly.</a:t>
            </a:r>
            <a:r>
              <a:rPr lang="en-GB" sz="1600" dirty="0"/>
              <a:t> </a:t>
            </a:r>
            <a:endParaRPr lang="cs-CZ" sz="1600" dirty="0" smtClean="0"/>
          </a:p>
          <a:p>
            <a:pPr marL="342900" lvl="1" indent="0">
              <a:buNone/>
            </a:pPr>
            <a:endParaRPr lang="cs-CZ" sz="1600" dirty="0"/>
          </a:p>
          <a:p>
            <a:pPr lvl="1"/>
            <a:r>
              <a:rPr lang="pl-PL" sz="1600" dirty="0" smtClean="0">
                <a:solidFill>
                  <a:srgbClr val="2C5884"/>
                </a:solidFill>
              </a:rPr>
              <a:t>Rakousko	 	22. září2020 </a:t>
            </a:r>
          </a:p>
          <a:p>
            <a:pPr lvl="1"/>
            <a:r>
              <a:rPr lang="pl-PL" sz="1600" dirty="0" smtClean="0">
                <a:solidFill>
                  <a:srgbClr val="2C5884"/>
                </a:solidFill>
              </a:rPr>
              <a:t>Česká republika	29. října2020</a:t>
            </a:r>
            <a:endParaRPr lang="cs-CZ" sz="1600" dirty="0">
              <a:solidFill>
                <a:srgbClr val="2C5884"/>
              </a:solidFill>
            </a:endParaRPr>
          </a:p>
          <a:p>
            <a:pPr marL="1371600" lvl="4" indent="0">
              <a:buNone/>
            </a:pPr>
            <a:endParaRPr lang="cs-CZ" sz="900" dirty="0"/>
          </a:p>
        </p:txBody>
      </p:sp>
    </p:spTree>
    <p:extLst>
      <p:ext uri="{BB962C8B-B14F-4D97-AF65-F5344CB8AC3E}">
        <p14:creationId xmlns:p14="http://schemas.microsoft.com/office/powerpoint/2010/main" val="3514773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83841" y="744667"/>
            <a:ext cx="5308161" cy="549381"/>
          </a:xfrm>
        </p:spPr>
        <p:txBody>
          <a:bodyPr/>
          <a:lstStyle/>
          <a:p>
            <a:r>
              <a:rPr lang="cs-CZ" dirty="0"/>
              <a:t>2. Mnohostranné dohody </a:t>
            </a:r>
            <a:r>
              <a:rPr lang="cs-CZ" dirty="0" smtClean="0"/>
              <a:t>RID</a:t>
            </a:r>
            <a:endParaRPr lang="cs-CZ" dirty="0"/>
          </a:p>
        </p:txBody>
      </p:sp>
      <p:sp>
        <p:nvSpPr>
          <p:cNvPr id="4" name="Zástupný symbol pro číslo snímku 3"/>
          <p:cNvSpPr>
            <a:spLocks noGrp="1"/>
          </p:cNvSpPr>
          <p:nvPr>
            <p:ph type="sldNum" sz="quarter" idx="12"/>
          </p:nvPr>
        </p:nvSpPr>
        <p:spPr/>
        <p:txBody>
          <a:bodyPr/>
          <a:lstStyle/>
          <a:p>
            <a:fld id="{111ADC0F-D9D6-4EB9-A4F9-243074331B15}" type="slidenum">
              <a:rPr lang="en-US" altLang="cs-CZ" smtClean="0"/>
              <a:pPr/>
              <a:t>9</a:t>
            </a:fld>
            <a:endParaRPr lang="en-US" altLang="cs-CZ" dirty="0"/>
          </a:p>
        </p:txBody>
      </p:sp>
      <p:sp>
        <p:nvSpPr>
          <p:cNvPr id="9" name="Zástupný symbol pro text 2"/>
          <p:cNvSpPr>
            <a:spLocks noGrp="1"/>
          </p:cNvSpPr>
          <p:nvPr>
            <p:ph type="body" sz="quarter" idx="10"/>
          </p:nvPr>
        </p:nvSpPr>
        <p:spPr>
          <a:xfrm>
            <a:off x="239183" y="1412776"/>
            <a:ext cx="11736916" cy="5328592"/>
          </a:xfrm>
        </p:spPr>
        <p:txBody>
          <a:bodyPr/>
          <a:lstStyle/>
          <a:p>
            <a:pPr marL="285750" lvl="1" indent="-285750"/>
            <a:r>
              <a:rPr lang="cs-CZ" b="1" dirty="0" smtClean="0">
                <a:solidFill>
                  <a:srgbClr val="2C5884"/>
                </a:solidFill>
              </a:rPr>
              <a:t>6/2020</a:t>
            </a:r>
            <a:r>
              <a:rPr lang="cs-CZ" dirty="0">
                <a:solidFill>
                  <a:srgbClr val="2C5884"/>
                </a:solidFill>
              </a:rPr>
              <a:t> týkající se osvědčení bezpečnostního poradce v souladu s 1.8.3.7 </a:t>
            </a:r>
            <a:r>
              <a:rPr lang="cs-CZ" dirty="0" smtClean="0">
                <a:solidFill>
                  <a:srgbClr val="2C5884"/>
                </a:solidFill>
              </a:rPr>
              <a:t>RID</a:t>
            </a:r>
          </a:p>
          <a:p>
            <a:pPr marL="342900" lvl="1" indent="0" hangingPunct="0">
              <a:buNone/>
            </a:pPr>
            <a:r>
              <a:rPr lang="cs-CZ" sz="2100" dirty="0"/>
              <a:t>(1) </a:t>
            </a:r>
            <a:r>
              <a:rPr lang="cs-CZ" sz="1900" dirty="0"/>
              <a:t>Odchylně od ustanovení 1.8.3.16.1 RID zůstávají všechna osvědčení bezpečnostního poradce pro přepravu nebezpečných věcí, jejichž platnost končí mezi 1. březnem 2020 a 1. únorem 2021, platná do 28. února 2021. Platnost těchto osvědčení se prodlouží ode dne jejich původního data uplynutí doby platnosti o pět let, pokud jejich držitelé složí zkoušku v souladu s 1.8.3.16.2 RID před 1. březnem 2021.</a:t>
            </a:r>
          </a:p>
          <a:p>
            <a:pPr marL="342900" lvl="1" indent="0" hangingPunct="0">
              <a:buNone/>
            </a:pPr>
            <a:endParaRPr lang="cs-CZ" sz="1900" dirty="0"/>
          </a:p>
          <a:p>
            <a:pPr marL="342900" lvl="1" indent="0" hangingPunct="0">
              <a:buNone/>
            </a:pPr>
            <a:r>
              <a:rPr lang="cs-CZ" sz="1900" dirty="0"/>
              <a:t>(2) Tato dohoda je platná </a:t>
            </a:r>
            <a:r>
              <a:rPr lang="cs-CZ" sz="1900" b="1" u="sng" dirty="0"/>
              <a:t>do 1. března 2021 </a:t>
            </a:r>
            <a:r>
              <a:rPr lang="cs-CZ" sz="1900" dirty="0"/>
              <a:t>pro přepravu na území smluvních států RID, které jsou signatáři této dohody. Pokud je před tímto datem zrušena jedním ze signatářů, zůstane </a:t>
            </a:r>
            <a:br>
              <a:rPr lang="cs-CZ" sz="1900" dirty="0"/>
            </a:br>
            <a:r>
              <a:rPr lang="cs-CZ" sz="1900" dirty="0"/>
              <a:t>v platnosti do výše uvedeného data pouze pro přepravu na území těch smluvních států RID, které jsou signatáři této dohody a které ji nezrušily</a:t>
            </a:r>
            <a:r>
              <a:rPr lang="cs-CZ" sz="1900" dirty="0" smtClean="0"/>
              <a:t>.</a:t>
            </a:r>
          </a:p>
          <a:p>
            <a:pPr marL="342900" lvl="1" indent="0" hangingPunct="0">
              <a:buNone/>
            </a:pPr>
            <a:endParaRPr lang="cs-CZ" sz="1900" dirty="0"/>
          </a:p>
          <a:p>
            <a:pPr lvl="1"/>
            <a:r>
              <a:rPr lang="pl-PL" sz="2000" dirty="0" smtClean="0">
                <a:solidFill>
                  <a:srgbClr val="2C5884"/>
                </a:solidFill>
              </a:rPr>
              <a:t>SRN</a:t>
            </a:r>
            <a:r>
              <a:rPr lang="pl-PL" sz="2000" dirty="0">
                <a:solidFill>
                  <a:srgbClr val="2C5884"/>
                </a:solidFill>
              </a:rPr>
              <a:t>	 	</a:t>
            </a:r>
            <a:r>
              <a:rPr lang="pl-PL" sz="2000" dirty="0" smtClean="0">
                <a:solidFill>
                  <a:srgbClr val="2C5884"/>
                </a:solidFill>
              </a:rPr>
              <a:t>	2. listopadu 2020 </a:t>
            </a:r>
            <a:endParaRPr lang="pl-PL" sz="2000" dirty="0">
              <a:solidFill>
                <a:srgbClr val="2C5884"/>
              </a:solidFill>
            </a:endParaRPr>
          </a:p>
          <a:p>
            <a:pPr lvl="1"/>
            <a:r>
              <a:rPr lang="pl-PL" sz="2000" dirty="0" smtClean="0">
                <a:solidFill>
                  <a:srgbClr val="2C5884"/>
                </a:solidFill>
              </a:rPr>
              <a:t>Francie			3. listopadu 2020</a:t>
            </a:r>
          </a:p>
          <a:p>
            <a:pPr lvl="1"/>
            <a:r>
              <a:rPr lang="pl-PL" sz="2000" dirty="0" smtClean="0">
                <a:solidFill>
                  <a:srgbClr val="2C5884"/>
                </a:solidFill>
              </a:rPr>
              <a:t>Slovensko		4. listopadu 2020</a:t>
            </a:r>
          </a:p>
          <a:p>
            <a:pPr lvl="1"/>
            <a:r>
              <a:rPr lang="pl-PL" sz="2000" dirty="0" smtClean="0">
                <a:solidFill>
                  <a:srgbClr val="2C5884"/>
                </a:solidFill>
              </a:rPr>
              <a:t>Česká </a:t>
            </a:r>
            <a:r>
              <a:rPr lang="pl-PL" sz="2000" dirty="0">
                <a:solidFill>
                  <a:srgbClr val="2C5884"/>
                </a:solidFill>
              </a:rPr>
              <a:t>republika	</a:t>
            </a:r>
            <a:r>
              <a:rPr lang="pl-PL" sz="2000" dirty="0" smtClean="0">
                <a:solidFill>
                  <a:srgbClr val="2C5884"/>
                </a:solidFill>
              </a:rPr>
              <a:t>5. listopadu 2020</a:t>
            </a:r>
          </a:p>
          <a:p>
            <a:pPr lvl="1"/>
            <a:r>
              <a:rPr lang="pl-PL" sz="2000" dirty="0" smtClean="0">
                <a:solidFill>
                  <a:srgbClr val="2C5884"/>
                </a:solidFill>
              </a:rPr>
              <a:t>dalších 15 smluvních států RID </a:t>
            </a:r>
            <a:endParaRPr lang="cs-CZ" sz="2000" dirty="0">
              <a:solidFill>
                <a:srgbClr val="2C5884"/>
              </a:solidFill>
            </a:endParaRPr>
          </a:p>
          <a:p>
            <a:pPr marL="342900" lvl="1" indent="0" hangingPunct="0">
              <a:buNone/>
            </a:pPr>
            <a:endParaRPr lang="cs-CZ" sz="1900" dirty="0"/>
          </a:p>
          <a:p>
            <a:pPr marL="1714500" lvl="5" indent="0">
              <a:buNone/>
            </a:pPr>
            <a:endParaRPr lang="cs-CZ" sz="950" dirty="0"/>
          </a:p>
        </p:txBody>
      </p:sp>
    </p:spTree>
    <p:extLst>
      <p:ext uri="{BB962C8B-B14F-4D97-AF65-F5344CB8AC3E}">
        <p14:creationId xmlns:p14="http://schemas.microsoft.com/office/powerpoint/2010/main" val="480175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lstStyle>
        <a:defPPr algn="r" eaLnBrk="1" hangingPunct="1">
          <a:defRPr sz="4000" b="1" dirty="0" smtClean="0">
            <a:solidFill>
              <a:srgbClr val="2C5884"/>
            </a:solidFill>
            <a:latin typeface="Corbel" panose="020B0503020204020204" pitchFamily="34" charset="0"/>
          </a:defRPr>
        </a:defPPr>
      </a:lstStyle>
    </a:spDef>
    <a:txDef>
      <a:spPr>
        <a:noFill/>
      </a:spPr>
      <a:bodyPr rIns="180000" anchor="ctr"/>
      <a:lstStyle>
        <a:defPPr algn="r" defTabSz="685800" rtl="0" eaLnBrk="1" fontAlgn="base" hangingPunct="1">
          <a:lnSpc>
            <a:spcPct val="90000"/>
          </a:lnSpc>
          <a:spcBef>
            <a:spcPct val="0"/>
          </a:spcBef>
          <a:spcAft>
            <a:spcPct val="0"/>
          </a:spcAft>
          <a:defRPr sz="4000" b="1" kern="1200" dirty="0" smtClean="0">
            <a:solidFill>
              <a:srgbClr val="2C5884"/>
            </a:solidFill>
            <a:latin typeface="Corbel" panose="020B0503020204020204" pitchFamily="34" charset="0"/>
            <a:ea typeface="+mn-ea"/>
            <a:cs typeface="+mn-cs"/>
          </a:defRPr>
        </a:defPPr>
      </a:lstStyle>
    </a:txDef>
  </a:objectDefaults>
  <a:extraClrSchemeLst/>
  <a:extLst>
    <a:ext uri="{05A4C25C-085E-4340-85A3-A5531E510DB2}">
      <thm15:themeFamily xmlns:thm15="http://schemas.microsoft.com/office/thememl/2012/main" name="sablona.potx" id="{086D130C-0D8C-4DF2-98BC-20652D6FBCF2}" vid="{7899805E-5E2A-4CDF-99D5-ECAE5619132F}"/>
    </a:ext>
  </a:ext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sablona prezentace O130</Template>
  <TotalTime>0</TotalTime>
  <Words>3767</Words>
  <Application>Microsoft Office PowerPoint</Application>
  <PresentationFormat>Širokoúhlá obrazovka</PresentationFormat>
  <Paragraphs>297</Paragraphs>
  <Slides>24</Slides>
  <Notes>13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24</vt:i4>
      </vt:variant>
    </vt:vector>
  </HeadingPairs>
  <TitlesOfParts>
    <vt:vector size="32" baseType="lpstr">
      <vt:lpstr>MS PGothic</vt:lpstr>
      <vt:lpstr>Arial</vt:lpstr>
      <vt:lpstr>Calibri</vt:lpstr>
      <vt:lpstr>Calibri Light</vt:lpstr>
      <vt:lpstr>Corbel</vt:lpstr>
      <vt:lpstr>Times New Roman</vt:lpstr>
      <vt:lpstr>Verdana</vt:lpstr>
      <vt:lpstr>Motiv Office</vt:lpstr>
      <vt:lpstr>Ing. Luboš Knížek Odbor drážní dopravy</vt:lpstr>
      <vt:lpstr>Přeprava nebezpečných věcí </vt:lpstr>
      <vt:lpstr>1. Organizační schéma</vt:lpstr>
      <vt:lpstr>2. Mnohostranné dohody RID</vt:lpstr>
      <vt:lpstr>2. Mnohostranné dohody RID</vt:lpstr>
      <vt:lpstr>2. Mnohostranné dohody RID</vt:lpstr>
      <vt:lpstr>2. Mnohostranné dohody RID</vt:lpstr>
      <vt:lpstr>2. Mnohostranné dohody RID</vt:lpstr>
      <vt:lpstr>2. Mnohostranné dohody RID</vt:lpstr>
      <vt:lpstr>3. RID 2021 v ČR  </vt:lpstr>
      <vt:lpstr>4. Hlavní změny RID 2021</vt:lpstr>
      <vt:lpstr>4. Hlavní změny RID 2021</vt:lpstr>
      <vt:lpstr>4. Hlavní změny RID 2021</vt:lpstr>
      <vt:lpstr>4. Hlavní změny RID 2021</vt:lpstr>
      <vt:lpstr>4. Hlavní změny RID 2021</vt:lpstr>
      <vt:lpstr>4. Hlavní změny RID 2021</vt:lpstr>
      <vt:lpstr>4. Hlavní změny RID 2021</vt:lpstr>
      <vt:lpstr>4. Hlavní změny RID 2021</vt:lpstr>
      <vt:lpstr>4. Hlavní změny RID 2021</vt:lpstr>
      <vt:lpstr>4. Hlavní změny RID 2021</vt:lpstr>
      <vt:lpstr>4. Hlavní změny RID 2021</vt:lpstr>
      <vt:lpstr>5. Zkoušky bezpečnostních poradců</vt:lpstr>
      <vt:lpstr>6. Statistika přepravy nebezpečných věcí</vt:lpstr>
      <vt:lpstr>Děkuji Vám za pozornost.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2018-10-08T08:14:26Z</dcterms:created>
  <dcterms:modified xsi:type="dcterms:W3CDTF">2021-01-28T10:42:38Z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