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9" r:id="rId1"/>
  </p:sldMasterIdLst>
  <p:notesMasterIdLst>
    <p:notesMasterId r:id="rId28"/>
  </p:notesMasterIdLst>
  <p:handoutMasterIdLst>
    <p:handoutMasterId r:id="rId29"/>
  </p:handoutMasterIdLst>
  <p:sldIdLst>
    <p:sldId id="338" r:id="rId2"/>
    <p:sldId id="332" r:id="rId3"/>
    <p:sldId id="337" r:id="rId4"/>
    <p:sldId id="346" r:id="rId5"/>
    <p:sldId id="348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82" r:id="rId20"/>
    <p:sldId id="378" r:id="rId21"/>
    <p:sldId id="379" r:id="rId22"/>
    <p:sldId id="380" r:id="rId23"/>
    <p:sldId id="381" r:id="rId24"/>
    <p:sldId id="336" r:id="rId25"/>
    <p:sldId id="364" r:id="rId26"/>
    <p:sldId id="324" r:id="rId27"/>
  </p:sldIdLst>
  <p:sldSz cx="12192000" cy="6858000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C8A"/>
    <a:srgbClr val="67B9C9"/>
    <a:srgbClr val="2C5884"/>
    <a:srgbClr val="64B7C8"/>
    <a:srgbClr val="5EB5C6"/>
    <a:srgbClr val="81AFAE"/>
    <a:srgbClr val="55B1C3"/>
    <a:srgbClr val="006699"/>
    <a:srgbClr val="3366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7" autoAdjust="0"/>
    <p:restoredTop sz="93721" autoAdjust="0"/>
  </p:normalViewPr>
  <p:slideViewPr>
    <p:cSldViewPr>
      <p:cViewPr varScale="1">
        <p:scale>
          <a:sx n="121" d="100"/>
          <a:sy n="121" d="100"/>
        </p:scale>
        <p:origin x="96" y="96"/>
      </p:cViewPr>
      <p:guideLst>
        <p:guide orient="horz" pos="2160"/>
        <p:guide pos="384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9" d="100"/>
          <a:sy n="129" d="100"/>
        </p:scale>
        <p:origin x="1626" y="12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A0398C68-4F0C-4F31-B2F1-FA93C8D2E514}" type="datetimeFigureOut">
              <a:rPr lang="en-US"/>
              <a:pPr>
                <a:defRPr/>
              </a:pPr>
              <a:t>1/26/2023</a:t>
            </a:fld>
            <a:endParaRPr lang="en-US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 bwMode="auto">
          <a:xfrm>
            <a:off x="0" y="6457411"/>
            <a:ext cx="4302625" cy="33917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 bwMode="auto">
          <a:xfrm>
            <a:off x="5621696" y="6457411"/>
            <a:ext cx="4302625" cy="33917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fld id="{2B4998D2-D09D-4B2C-A7F3-9E6305D963E1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28403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fld id="{98819AA6-5F34-4792-ACA1-2C053F8C1A48}" type="datetimeFigureOut">
              <a:rPr lang="en-US"/>
              <a:pPr>
                <a:defRPr/>
              </a:pPr>
              <a:t>1/26/2023</a:t>
            </a:fld>
            <a:endParaRPr lang="en-US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lIns="91266" tIns="45633" rIns="91266" bIns="45633" anchor="ctr"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92201" y="3228706"/>
            <a:ext cx="7942238" cy="305911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 bwMode="auto">
          <a:xfrm>
            <a:off x="0" y="6457411"/>
            <a:ext cx="4302625" cy="33917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 bwMode="auto">
          <a:xfrm>
            <a:off x="5621696" y="6457411"/>
            <a:ext cx="4302625" cy="33917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255" tIns="45630" rIns="91255" bIns="4563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anose="020F0502020204030204" pitchFamily="34" charset="0"/>
              </a:defRPr>
            </a:lvl1pPr>
          </a:lstStyle>
          <a:p>
            <a:fld id="{CD51196F-D0AC-4468-838D-E3DCF6C0702C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12758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MS PGothic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697163" y="509588"/>
            <a:ext cx="4532312" cy="25495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1287" indent="-2841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39708" indent="-22698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6861" indent="-22698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2427" indent="-22698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9580" indent="-2269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6733" indent="-2269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3886" indent="-2269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1039" indent="-22698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67E47F1-B10A-437C-8B66-EA0CACCB1B82}" type="slidenum">
              <a:rPr lang="en-US" altLang="cs-CZ" sz="1800"/>
              <a:pPr>
                <a:spcBef>
                  <a:spcPct val="0"/>
                </a:spcBef>
              </a:pPr>
              <a:t>1</a:t>
            </a:fld>
            <a:endParaRPr lang="en-US" altLang="cs-CZ" sz="1800" dirty="0"/>
          </a:p>
        </p:txBody>
      </p:sp>
    </p:spTree>
    <p:extLst>
      <p:ext uri="{BB962C8B-B14F-4D97-AF65-F5344CB8AC3E}">
        <p14:creationId xmlns:p14="http://schemas.microsoft.com/office/powerpoint/2010/main" val="3552026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2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2782429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5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316647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6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709327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7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1685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8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520479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9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773135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10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41411057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9</a:t>
            </a:r>
          </a:p>
          <a:p>
            <a:r>
              <a:rPr lang="cs-CZ" dirty="0" smtClean="0"/>
              <a:t>29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1196F-D0AC-4468-838D-E3DCF6C0702C}" type="slidenum">
              <a:rPr lang="en-US" altLang="cs-CZ" smtClean="0"/>
              <a:pPr/>
              <a:t>25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39795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136000" y="5240080"/>
            <a:ext cx="7056000" cy="709200"/>
          </a:xfrm>
          <a:prstGeom prst="rect">
            <a:avLst/>
          </a:prstGeom>
          <a:solidFill>
            <a:srgbClr val="64B7C8"/>
          </a:solidFill>
        </p:spPr>
        <p:txBody>
          <a:bodyPr rIns="180000" anchor="ctr"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lang="cs-CZ" sz="2000" kern="12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pPr algn="r"/>
            <a:r>
              <a:rPr lang="cs-CZ" sz="2000" dirty="0" smtClean="0">
                <a:solidFill>
                  <a:schemeClr val="bg1"/>
                </a:solidFill>
                <a:latin typeface="+mn-lt"/>
              </a:rPr>
              <a:t># jméno</a:t>
            </a:r>
            <a:br>
              <a:rPr lang="cs-CZ" sz="2000" dirty="0" smtClean="0">
                <a:solidFill>
                  <a:schemeClr val="bg1"/>
                </a:solidFill>
                <a:latin typeface="+mn-lt"/>
              </a:rPr>
            </a:br>
            <a:r>
              <a:rPr lang="cs-CZ" sz="2000" dirty="0" smtClean="0">
                <a:solidFill>
                  <a:schemeClr val="bg1"/>
                </a:solidFill>
                <a:latin typeface="+mn-lt"/>
              </a:rPr>
              <a:t>Odbor drážní a vodní dopravy</a:t>
            </a:r>
            <a:endParaRPr lang="cs-CZ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815415" y="3645024"/>
            <a:ext cx="11157224" cy="914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lang="cs-CZ" sz="4000" b="1" kern="1200" baseline="0" dirty="0" smtClean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>
              <a:defRPr lang="cs-CZ" sz="4000" b="1" kern="1200" dirty="0" smtClean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cs-CZ" dirty="0" smtClean="0"/>
              <a:t>Název prezentace</a:t>
            </a:r>
          </a:p>
        </p:txBody>
      </p:sp>
      <p:grpSp>
        <p:nvGrpSpPr>
          <p:cNvPr id="3" name="Skupina 2"/>
          <p:cNvGrpSpPr/>
          <p:nvPr userDrawn="1"/>
        </p:nvGrpSpPr>
        <p:grpSpPr>
          <a:xfrm>
            <a:off x="0" y="900113"/>
            <a:ext cx="11712624" cy="690562"/>
            <a:chOff x="0" y="900113"/>
            <a:chExt cx="11712624" cy="690562"/>
          </a:xfrm>
        </p:grpSpPr>
        <p:sp>
          <p:nvSpPr>
            <p:cNvPr id="11" name="Obdélník 10"/>
            <p:cNvSpPr/>
            <p:nvPr/>
          </p:nvSpPr>
          <p:spPr>
            <a:xfrm>
              <a:off x="0" y="900113"/>
              <a:ext cx="8451552" cy="690562"/>
            </a:xfrm>
            <a:prstGeom prst="rect">
              <a:avLst/>
            </a:prstGeom>
            <a:solidFill>
              <a:srgbClr val="2C5884"/>
            </a:solidFill>
            <a:ln>
              <a:solidFill>
                <a:srgbClr val="2C58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</p:txBody>
        </p:sp>
        <p:pic>
          <p:nvPicPr>
            <p:cNvPr id="12" name="Obrázek 3" descr="logoMD_mini.gif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55608" y="900113"/>
              <a:ext cx="2757016" cy="690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5917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725116" y="2925763"/>
            <a:ext cx="6465600" cy="864000"/>
          </a:xfrm>
          <a:prstGeom prst="rect">
            <a:avLst/>
          </a:prstGeom>
          <a:solidFill>
            <a:srgbClr val="64B7C8"/>
          </a:solidFill>
        </p:spPr>
        <p:txBody>
          <a:bodyPr anchor="ctr">
            <a:normAutofit/>
          </a:bodyPr>
          <a:lstStyle>
            <a:lvl1pPr marL="0" indent="0" algn="l" defTabSz="685800" rtl="0" eaLnBrk="1" fontAlgn="base" hangingPunct="1">
              <a:lnSpc>
                <a:spcPct val="10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None/>
              <a:defRPr lang="cs-CZ" sz="2400" b="1" i="0" u="none" kern="1200" baseline="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r>
              <a:rPr lang="cs-CZ" dirty="0" smtClean="0"/>
              <a:t>Kontakt:</a:t>
            </a:r>
            <a:br>
              <a:rPr lang="cs-CZ" dirty="0" smtClean="0"/>
            </a:br>
            <a:r>
              <a:rPr lang="cs-CZ" sz="2400" b="1" kern="1200" dirty="0" smtClean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rPr>
              <a:t>Jmeno.prijmeni@mdcr.cz</a:t>
            </a:r>
            <a:endParaRPr lang="cs-CZ" dirty="0"/>
          </a:p>
        </p:txBody>
      </p:sp>
      <p:pic>
        <p:nvPicPr>
          <p:cNvPr id="5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874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3" y="777032"/>
            <a:ext cx="12191999" cy="404812"/>
          </a:xfrm>
          <a:prstGeom prst="rect">
            <a:avLst/>
          </a:prstGeom>
          <a:solidFill>
            <a:srgbClr val="2C5884"/>
          </a:solidFill>
          <a:ln>
            <a:solidFill>
              <a:srgbClr val="2C5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000"/>
          </a:p>
        </p:txBody>
      </p:sp>
      <p:sp>
        <p:nvSpPr>
          <p:cNvPr id="14" name="Nadpis 13"/>
          <p:cNvSpPr>
            <a:spLocks noGrp="1"/>
          </p:cNvSpPr>
          <p:nvPr>
            <p:ph type="title" hasCustomPrompt="1"/>
          </p:nvPr>
        </p:nvSpPr>
        <p:spPr>
          <a:xfrm>
            <a:off x="10019763" y="744667"/>
            <a:ext cx="2172239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</a:lstStyle>
          <a:p>
            <a:r>
              <a:rPr lang="cs-CZ" dirty="0" smtClean="0"/>
              <a:t>Název </a:t>
            </a:r>
            <a:r>
              <a:rPr lang="cs-CZ" dirty="0" err="1" smtClean="0"/>
              <a:t>slidu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239183" y="1412776"/>
            <a:ext cx="11736916" cy="532859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C5884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rgbClr val="5EB5C6"/>
                </a:solidFill>
                <a:latin typeface="Corbel" panose="020B0503020204020204" pitchFamily="34" charset="0"/>
              </a:defRPr>
            </a:lvl2pPr>
            <a:lvl3pPr>
              <a:defRPr>
                <a:solidFill>
                  <a:srgbClr val="81AFAE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rgbClr val="2C5884"/>
                </a:solidFill>
                <a:latin typeface="Corbel" panose="020B0503020204020204" pitchFamily="34" charset="0"/>
              </a:defRPr>
            </a:lvl4pPr>
            <a:lvl5pPr>
              <a:defRPr>
                <a:solidFill>
                  <a:srgbClr val="2C5884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10572" y="6376246"/>
            <a:ext cx="55774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C5884"/>
                </a:solidFill>
                <a:latin typeface="Corbel" panose="020B0503020204020204" pitchFamily="34" charset="0"/>
              </a:defRPr>
            </a:lvl1pPr>
          </a:lstStyle>
          <a:p>
            <a:fld id="{111ADC0F-D9D6-4EB9-A4F9-243074331B15}" type="slidenum">
              <a:rPr lang="en-US" altLang="cs-CZ" smtClean="0"/>
              <a:pPr/>
              <a:t>‹#›</a:t>
            </a:fld>
            <a:endParaRPr lang="en-US" altLang="cs-CZ" dirty="0"/>
          </a:p>
        </p:txBody>
      </p:sp>
      <p:pic>
        <p:nvPicPr>
          <p:cNvPr id="8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4214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07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11ADC0F-D9D6-4EB9-A4F9-243074331B15}" type="slidenum">
              <a:rPr lang="en-US" altLang="cs-CZ"/>
              <a:pPr/>
              <a:t>‹#›</a:t>
            </a:fld>
            <a:endParaRPr lang="en-US" altLang="cs-CZ"/>
          </a:p>
        </p:txBody>
      </p:sp>
      <p:grpSp>
        <p:nvGrpSpPr>
          <p:cNvPr id="10" name="Skupina 9"/>
          <p:cNvGrpSpPr/>
          <p:nvPr userDrawn="1"/>
        </p:nvGrpSpPr>
        <p:grpSpPr>
          <a:xfrm>
            <a:off x="0" y="900113"/>
            <a:ext cx="11712624" cy="690562"/>
            <a:chOff x="0" y="900113"/>
            <a:chExt cx="11712624" cy="690562"/>
          </a:xfrm>
        </p:grpSpPr>
        <p:sp>
          <p:nvSpPr>
            <p:cNvPr id="11" name="Obdélník 10"/>
            <p:cNvSpPr/>
            <p:nvPr/>
          </p:nvSpPr>
          <p:spPr>
            <a:xfrm>
              <a:off x="0" y="900113"/>
              <a:ext cx="8451552" cy="690562"/>
            </a:xfrm>
            <a:prstGeom prst="rect">
              <a:avLst/>
            </a:prstGeom>
            <a:solidFill>
              <a:srgbClr val="2C5884"/>
            </a:solidFill>
            <a:ln>
              <a:solidFill>
                <a:srgbClr val="2C58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</p:txBody>
        </p:sp>
        <p:pic>
          <p:nvPicPr>
            <p:cNvPr id="12" name="Obrázek 3" descr="logoMD_mini.gif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55608" y="900113"/>
              <a:ext cx="2757016" cy="690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2794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47445B0-F190-4F08-B78E-9847B00C5969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3" y="777032"/>
            <a:ext cx="12191999" cy="404812"/>
          </a:xfrm>
          <a:prstGeom prst="rect">
            <a:avLst/>
          </a:prstGeom>
          <a:solidFill>
            <a:srgbClr val="2C5884"/>
          </a:solidFill>
          <a:ln>
            <a:solidFill>
              <a:srgbClr val="2C5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000"/>
          </a:p>
        </p:txBody>
      </p:sp>
      <p:sp>
        <p:nvSpPr>
          <p:cNvPr id="10" name="Nadpis 13"/>
          <p:cNvSpPr txBox="1">
            <a:spLocks/>
          </p:cNvSpPr>
          <p:nvPr userDrawn="1"/>
        </p:nvSpPr>
        <p:spPr>
          <a:xfrm>
            <a:off x="10019763" y="744667"/>
            <a:ext cx="2172239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sz="3300" smtClean="0"/>
              <a:t>Název slidu</a:t>
            </a:r>
            <a:endParaRPr lang="cs-CZ" sz="3300"/>
          </a:p>
        </p:txBody>
      </p:sp>
      <p:pic>
        <p:nvPicPr>
          <p:cNvPr id="11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610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B333D8C-3BD0-4DC9-BE2B-41D663C2C947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3" y="777032"/>
            <a:ext cx="12191999" cy="404812"/>
          </a:xfrm>
          <a:prstGeom prst="rect">
            <a:avLst/>
          </a:prstGeom>
          <a:solidFill>
            <a:srgbClr val="2C5884"/>
          </a:solidFill>
          <a:ln>
            <a:solidFill>
              <a:srgbClr val="2C5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000"/>
          </a:p>
        </p:txBody>
      </p:sp>
      <p:sp>
        <p:nvSpPr>
          <p:cNvPr id="12" name="Nadpis 13"/>
          <p:cNvSpPr txBox="1">
            <a:spLocks/>
          </p:cNvSpPr>
          <p:nvPr userDrawn="1"/>
        </p:nvSpPr>
        <p:spPr>
          <a:xfrm>
            <a:off x="10019763" y="744667"/>
            <a:ext cx="2172239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sz="3300" smtClean="0"/>
              <a:t>Název slidu</a:t>
            </a:r>
            <a:endParaRPr lang="cs-CZ" sz="3300"/>
          </a:p>
        </p:txBody>
      </p:sp>
      <p:pic>
        <p:nvPicPr>
          <p:cNvPr id="13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5227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57B9B2E-90A0-42BC-BB25-3E4CD780B741}" type="slidenum">
              <a:rPr lang="en-US" altLang="cs-CZ"/>
              <a:pPr/>
              <a:t>‹#›</a:t>
            </a:fld>
            <a:endParaRPr lang="en-US" altLang="cs-CZ"/>
          </a:p>
        </p:txBody>
      </p:sp>
      <p:grpSp>
        <p:nvGrpSpPr>
          <p:cNvPr id="8" name="Skupina 7"/>
          <p:cNvGrpSpPr/>
          <p:nvPr userDrawn="1"/>
        </p:nvGrpSpPr>
        <p:grpSpPr>
          <a:xfrm>
            <a:off x="0" y="900113"/>
            <a:ext cx="11712624" cy="690562"/>
            <a:chOff x="0" y="900113"/>
            <a:chExt cx="11712624" cy="690562"/>
          </a:xfrm>
        </p:grpSpPr>
        <p:sp>
          <p:nvSpPr>
            <p:cNvPr id="9" name="Obdélník 8"/>
            <p:cNvSpPr/>
            <p:nvPr/>
          </p:nvSpPr>
          <p:spPr>
            <a:xfrm>
              <a:off x="0" y="900113"/>
              <a:ext cx="8451552" cy="690562"/>
            </a:xfrm>
            <a:prstGeom prst="rect">
              <a:avLst/>
            </a:prstGeom>
            <a:solidFill>
              <a:srgbClr val="2C5884"/>
            </a:solidFill>
            <a:ln>
              <a:solidFill>
                <a:srgbClr val="2C588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cs-CZ" sz="2400" b="1" dirty="0">
                <a:solidFill>
                  <a:schemeClr val="bg1"/>
                </a:solidFill>
              </a:endParaRPr>
            </a:p>
          </p:txBody>
        </p:sp>
        <p:pic>
          <p:nvPicPr>
            <p:cNvPr id="10" name="Obrázek 3" descr="logoMD_mini.gif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55608" y="900113"/>
              <a:ext cx="2757016" cy="690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15428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1214213"/>
            <a:ext cx="3932237" cy="843189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1214210"/>
            <a:ext cx="6172200" cy="464684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AA04D4A-4792-4FA7-B093-45655F96CDAB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3" y="777032"/>
            <a:ext cx="12191999" cy="404812"/>
          </a:xfrm>
          <a:prstGeom prst="rect">
            <a:avLst/>
          </a:prstGeom>
          <a:solidFill>
            <a:srgbClr val="2C5884"/>
          </a:solidFill>
          <a:ln>
            <a:solidFill>
              <a:srgbClr val="2C5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000"/>
          </a:p>
        </p:txBody>
      </p:sp>
      <p:sp>
        <p:nvSpPr>
          <p:cNvPr id="10" name="Nadpis 13"/>
          <p:cNvSpPr txBox="1">
            <a:spLocks/>
          </p:cNvSpPr>
          <p:nvPr userDrawn="1"/>
        </p:nvSpPr>
        <p:spPr>
          <a:xfrm>
            <a:off x="10019763" y="744667"/>
            <a:ext cx="2172239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sz="3300" smtClean="0"/>
              <a:t>Název slidu</a:t>
            </a:r>
            <a:endParaRPr lang="cs-CZ" sz="3300"/>
          </a:p>
        </p:txBody>
      </p:sp>
      <p:pic>
        <p:nvPicPr>
          <p:cNvPr id="11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577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1214213"/>
            <a:ext cx="3932237" cy="843189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1214210"/>
            <a:ext cx="6172200" cy="4646841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CE34E49-8F7B-45B6-AF15-45265CC34023}" type="slidenum">
              <a:rPr lang="en-US" altLang="cs-CZ"/>
              <a:pPr/>
              <a:t>‹#›</a:t>
            </a:fld>
            <a:endParaRPr lang="en-US" alt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3" y="777032"/>
            <a:ext cx="12191999" cy="404812"/>
          </a:xfrm>
          <a:prstGeom prst="rect">
            <a:avLst/>
          </a:prstGeom>
          <a:solidFill>
            <a:srgbClr val="2C5884"/>
          </a:solidFill>
          <a:ln>
            <a:solidFill>
              <a:srgbClr val="2C58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000"/>
          </a:p>
        </p:txBody>
      </p:sp>
      <p:sp>
        <p:nvSpPr>
          <p:cNvPr id="10" name="Nadpis 13"/>
          <p:cNvSpPr txBox="1">
            <a:spLocks/>
          </p:cNvSpPr>
          <p:nvPr userDrawn="1"/>
        </p:nvSpPr>
        <p:spPr>
          <a:xfrm>
            <a:off x="10019763" y="744667"/>
            <a:ext cx="2172239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sz="3300" smtClean="0"/>
              <a:t>Název slidu</a:t>
            </a:r>
            <a:endParaRPr lang="cs-CZ" sz="3300"/>
          </a:p>
        </p:txBody>
      </p:sp>
      <p:pic>
        <p:nvPicPr>
          <p:cNvPr id="11" name="Obrázek 3" descr="logoMD_mini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9081" y="123822"/>
            <a:ext cx="1667236" cy="4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5437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5" r:id="rId3"/>
    <p:sldLayoutId id="2147483852" r:id="rId4"/>
    <p:sldLayoutId id="2147483853" r:id="rId5"/>
    <p:sldLayoutId id="2147483854" r:id="rId6"/>
    <p:sldLayoutId id="2147483856" r:id="rId7"/>
    <p:sldLayoutId id="2147483857" r:id="rId8"/>
    <p:sldLayoutId id="2147483858" r:id="rId9"/>
    <p:sldLayoutId id="214748386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Přeprava nebezpečných věcí </a:t>
            </a:r>
          </a:p>
          <a:p>
            <a:r>
              <a:rPr lang="cs-CZ" dirty="0"/>
              <a:t>na </a:t>
            </a:r>
            <a:r>
              <a:rPr lang="cs-CZ" dirty="0" smtClean="0"/>
              <a:t>železnici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Ing. Luboš Knížek</a:t>
            </a:r>
            <a:br>
              <a:rPr lang="cs-CZ" dirty="0"/>
            </a:br>
            <a:r>
              <a:rPr lang="cs-CZ" dirty="0"/>
              <a:t>Odbor drážní </a:t>
            </a:r>
            <a:r>
              <a:rPr lang="cs-CZ" dirty="0" smtClean="0"/>
              <a:t>dopravy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-1466976" y="980728"/>
            <a:ext cx="9219160" cy="504056"/>
          </a:xfrm>
          <a:prstGeom prst="rect">
            <a:avLst/>
          </a:prstGeom>
          <a:noFill/>
        </p:spPr>
        <p:txBody>
          <a:bodyPr rIns="180000" anchor="ctr"/>
          <a:lstStyle>
            <a:lvl1pPr algn="r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2000" kern="1200" dirty="0">
                <a:solidFill>
                  <a:schemeClr val="bg1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 smtClean="0"/>
              <a:t>26. 1. 2023 – Seminář </a:t>
            </a:r>
            <a:r>
              <a:rPr lang="cs-CZ" dirty="0"/>
              <a:t>ABPZ </a:t>
            </a:r>
            <a:r>
              <a:rPr lang="cs-CZ" dirty="0" smtClean="0"/>
              <a:t> „Změny v předpisech pro PNV od 1.1.2023“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99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0064" y="744667"/>
            <a:ext cx="4581938" cy="549381"/>
          </a:xfrm>
        </p:spPr>
        <p:txBody>
          <a:bodyPr/>
          <a:lstStyle/>
          <a:p>
            <a:r>
              <a:rPr lang="cs-CZ" dirty="0"/>
              <a:t>3.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Změny v kapitolách 1.8.6 a </a:t>
            </a:r>
            <a:r>
              <a:rPr lang="cs-CZ" b="1" dirty="0" smtClean="0"/>
              <a:t>1.8.7</a:t>
            </a:r>
          </a:p>
          <a:p>
            <a:r>
              <a:rPr lang="cs-CZ" altLang="cs-CZ" sz="1800" dirty="0"/>
              <a:t>Rozsáhlé úpravy v kapitolách:</a:t>
            </a:r>
          </a:p>
          <a:p>
            <a:pPr lvl="1"/>
            <a:r>
              <a:rPr lang="cs-CZ" altLang="cs-CZ" dirty="0"/>
              <a:t>1.8.6 Administrativní dozor nad činnostmi předepsanými v 1.8.7 a 1.8.8</a:t>
            </a:r>
          </a:p>
          <a:p>
            <a:pPr lvl="1"/>
            <a:r>
              <a:rPr lang="cs-CZ" altLang="cs-CZ" dirty="0"/>
              <a:t>1.8.7 Postupy pro posuzování shody, vydávání osvědčení o schválení konstrukčního typu </a:t>
            </a:r>
            <a:r>
              <a:rPr lang="cs-CZ" altLang="cs-CZ" dirty="0" smtClean="0"/>
              <a:t>a inspekce</a:t>
            </a:r>
          </a:p>
          <a:p>
            <a:pPr lvl="0"/>
            <a:r>
              <a:rPr lang="cs-CZ" altLang="cs-CZ" sz="1800" dirty="0" smtClean="0"/>
              <a:t>S </a:t>
            </a:r>
            <a:r>
              <a:rPr lang="cs-CZ" altLang="cs-CZ" sz="1800" dirty="0"/>
              <a:t>přechodným obdobím </a:t>
            </a:r>
            <a:r>
              <a:rPr lang="cs-CZ" altLang="cs-CZ" sz="1800" b="1" dirty="0"/>
              <a:t>do 31. prosince 2032</a:t>
            </a:r>
          </a:p>
          <a:p>
            <a:pPr marL="342900" lvl="1" indent="0">
              <a:buNone/>
            </a:pPr>
            <a:endParaRPr lang="cs-CZ" altLang="cs-CZ" dirty="0" smtClean="0"/>
          </a:p>
          <a:p>
            <a:pPr marL="342900" lvl="1" indent="0">
              <a:buNone/>
            </a:pPr>
            <a:endParaRPr lang="cs-CZ" altLang="cs-CZ" dirty="0" smtClean="0"/>
          </a:p>
          <a:p>
            <a:r>
              <a:rPr lang="cs-CZ" altLang="cs-CZ" sz="1800" dirty="0" smtClean="0"/>
              <a:t>1.8.6</a:t>
            </a:r>
            <a:r>
              <a:rPr lang="cs-CZ" altLang="cs-CZ" sz="1800" dirty="0"/>
              <a:t>	Administrativní dozor nad činnostmi předepsanými v 1.8.7 a 1.8.8 </a:t>
            </a:r>
          </a:p>
          <a:p>
            <a:r>
              <a:rPr lang="cs-CZ" altLang="cs-CZ" sz="1800" dirty="0" smtClean="0"/>
              <a:t>POZNÁMKA 1: Pro </a:t>
            </a:r>
            <a:r>
              <a:rPr lang="cs-CZ" altLang="cs-CZ" sz="1800" dirty="0"/>
              <a:t>účely tohoto oddílu pojmy:</a:t>
            </a:r>
          </a:p>
          <a:p>
            <a:pPr marL="0" indent="0">
              <a:buNone/>
            </a:pPr>
            <a:r>
              <a:rPr lang="cs-CZ" altLang="cs-CZ" sz="1800" dirty="0"/>
              <a:t>–	„</a:t>
            </a:r>
            <a:r>
              <a:rPr lang="cs-CZ" altLang="cs-CZ" sz="1800" b="1" dirty="0"/>
              <a:t>schválená inspekční organizace</a:t>
            </a:r>
            <a:r>
              <a:rPr lang="cs-CZ" altLang="cs-CZ" sz="1800" dirty="0"/>
              <a:t>“ znamená inspekční organizace schválená příslušným orgánem k výkonu různých </a:t>
            </a:r>
            <a:r>
              <a:rPr lang="cs-CZ" altLang="cs-CZ" sz="1800" dirty="0" smtClean="0"/>
              <a:t>	činností </a:t>
            </a:r>
            <a:r>
              <a:rPr lang="cs-CZ" altLang="cs-CZ" sz="1800" dirty="0"/>
              <a:t>podle 1.8.6.1; a</a:t>
            </a:r>
          </a:p>
          <a:p>
            <a:pPr marL="0" indent="0">
              <a:buNone/>
            </a:pPr>
            <a:r>
              <a:rPr lang="cs-CZ" altLang="cs-CZ" sz="1800" dirty="0" smtClean="0"/>
              <a:t>–</a:t>
            </a:r>
            <a:r>
              <a:rPr lang="cs-CZ" altLang="cs-CZ" sz="1800" dirty="0"/>
              <a:t>	„</a:t>
            </a:r>
            <a:r>
              <a:rPr lang="cs-CZ" altLang="cs-CZ" sz="1800" b="1" dirty="0"/>
              <a:t>uznaná inspekční organizace</a:t>
            </a:r>
            <a:r>
              <a:rPr lang="cs-CZ" altLang="cs-CZ" sz="1800" dirty="0"/>
              <a:t>“ znamená schválená inspekční organizace uznaná jiným příslušným orgánem.</a:t>
            </a:r>
          </a:p>
          <a:p>
            <a:endParaRPr lang="cs-CZ" altLang="cs-CZ" sz="1800" dirty="0"/>
          </a:p>
          <a:p>
            <a:r>
              <a:rPr lang="cs-CZ" altLang="cs-CZ" sz="1800" dirty="0"/>
              <a:t>POZNÁMKA 2: Inspekční organizace může být určena příslušným orgánem, aby jednala jako příslušný orgán (viz definice příslušného orgánu v 1.2.1).</a:t>
            </a:r>
          </a:p>
          <a:p>
            <a:pPr marL="342900" lvl="1" indent="0">
              <a:buNone/>
            </a:pPr>
            <a:endParaRPr lang="cs-CZ" altLang="cs-CZ" dirty="0"/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altLang="cs-CZ" sz="1600" b="1" i="1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10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300702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Kapitola </a:t>
            </a:r>
            <a:r>
              <a:rPr lang="cs-CZ" b="1" dirty="0" smtClean="0"/>
              <a:t>2.2</a:t>
            </a:r>
          </a:p>
          <a:p>
            <a:r>
              <a:rPr lang="cs-CZ" altLang="cs-CZ" sz="1800" dirty="0"/>
              <a:t>2.2.41.4 Seznam již zařazených samovolně se rozkládajících látek </a:t>
            </a:r>
          </a:p>
          <a:p>
            <a:pPr lvl="1"/>
            <a:r>
              <a:rPr lang="cs-CZ" altLang="cs-CZ" dirty="0"/>
              <a:t>Nová položka  </a:t>
            </a:r>
            <a:r>
              <a:rPr lang="en-GB" altLang="cs-CZ" dirty="0"/>
              <a:t>KYSELINA (7-METHOXY-5-METHYL-BENZOTHIOFEN-2-YL) BORITÁ</a:t>
            </a:r>
            <a:endParaRPr lang="cs-CZ" altLang="cs-CZ" dirty="0"/>
          </a:p>
          <a:p>
            <a:r>
              <a:rPr lang="cs-CZ" altLang="cs-CZ" sz="1800" dirty="0"/>
              <a:t>2.2.52.4 Seznam již zařazených organických peroxidů</a:t>
            </a:r>
          </a:p>
          <a:p>
            <a:r>
              <a:rPr lang="cs-CZ" altLang="cs-CZ" sz="1800" dirty="0"/>
              <a:t>Přidané položky pro nové koncentrace látek: </a:t>
            </a:r>
          </a:p>
          <a:p>
            <a:pPr lvl="1"/>
            <a:r>
              <a:rPr lang="en-GB" altLang="cs-CZ" dirty="0"/>
              <a:t>ACETYLACETONPEROXID</a:t>
            </a:r>
            <a:r>
              <a:rPr lang="cs-CZ" altLang="cs-CZ" dirty="0"/>
              <a:t>, </a:t>
            </a:r>
          </a:p>
          <a:p>
            <a:pPr lvl="1"/>
            <a:r>
              <a:rPr lang="en-GB" altLang="cs-CZ" dirty="0" err="1"/>
              <a:t>terc-</a:t>
            </a:r>
            <a:r>
              <a:rPr lang="en-GB" altLang="cs-CZ" cap="all" dirty="0" err="1"/>
              <a:t>BUTYLPEROXYi</a:t>
            </a:r>
            <a:r>
              <a:rPr lang="cs-CZ" altLang="cs-CZ" cap="all" dirty="0"/>
              <a:t>S</a:t>
            </a:r>
            <a:r>
              <a:rPr lang="en-GB" altLang="cs-CZ" cap="all" dirty="0" err="1"/>
              <a:t>opropylkarbonát</a:t>
            </a:r>
            <a:r>
              <a:rPr lang="cs-CZ" altLang="cs-CZ" dirty="0"/>
              <a:t>, </a:t>
            </a:r>
          </a:p>
          <a:p>
            <a:pPr lvl="1"/>
            <a:r>
              <a:rPr lang="en-GB" altLang="cs-CZ" dirty="0" err="1"/>
              <a:t>terc</a:t>
            </a:r>
            <a:r>
              <a:rPr lang="en-GB" altLang="cs-CZ" dirty="0"/>
              <a:t>-HEXYL PEROXYPIVALÁT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11</a:t>
            </a:fld>
            <a:endParaRPr lang="en-US" altLang="cs-CZ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7601723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603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Kapitola 3</a:t>
            </a:r>
            <a:r>
              <a:rPr lang="cs-CZ" b="1" dirty="0" smtClean="0"/>
              <a:t>.2</a:t>
            </a:r>
          </a:p>
          <a:p>
            <a:r>
              <a:rPr lang="cs-CZ" altLang="cs-CZ" sz="1800" dirty="0" smtClean="0"/>
              <a:t>Odstraněno </a:t>
            </a:r>
            <a:r>
              <a:rPr lang="cs-CZ" altLang="cs-CZ" sz="1800" dirty="0"/>
              <a:t>všech pět položek pro UN 1169 EXTRAKTY AROMATICKÉ, KAPALNÉ</a:t>
            </a:r>
          </a:p>
          <a:p>
            <a:r>
              <a:rPr lang="cs-CZ" altLang="cs-CZ" sz="1800" dirty="0"/>
              <a:t>Vloženo nové UN 3550 HYDROXID KOBALTNATÝ PRÁŠEK, obsahující nejméně 10 </a:t>
            </a:r>
            <a:r>
              <a:rPr lang="cs-CZ" altLang="cs-CZ" sz="1800" dirty="0" smtClean="0"/>
              <a:t>% </a:t>
            </a:r>
            <a:r>
              <a:rPr lang="cs-CZ" altLang="cs-CZ" sz="1800" dirty="0" err="1" smtClean="0"/>
              <a:t>respirabilních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částic</a:t>
            </a:r>
          </a:p>
          <a:p>
            <a:r>
              <a:rPr lang="cs-CZ" altLang="cs-CZ" sz="1800" dirty="0"/>
              <a:t>Změna pojmenování následujících věcí:</a:t>
            </a:r>
          </a:p>
          <a:p>
            <a:pPr lvl="1"/>
            <a:r>
              <a:rPr lang="cs-CZ" altLang="cs-CZ" dirty="0"/>
              <a:t>UN 1012 BUTEN</a:t>
            </a:r>
          </a:p>
          <a:p>
            <a:pPr lvl="1"/>
            <a:r>
              <a:rPr lang="cs-CZ" altLang="cs-CZ" dirty="0"/>
              <a:t>UN 1197 EXTRAKTY, KAPALNÉ, pro chuť nebo aroma</a:t>
            </a:r>
          </a:p>
          <a:p>
            <a:pPr lvl="1"/>
            <a:r>
              <a:rPr lang="cs-CZ" altLang="cs-CZ" dirty="0"/>
              <a:t>UN 1345 KAUČUK ODPAD nebo KAUČUK ZBYTKY, práškovitý nebo granulovaný, 	</a:t>
            </a:r>
            <a:r>
              <a:rPr lang="cs-CZ" altLang="cs-CZ" dirty="0" smtClean="0"/>
              <a:t>nepřesahující </a:t>
            </a:r>
            <a:r>
              <a:rPr lang="cs-CZ" altLang="cs-CZ" dirty="0"/>
              <a:t>840 mikronů a s obsahem kaučuku vyšším než 45 %</a:t>
            </a:r>
          </a:p>
          <a:p>
            <a:pPr lvl="1"/>
            <a:r>
              <a:rPr lang="cs-CZ" altLang="cs-CZ" dirty="0"/>
              <a:t>UN 2015, pro první položku, před současný text vložen text</a:t>
            </a:r>
            <a:r>
              <a:rPr lang="cs-CZ" altLang="cs-CZ" dirty="0" smtClean="0"/>
              <a:t>: “</a:t>
            </a:r>
            <a:r>
              <a:rPr lang="cs-CZ" altLang="cs-CZ" dirty="0"/>
              <a:t>PEROXID VODÍKU, STABILIZOVANÝ nebo”.</a:t>
            </a:r>
          </a:p>
          <a:p>
            <a:pPr lvl="1"/>
            <a:r>
              <a:rPr lang="cs-CZ" altLang="cs-CZ" dirty="0"/>
              <a:t>UN 2426 DUSIČNAN AMONNÝ, KAPALNÝ (horký koncentrovaný roztok)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12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1080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Kapitola </a:t>
            </a:r>
            <a:r>
              <a:rPr lang="cs-CZ" b="1" dirty="0" smtClean="0"/>
              <a:t>3.3</a:t>
            </a:r>
          </a:p>
          <a:p>
            <a:r>
              <a:rPr lang="cs-CZ" altLang="cs-CZ" sz="1800" dirty="0"/>
              <a:t>Zpřesnění některých zvláštních ustanovení např.: </a:t>
            </a:r>
          </a:p>
          <a:p>
            <a:pPr lvl="1"/>
            <a:r>
              <a:rPr lang="cs-CZ" altLang="cs-CZ" b="1" dirty="0"/>
              <a:t>119 a 291 </a:t>
            </a:r>
            <a:r>
              <a:rPr lang="cs-CZ" altLang="cs-CZ" dirty="0"/>
              <a:t>Pro účely přepravy lze tepelná čerpadla považovat za chladicí stroje.</a:t>
            </a:r>
          </a:p>
          <a:p>
            <a:pPr lvl="1"/>
            <a:r>
              <a:rPr lang="cs-CZ" altLang="cs-CZ" b="1" dirty="0"/>
              <a:t>225 a)</a:t>
            </a:r>
            <a:r>
              <a:rPr lang="cs-CZ" altLang="cs-CZ" dirty="0"/>
              <a:t> Tato položka se vztahuje na přenosné hasicí přístroje, i když jsou některé </a:t>
            </a:r>
            <a:r>
              <a:rPr lang="cs-CZ" altLang="cs-CZ" dirty="0" smtClean="0"/>
              <a:t>součásti, které </a:t>
            </a:r>
            <a:r>
              <a:rPr lang="cs-CZ" altLang="cs-CZ" dirty="0"/>
              <a:t>jsou nezbytné pro jejich správnou funkci (např. hadice a trysky), dočasně odděleny, </a:t>
            </a:r>
            <a:r>
              <a:rPr lang="cs-CZ" altLang="cs-CZ" dirty="0" smtClean="0"/>
              <a:t>pokud </a:t>
            </a:r>
            <a:r>
              <a:rPr lang="cs-CZ" altLang="cs-CZ" dirty="0"/>
              <a:t>není ohrožena bezpečnost tlakových nádob s hasivem a hasicí přístroje jsou nadále </a:t>
            </a:r>
            <a:r>
              <a:rPr lang="cs-CZ" altLang="cs-CZ" dirty="0" smtClean="0"/>
              <a:t>považovány </a:t>
            </a:r>
            <a:r>
              <a:rPr lang="cs-CZ" altLang="cs-CZ" dirty="0"/>
              <a:t>za přenosné hasicí přístroje.</a:t>
            </a:r>
          </a:p>
          <a:p>
            <a:pPr lvl="1"/>
            <a:r>
              <a:rPr lang="cs-CZ" altLang="cs-CZ" b="1" dirty="0"/>
              <a:t>363 j) </a:t>
            </a:r>
            <a:r>
              <a:rPr lang="cs-CZ" altLang="cs-CZ" dirty="0"/>
              <a:t>U motorů a strojů s objemem větším než 450 l, ale obsahujících 60 l kapalného </a:t>
            </a:r>
            <a:r>
              <a:rPr lang="cs-CZ" altLang="cs-CZ" dirty="0" smtClean="0"/>
              <a:t>paliva </a:t>
            </a:r>
            <a:r>
              <a:rPr lang="cs-CZ" altLang="cs-CZ" dirty="0"/>
              <a:t>nebo méně, je povoleno označování bezpečnostními značkami a velkými </a:t>
            </a:r>
            <a:r>
              <a:rPr lang="cs-CZ" altLang="cs-CZ" dirty="0" smtClean="0"/>
              <a:t>bezpečnostními </a:t>
            </a:r>
            <a:r>
              <a:rPr lang="cs-CZ" altLang="cs-CZ" dirty="0"/>
              <a:t>značkami v souladu s výše uvedenými požadavky.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13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1404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Kapitola </a:t>
            </a:r>
            <a:r>
              <a:rPr lang="cs-CZ" b="1" dirty="0" smtClean="0"/>
              <a:t>3.3</a:t>
            </a:r>
          </a:p>
          <a:p>
            <a:r>
              <a:rPr lang="cs-CZ" altLang="cs-CZ" sz="1800" dirty="0"/>
              <a:t>Vložena nová zvláštní ustanovení např.:</a:t>
            </a:r>
          </a:p>
          <a:p>
            <a:r>
              <a:rPr lang="cs-CZ" altLang="cs-CZ" sz="1800" dirty="0"/>
              <a:t>396 Velké a robustní předměty mohou být přepravovány s připojenými lahvemi na </a:t>
            </a:r>
            <a:r>
              <a:rPr lang="cs-CZ" altLang="cs-CZ" sz="1800" dirty="0" smtClean="0"/>
              <a:t>plyny s </a:t>
            </a:r>
            <a:r>
              <a:rPr lang="cs-CZ" altLang="cs-CZ" sz="1800" dirty="0"/>
              <a:t>otevřenými ventily bez ohledu na ustanovení 4.1.6.5 za předpokladu:</a:t>
            </a:r>
          </a:p>
          <a:p>
            <a:pPr lvl="1"/>
            <a:r>
              <a:rPr lang="cs-CZ" altLang="cs-CZ" dirty="0"/>
              <a:t>Lahve na plyny obsahují dusík UN 1066 nebo plyn stlačený UN 1956 nebo vzduch stlačený </a:t>
            </a:r>
            <a:r>
              <a:rPr lang="cs-CZ" altLang="cs-CZ" dirty="0" smtClean="0"/>
              <a:t>UN</a:t>
            </a:r>
            <a:r>
              <a:rPr lang="cs-CZ" altLang="cs-CZ" dirty="0"/>
              <a:t> 1002;</a:t>
            </a:r>
          </a:p>
          <a:p>
            <a:pPr lvl="1"/>
            <a:r>
              <a:rPr lang="cs-CZ" altLang="cs-CZ" dirty="0"/>
              <a:t>Lahve na plyny jsou spojeny s předmětem prostřednictvím regulátorů tlaku a pevného </a:t>
            </a:r>
            <a:r>
              <a:rPr lang="cs-CZ" altLang="cs-CZ" dirty="0" smtClean="0"/>
              <a:t>potrubí tak</a:t>
            </a:r>
            <a:r>
              <a:rPr lang="cs-CZ" altLang="cs-CZ" dirty="0"/>
              <a:t>, aby tlak plynu (naměřený tlak) v předmětu nepřekročil 35 </a:t>
            </a:r>
            <a:r>
              <a:rPr lang="cs-CZ" altLang="cs-CZ" dirty="0" err="1"/>
              <a:t>kPa</a:t>
            </a:r>
            <a:r>
              <a:rPr lang="cs-CZ" altLang="cs-CZ" dirty="0"/>
              <a:t> (0,35 bar);</a:t>
            </a:r>
          </a:p>
          <a:p>
            <a:pPr lvl="1"/>
            <a:r>
              <a:rPr lang="cs-CZ" altLang="cs-CZ" dirty="0"/>
              <a:t>Lahve na plyny jsou řádně zajištěny tak, aby se nemohly vůči předmětu pohybovat, a jsou </a:t>
            </a:r>
            <a:r>
              <a:rPr lang="cs-CZ" altLang="cs-CZ" dirty="0" smtClean="0"/>
              <a:t>vybaveny </a:t>
            </a:r>
            <a:r>
              <a:rPr lang="cs-CZ" altLang="cs-CZ" dirty="0"/>
              <a:t>pevnými a tlakově odolnými hadicemi a trubkami;</a:t>
            </a:r>
          </a:p>
          <a:p>
            <a:pPr lvl="1"/>
            <a:r>
              <a:rPr lang="cs-CZ" altLang="cs-CZ" dirty="0"/>
              <a:t>Lahve na plyny, regulátory tlaku, potrubí a další součásti jsou chráněny před poškozením </a:t>
            </a:r>
            <a:r>
              <a:rPr lang="cs-CZ" altLang="cs-CZ" dirty="0" smtClean="0"/>
              <a:t>a nárazy </a:t>
            </a:r>
            <a:r>
              <a:rPr lang="cs-CZ" altLang="cs-CZ" dirty="0"/>
              <a:t>během přepravy dřevěnými latěními nebo jinými vhodnými prostředky;</a:t>
            </a:r>
          </a:p>
          <a:p>
            <a:pPr lvl="1"/>
            <a:r>
              <a:rPr lang="cs-CZ" altLang="cs-CZ" dirty="0"/>
              <a:t>Přepravní doklad obsahuje následující zápis: „Přeprava podle zvláštního ustanovení 396“;</a:t>
            </a:r>
          </a:p>
          <a:p>
            <a:pPr lvl="1"/>
            <a:r>
              <a:rPr lang="cs-CZ" altLang="cs-CZ" dirty="0"/>
              <a:t>Nákladní dopravní jednotky obsahující předměty přepravované s lahvemi s otevřenými </a:t>
            </a:r>
            <a:r>
              <a:rPr lang="cs-CZ" altLang="cs-CZ" dirty="0" smtClean="0"/>
              <a:t>ventily obsahujícími </a:t>
            </a:r>
            <a:r>
              <a:rPr lang="cs-CZ" altLang="cs-CZ" dirty="0"/>
              <a:t>plyn představující riziko udušení jsou dobře větrané a označené podle 5.5.3.6.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14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69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Použití obalů, včetně IBC a velkých </a:t>
            </a:r>
            <a:r>
              <a:rPr lang="cs-CZ" b="1" dirty="0" smtClean="0"/>
              <a:t>obalů</a:t>
            </a:r>
          </a:p>
          <a:p>
            <a:pPr algn="just" eaLnBrk="0" hangingPunct="0">
              <a:spcAft>
                <a:spcPts val="600"/>
              </a:spcAft>
            </a:pPr>
            <a:r>
              <a:rPr lang="cs-CZ" altLang="cs-CZ" sz="1800" dirty="0"/>
              <a:t>Přidaná následující nová věta na konec pododdílu 4.1.3.3:</a:t>
            </a:r>
          </a:p>
          <a:p>
            <a:pPr lvl="1" algn="just" eaLnBrk="0" hangingPunct="0">
              <a:spcAft>
                <a:spcPts val="600"/>
              </a:spcAft>
            </a:pPr>
            <a:r>
              <a:rPr lang="cs-CZ" altLang="cs-CZ" dirty="0"/>
              <a:t>Pokud obaly, které nemusí splňovat požadavky 4.1.1.3 (např. latění, palety), jsou </a:t>
            </a:r>
            <a:r>
              <a:rPr lang="cs-CZ" altLang="cs-CZ" dirty="0" smtClean="0"/>
              <a:t>povoleny v </a:t>
            </a:r>
            <a:r>
              <a:rPr lang="cs-CZ" altLang="cs-CZ" dirty="0"/>
              <a:t>pokynech pro balení nebo zvláštních ustanoveních uvedených v tabulce A v kapitole 3.2, </a:t>
            </a:r>
            <a:r>
              <a:rPr lang="cs-CZ" altLang="cs-CZ" dirty="0" smtClean="0"/>
              <a:t>nepodléhají </a:t>
            </a:r>
            <a:r>
              <a:rPr lang="cs-CZ" altLang="cs-CZ" dirty="0"/>
              <a:t>tyto obaly hmotnostním nebo objemovým limitům obecně platným pro obaly </a:t>
            </a:r>
            <a:r>
              <a:rPr lang="cs-CZ" altLang="cs-CZ" dirty="0" smtClean="0"/>
              <a:t>vyhovující </a:t>
            </a:r>
            <a:r>
              <a:rPr lang="cs-CZ" altLang="cs-CZ" dirty="0"/>
              <a:t>požadavkům kapitoly 6.1, pokud není v příslušném pokynu pro balení </a:t>
            </a:r>
            <a:r>
              <a:rPr lang="cs-CZ" altLang="cs-CZ" dirty="0" smtClean="0"/>
              <a:t>nebo zvláštním </a:t>
            </a:r>
            <a:r>
              <a:rPr lang="cs-CZ" altLang="cs-CZ" dirty="0"/>
              <a:t>ustanovení uvedeno jinak. </a:t>
            </a:r>
          </a:p>
          <a:p>
            <a:pPr algn="just" eaLnBrk="0" hangingPunct="0">
              <a:spcAft>
                <a:spcPts val="600"/>
              </a:spcAft>
            </a:pPr>
            <a:r>
              <a:rPr lang="cs-CZ" altLang="cs-CZ" sz="1800" dirty="0"/>
              <a:t>U vybraných pokynů pro balení přidaná poznámka: </a:t>
            </a:r>
          </a:p>
          <a:p>
            <a:pPr lvl="1" algn="just" eaLnBrk="0" hangingPunct="0">
              <a:spcAft>
                <a:spcPts val="600"/>
              </a:spcAft>
            </a:pPr>
            <a:r>
              <a:rPr lang="cs-CZ" altLang="cs-CZ" i="1" dirty="0"/>
              <a:t>Povolené obaly mohou překročit čistou hmotnost 400 kg (viz 4.1.3.3).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15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 </a:t>
            </a:r>
            <a:r>
              <a:rPr lang="es-ES" dirty="0" smtClean="0"/>
              <a:t>Hlavní </a:t>
            </a:r>
            <a:r>
              <a:rPr lang="es-ES" dirty="0" smtClean="0"/>
              <a:t>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662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Kapitola </a:t>
            </a:r>
            <a:r>
              <a:rPr lang="cs-CZ" b="1" dirty="0" smtClean="0"/>
              <a:t>5.2</a:t>
            </a:r>
          </a:p>
          <a:p>
            <a:r>
              <a:rPr lang="cs-CZ" altLang="cs-CZ" sz="1800" dirty="0"/>
              <a:t>5.2.1.9.2 Odstraněna dvojitá hvězdičku na obrázku 5.2.1.9.2 a odstraněná poznámka k </a:t>
            </a:r>
            <a:r>
              <a:rPr lang="cs-CZ" altLang="cs-CZ" sz="1800" dirty="0" smtClean="0"/>
              <a:t>dvojité </a:t>
            </a:r>
            <a:r>
              <a:rPr lang="cs-CZ" altLang="cs-CZ" sz="1800" dirty="0"/>
              <a:t>hvězdičce pod obrázkem („Místo pro telefonní číslo pro dodatečné informace“).</a:t>
            </a:r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 smtClean="0"/>
          </a:p>
          <a:p>
            <a:endParaRPr lang="cs-CZ" altLang="cs-CZ" sz="1800" dirty="0" smtClean="0"/>
          </a:p>
          <a:p>
            <a:endParaRPr lang="cs-CZ" altLang="cs-CZ" sz="1800" dirty="0" smtClean="0"/>
          </a:p>
          <a:p>
            <a:r>
              <a:rPr lang="cs-CZ" altLang="cs-CZ" sz="1800" dirty="0" smtClean="0"/>
              <a:t>Zároveň </a:t>
            </a:r>
            <a:r>
              <a:rPr lang="cs-CZ" altLang="cs-CZ" sz="1800" dirty="0"/>
              <a:t>platí přechodné ustanovení - značka znázorněná na obrázku 5.2.1.9.2 platná do </a:t>
            </a:r>
            <a:r>
              <a:rPr lang="cs-CZ" altLang="cs-CZ" sz="1800" dirty="0" smtClean="0"/>
              <a:t>31</a:t>
            </a:r>
            <a:r>
              <a:rPr lang="cs-CZ" altLang="cs-CZ" sz="1800" dirty="0"/>
              <a:t>. prosince 2022 může být nadále používána do </a:t>
            </a:r>
            <a:r>
              <a:rPr lang="cs-CZ" altLang="cs-CZ" sz="1800" b="1" dirty="0"/>
              <a:t>31. prosince 2026</a:t>
            </a:r>
            <a:r>
              <a:rPr lang="cs-CZ" altLang="cs-CZ" sz="1800" dirty="0"/>
              <a:t>.</a:t>
            </a:r>
          </a:p>
          <a:p>
            <a:endParaRPr lang="cs-CZ" altLang="cs-CZ" sz="1800" dirty="0"/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16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/>
          <a:srcRect l="50000" t="35113" r="29919" b="33171"/>
          <a:stretch/>
        </p:blipFill>
        <p:spPr>
          <a:xfrm>
            <a:off x="4295800" y="2492895"/>
            <a:ext cx="3240360" cy="311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Zvláštní ustanovení pro odpady</a:t>
            </a:r>
            <a:endParaRPr lang="cs-CZ" altLang="cs-CZ" b="1" dirty="0"/>
          </a:p>
          <a:p>
            <a:r>
              <a:rPr lang="cs-CZ" sz="1800" dirty="0"/>
              <a:t>Nový pododdíl 5.4.1.1.3.2 </a:t>
            </a:r>
          </a:p>
          <a:p>
            <a:r>
              <a:rPr lang="cs-CZ" altLang="cs-CZ" sz="1800" dirty="0"/>
              <a:t>Pokud není možné stanovit přesné množství odpadu v místě nakládky, může být množství </a:t>
            </a:r>
            <a:r>
              <a:rPr lang="cs-CZ" altLang="cs-CZ" sz="1800" dirty="0" smtClean="0"/>
              <a:t>podle </a:t>
            </a:r>
            <a:r>
              <a:rPr lang="cs-CZ" altLang="cs-CZ" sz="1800" dirty="0"/>
              <a:t>5.4.1.1.1 (f) odhadnuto pro následující případy za těchto podmínek:</a:t>
            </a:r>
          </a:p>
          <a:p>
            <a:pPr lvl="1"/>
            <a:r>
              <a:rPr lang="cs-CZ" altLang="cs-CZ" b="1" dirty="0"/>
              <a:t>pro obaly </a:t>
            </a:r>
            <a:r>
              <a:rPr lang="cs-CZ" altLang="cs-CZ" dirty="0"/>
              <a:t>je v přepravním dokladu doplněn seznam obalů včetně typu a jmenovitého objemu;</a:t>
            </a:r>
          </a:p>
          <a:p>
            <a:pPr lvl="1"/>
            <a:r>
              <a:rPr lang="cs-CZ" altLang="cs-CZ" b="1" dirty="0"/>
              <a:t>pro kontejnery </a:t>
            </a:r>
            <a:r>
              <a:rPr lang="cs-CZ" altLang="cs-CZ" dirty="0"/>
              <a:t>je odhad založen na jejich jmenovitém objemu a dalších </a:t>
            </a:r>
            <a:r>
              <a:rPr lang="cs-CZ" altLang="cs-CZ" dirty="0" smtClean="0"/>
              <a:t>dostupných informacích </a:t>
            </a:r>
            <a:r>
              <a:rPr lang="cs-CZ" altLang="cs-CZ" dirty="0"/>
              <a:t>(např. druh odpadu, průměrná hustota, stupeň naplnění);</a:t>
            </a:r>
          </a:p>
          <a:p>
            <a:pPr lvl="1"/>
            <a:r>
              <a:rPr lang="cs-CZ" altLang="cs-CZ" b="1" dirty="0"/>
              <a:t>pro cisterny pro podtlakové vyčerpávání odpadů </a:t>
            </a:r>
            <a:r>
              <a:rPr lang="cs-CZ" altLang="cs-CZ" dirty="0"/>
              <a:t>je odhad opodstatněný (např. </a:t>
            </a:r>
            <a:r>
              <a:rPr lang="cs-CZ" altLang="cs-CZ" dirty="0" smtClean="0"/>
              <a:t>pomocí odhadu </a:t>
            </a:r>
            <a:r>
              <a:rPr lang="cs-CZ" altLang="cs-CZ" dirty="0"/>
              <a:t>poskytnutého </a:t>
            </a:r>
            <a:r>
              <a:rPr lang="cs-CZ" altLang="cs-CZ" dirty="0" smtClean="0"/>
              <a:t> odesílatelem </a:t>
            </a:r>
            <a:r>
              <a:rPr lang="cs-CZ" altLang="cs-CZ" dirty="0"/>
              <a:t>nebo vybavením vozidla).</a:t>
            </a:r>
          </a:p>
          <a:p>
            <a:r>
              <a:rPr lang="cs-CZ" altLang="cs-CZ" sz="1800" dirty="0"/>
              <a:t>Takový odhad množství není povolen pro:</a:t>
            </a:r>
          </a:p>
          <a:p>
            <a:pPr lvl="1"/>
            <a:r>
              <a:rPr lang="cs-CZ" altLang="cs-CZ" b="1" dirty="0"/>
              <a:t>vynětí z platnosti</a:t>
            </a:r>
            <a:r>
              <a:rPr lang="cs-CZ" altLang="cs-CZ" dirty="0"/>
              <a:t>, pro které je nezbytné přesné množství (např. 1.1.3.6);</a:t>
            </a:r>
          </a:p>
          <a:p>
            <a:pPr lvl="1"/>
            <a:r>
              <a:rPr lang="cs-CZ" altLang="cs-CZ" b="1" dirty="0"/>
              <a:t>odpad</a:t>
            </a:r>
            <a:r>
              <a:rPr lang="cs-CZ" altLang="cs-CZ" dirty="0"/>
              <a:t> obsahující látky uvedené v 2.1.3.5.3 nebo látky třídy 4.3;</a:t>
            </a:r>
          </a:p>
          <a:p>
            <a:pPr lvl="1"/>
            <a:r>
              <a:rPr lang="cs-CZ" altLang="cs-CZ" b="1" dirty="0"/>
              <a:t>cisterny</a:t>
            </a:r>
            <a:r>
              <a:rPr lang="cs-CZ" altLang="cs-CZ" dirty="0"/>
              <a:t> jiné než pro podtlakové vyčerpávání odpadů.</a:t>
            </a:r>
          </a:p>
          <a:p>
            <a:r>
              <a:rPr lang="cs-CZ" altLang="cs-CZ" sz="1800" dirty="0"/>
              <a:t>V přepravním dokladu musí být uveden tento zápis: „MNOŽSTVÍ ODHADNUTÉ PODLE 5.4.1.1.3.2“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17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801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Zvláštní a dodatečná </a:t>
            </a:r>
            <a:r>
              <a:rPr lang="cs-CZ" b="1" dirty="0" smtClean="0"/>
              <a:t>ustanovení</a:t>
            </a:r>
          </a:p>
          <a:p>
            <a:r>
              <a:rPr lang="cs-CZ" altLang="cs-CZ" sz="1800" dirty="0"/>
              <a:t>5.4.1.1.23 </a:t>
            </a:r>
            <a:r>
              <a:rPr lang="cs-CZ" altLang="cs-CZ" sz="1800" i="1" dirty="0"/>
              <a:t>Zvláštní ustanovení pro přepravu látek přepravovaných v roztaveném stavu </a:t>
            </a:r>
          </a:p>
          <a:p>
            <a:r>
              <a:rPr lang="cs-CZ" altLang="cs-CZ" sz="1800" dirty="0"/>
              <a:t>Pokud je látka, která je tuhá podle definice v 1.2.1, předávána k přepravě v </a:t>
            </a:r>
            <a:r>
              <a:rPr lang="cs-CZ" altLang="cs-CZ" sz="1800" dirty="0" smtClean="0"/>
              <a:t>roztaveném stavu</a:t>
            </a:r>
            <a:r>
              <a:rPr lang="cs-CZ" altLang="cs-CZ" sz="1800" dirty="0"/>
              <a:t>, musí být jako součást oficiálního pojmenování pro přepravu doplněno </a:t>
            </a:r>
            <a:r>
              <a:rPr lang="cs-CZ" altLang="cs-CZ" sz="1800" dirty="0" smtClean="0"/>
              <a:t>upřesňující slovo </a:t>
            </a:r>
            <a:r>
              <a:rPr lang="cs-CZ" altLang="cs-CZ" sz="1800" dirty="0"/>
              <a:t>„ROZTAVENÝ“, pokud již není součástí oficiálního pojmenování pro přepravu (</a:t>
            </a:r>
            <a:r>
              <a:rPr lang="cs-CZ" altLang="cs-CZ" sz="1800" dirty="0" smtClean="0"/>
              <a:t>viz 3.1.2.5</a:t>
            </a:r>
            <a:r>
              <a:rPr lang="cs-CZ" altLang="cs-CZ" sz="1800" dirty="0"/>
              <a:t>).</a:t>
            </a:r>
          </a:p>
          <a:p>
            <a:endParaRPr lang="cs-CZ" sz="1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cs-CZ" altLang="cs-CZ" sz="1800" dirty="0"/>
              <a:t>5.4.1.1.24 </a:t>
            </a:r>
            <a:r>
              <a:rPr lang="cs-CZ" altLang="cs-CZ" sz="1800" i="1" dirty="0"/>
              <a:t>Zvláštní ustanovení pro opakovaně </a:t>
            </a:r>
            <a:r>
              <a:rPr lang="cs-CZ" altLang="cs-CZ" sz="1800" i="1" dirty="0" err="1"/>
              <a:t>plnitelné</a:t>
            </a:r>
            <a:r>
              <a:rPr lang="cs-CZ" altLang="cs-CZ" sz="1800" i="1" dirty="0"/>
              <a:t> tlakové nádoby </a:t>
            </a:r>
            <a:r>
              <a:rPr lang="cs-CZ" altLang="cs-CZ" sz="1800" i="1" dirty="0" smtClean="0"/>
              <a:t>schválené Ministerstvem </a:t>
            </a:r>
            <a:r>
              <a:rPr lang="cs-CZ" altLang="cs-CZ" sz="1800" i="1" dirty="0"/>
              <a:t>dopravy Spojených států amerických </a:t>
            </a:r>
          </a:p>
          <a:p>
            <a:pPr algn="just">
              <a:spcAft>
                <a:spcPts val="600"/>
              </a:spcAft>
            </a:pPr>
            <a:r>
              <a:rPr lang="cs-CZ" altLang="cs-CZ" sz="1800" dirty="0"/>
              <a:t>Při přepravě podle 1.1.4.7 musí být v přepravním dokladu uveden tento zápis:	</a:t>
            </a:r>
          </a:p>
          <a:p>
            <a:pPr lvl="1" algn="just">
              <a:lnSpc>
                <a:spcPts val="1200"/>
              </a:lnSpc>
              <a:spcAft>
                <a:spcPts val="600"/>
              </a:spcAft>
            </a:pPr>
            <a:r>
              <a:rPr lang="cs-CZ" altLang="cs-CZ" dirty="0"/>
              <a:t>„PŘEPRAVA PODLE 1.1.4.7.1“ nebo	</a:t>
            </a:r>
          </a:p>
          <a:p>
            <a:pPr lvl="1" algn="just">
              <a:lnSpc>
                <a:spcPts val="1200"/>
              </a:lnSpc>
              <a:spcAft>
                <a:spcPts val="600"/>
              </a:spcAft>
            </a:pPr>
            <a:r>
              <a:rPr lang="cs-CZ" altLang="cs-CZ" dirty="0"/>
              <a:t>„PŘEPRAVA PODLE 1.1.4.7.2“, jak je to náležité.</a:t>
            </a:r>
          </a:p>
          <a:p>
            <a:pPr algn="just">
              <a:lnSpc>
                <a:spcPts val="1200"/>
              </a:lnSpc>
              <a:spcAft>
                <a:spcPts val="600"/>
              </a:spcAft>
            </a:pPr>
            <a:endParaRPr lang="cs-CZ" sz="1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lnSpc>
                <a:spcPts val="1200"/>
              </a:lnSpc>
              <a:spcAft>
                <a:spcPts val="600"/>
              </a:spcAft>
            </a:pPr>
            <a:r>
              <a:rPr lang="cs-CZ" altLang="cs-CZ" sz="1800" dirty="0"/>
              <a:t>5.4.1.2.2 e) </a:t>
            </a:r>
            <a:r>
              <a:rPr lang="cs-CZ" altLang="cs-CZ" sz="1800" i="1" dirty="0"/>
              <a:t>Dodatečná ustanovení pro třídu 2 </a:t>
            </a:r>
          </a:p>
          <a:p>
            <a:pPr>
              <a:spcAft>
                <a:spcPts val="600"/>
              </a:spcAft>
            </a:pPr>
            <a:r>
              <a:rPr lang="cs-CZ" altLang="cs-CZ" sz="1800" dirty="0"/>
              <a:t>Pro přepravu UN 1012 musí přepravní doklad obsahovat název konkrétního přepravovaného  	</a:t>
            </a:r>
            <a:r>
              <a:rPr lang="cs-CZ" altLang="cs-CZ" sz="1800" dirty="0" smtClean="0"/>
              <a:t>plynu (viz zvláštní </a:t>
            </a:r>
            <a:r>
              <a:rPr lang="cs-CZ" altLang="cs-CZ" sz="1800" dirty="0"/>
              <a:t>ustanovení 398 kapitoly 3.3) v závorce za oficiálním pojmenováním pro 	přepravu.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18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11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Znalec</a:t>
            </a:r>
          </a:p>
          <a:p>
            <a:r>
              <a:rPr lang="cs-CZ" sz="1800" dirty="0"/>
              <a:t>6.8.2.4.2 </a:t>
            </a:r>
            <a:r>
              <a:rPr lang="cs-CZ" sz="1800" dirty="0" smtClean="0"/>
              <a:t>V </a:t>
            </a:r>
            <a:r>
              <a:rPr lang="cs-CZ" sz="1800" dirty="0"/>
              <a:t>předposledním </a:t>
            </a:r>
            <a:r>
              <a:rPr lang="cs-CZ" sz="1800" dirty="0" smtClean="0"/>
              <a:t>odstavci se nahrazuje „znalce </a:t>
            </a:r>
            <a:r>
              <a:rPr lang="cs-CZ" sz="1800" dirty="0"/>
              <a:t>schváleného příslušným </a:t>
            </a:r>
            <a:r>
              <a:rPr lang="cs-CZ" sz="1800" dirty="0" smtClean="0"/>
              <a:t>orgánem“ </a:t>
            </a:r>
            <a:r>
              <a:rPr lang="cs-CZ" sz="1800" dirty="0"/>
              <a:t>za</a:t>
            </a:r>
            <a:r>
              <a:rPr lang="cs-CZ" sz="1800" dirty="0" smtClean="0"/>
              <a:t>: „</a:t>
            </a:r>
            <a:r>
              <a:rPr lang="cs-CZ" sz="1800" b="1" dirty="0" smtClean="0"/>
              <a:t>inspekční organizace</a:t>
            </a:r>
            <a:r>
              <a:rPr lang="cs-CZ" sz="1800" dirty="0" smtClean="0"/>
              <a:t>“.</a:t>
            </a:r>
            <a:endParaRPr lang="cs-CZ" sz="1800" dirty="0"/>
          </a:p>
          <a:p>
            <a:endParaRPr lang="cs-CZ" dirty="0" smtClean="0"/>
          </a:p>
          <a:p>
            <a:pPr marL="0" indent="0">
              <a:buNone/>
            </a:pPr>
            <a:r>
              <a:rPr lang="cs-CZ" b="1" dirty="0" err="1" smtClean="0"/>
              <a:t>Meziperiodické</a:t>
            </a:r>
            <a:r>
              <a:rPr lang="cs-CZ" b="1" dirty="0" smtClean="0"/>
              <a:t> a periodické prohlídky</a:t>
            </a:r>
          </a:p>
          <a:p>
            <a:r>
              <a:rPr lang="cs-CZ" altLang="cs-CZ" sz="1800" dirty="0" smtClean="0"/>
              <a:t>6.8.2.4.3  Smazána druhá věta ("</a:t>
            </a:r>
            <a:r>
              <a:rPr lang="cs-CZ" altLang="cs-CZ" sz="1800" dirty="0"/>
              <a:t>Tyto mezidobé zkoušky mohou být provedeny tří měsíce před nebo po stanoveném datu.").</a:t>
            </a:r>
          </a:p>
          <a:p>
            <a:endParaRPr lang="cs-CZ" sz="1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cs-CZ" altLang="cs-CZ" b="1" dirty="0" smtClean="0"/>
              <a:t>Značení</a:t>
            </a:r>
          </a:p>
          <a:p>
            <a:r>
              <a:rPr lang="cs-CZ" sz="1800" dirty="0" smtClean="0"/>
              <a:t>6.8.2.5.1 V </a:t>
            </a:r>
            <a:r>
              <a:rPr lang="cs-CZ" sz="1800" dirty="0"/>
              <a:t>desáté </a:t>
            </a:r>
            <a:r>
              <a:rPr lang="cs-CZ" sz="1800" dirty="0" smtClean="0"/>
              <a:t>odrážce</a:t>
            </a:r>
            <a:r>
              <a:rPr lang="cs-CZ" sz="1800" dirty="0"/>
              <a:t> </a:t>
            </a:r>
            <a:r>
              <a:rPr lang="cs-CZ" sz="1800" dirty="0" smtClean="0"/>
              <a:t>se nahrazuje „značka </a:t>
            </a:r>
            <a:r>
              <a:rPr lang="cs-CZ" sz="1800" dirty="0"/>
              <a:t>znalce, který provedl” za: </a:t>
            </a:r>
            <a:r>
              <a:rPr lang="cs-CZ" sz="1800" dirty="0" smtClean="0"/>
              <a:t>„</a:t>
            </a:r>
            <a:r>
              <a:rPr lang="cs-CZ" sz="1800" b="1" dirty="0" smtClean="0"/>
              <a:t>značka </a:t>
            </a:r>
            <a:r>
              <a:rPr lang="cs-CZ" sz="1800" b="1" dirty="0"/>
              <a:t>inspekční organizace která provedla</a:t>
            </a:r>
            <a:r>
              <a:rPr lang="cs-CZ" sz="1800" dirty="0"/>
              <a:t>".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19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 </a:t>
            </a:r>
            <a:r>
              <a:rPr lang="es-ES" dirty="0" smtClean="0"/>
              <a:t>Hlavní </a:t>
            </a:r>
            <a:r>
              <a:rPr lang="es-ES" dirty="0" smtClean="0"/>
              <a:t>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204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83226" y="744667"/>
            <a:ext cx="5208776" cy="549381"/>
          </a:xfrm>
        </p:spPr>
        <p:txBody>
          <a:bodyPr/>
          <a:lstStyle/>
          <a:p>
            <a:r>
              <a:rPr lang="cs-CZ" dirty="0"/>
              <a:t>Přeprava nebezpečných věcí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</a:t>
            </a:fld>
            <a:endParaRPr lang="en-US" altLang="cs-CZ" dirty="0"/>
          </a:p>
        </p:txBody>
      </p:sp>
      <p:sp>
        <p:nvSpPr>
          <p:cNvPr id="6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79387" y="1412776"/>
            <a:ext cx="8802687" cy="532859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400" b="1" dirty="0" smtClean="0"/>
              <a:t>Mnohostranné </a:t>
            </a:r>
            <a:r>
              <a:rPr lang="cs-CZ" sz="2400" b="1" dirty="0"/>
              <a:t>dohody </a:t>
            </a:r>
            <a:r>
              <a:rPr lang="cs-CZ" sz="2400" b="1" dirty="0" smtClean="0"/>
              <a:t>RID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/>
              <a:t>RID </a:t>
            </a:r>
            <a:r>
              <a:rPr lang="cs-CZ" sz="2400" b="1" dirty="0" smtClean="0"/>
              <a:t>2023 </a:t>
            </a:r>
            <a:r>
              <a:rPr lang="cs-CZ" sz="2400" b="1" dirty="0"/>
              <a:t>v </a:t>
            </a:r>
            <a:r>
              <a:rPr lang="cs-CZ" sz="2400" b="1" dirty="0" smtClean="0"/>
              <a:t>ČR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/>
              <a:t>Hlavní změny RID 2023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/>
              <a:t>Státní dozory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b="1" dirty="0" smtClean="0"/>
              <a:t>Zkoušky bezpečnostních poradců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84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Značka pojistného </a:t>
            </a:r>
            <a:r>
              <a:rPr lang="cs-CZ" b="1" dirty="0" smtClean="0"/>
              <a:t>ventilu</a:t>
            </a:r>
            <a:endParaRPr lang="cs-CZ" altLang="cs-CZ" sz="1800" b="1" dirty="0"/>
          </a:p>
          <a:p>
            <a:r>
              <a:rPr lang="fr-FR" altLang="cs-CZ" sz="1800" dirty="0"/>
              <a:t>6.8.3.2.9.6.</a:t>
            </a:r>
            <a:r>
              <a:rPr lang="cs-CZ" altLang="cs-CZ" sz="1800" dirty="0"/>
              <a:t>3 Značku tvoří bílý čtverec o minimálních rozměrech </a:t>
            </a:r>
            <a:r>
              <a:rPr lang="cs-CZ" altLang="cs-CZ" sz="1800" b="1" dirty="0"/>
              <a:t>250 mm × 250 mm</a:t>
            </a:r>
            <a:r>
              <a:rPr lang="cs-CZ" altLang="cs-CZ" sz="1800" dirty="0"/>
              <a:t>. Čára </a:t>
            </a:r>
            <a:r>
              <a:rPr lang="cs-CZ" altLang="cs-CZ" sz="1800" dirty="0" smtClean="0"/>
              <a:t>uvnitř </a:t>
            </a:r>
            <a:r>
              <a:rPr lang="cs-CZ" altLang="cs-CZ" sz="1800" dirty="0"/>
              <a:t>okraje musí být černá, rovnoběžná a přibližně 12,5 mm od vnější strany této čáry </a:t>
            </a:r>
            <a:r>
              <a:rPr lang="cs-CZ" altLang="cs-CZ" sz="1800" dirty="0" smtClean="0"/>
              <a:t>k </a:t>
            </a:r>
            <a:r>
              <a:rPr lang="cs-CZ" altLang="cs-CZ" sz="1800" dirty="0"/>
              <a:t>vnějšímu okraji značky. Písmena „SV“ musí být černá, minimálně 120 mm vysoká a mít </a:t>
            </a:r>
            <a:r>
              <a:rPr lang="cs-CZ" altLang="cs-CZ" sz="1800" dirty="0" smtClean="0"/>
              <a:t>minimální </a:t>
            </a:r>
            <a:r>
              <a:rPr lang="cs-CZ" altLang="cs-CZ" sz="1800" dirty="0"/>
              <a:t>tloušťku čáry 12 mm.</a:t>
            </a:r>
          </a:p>
          <a:p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altLang="cs-CZ" sz="1800" dirty="0" smtClean="0"/>
          </a:p>
          <a:p>
            <a:endParaRPr lang="cs-CZ" altLang="cs-CZ" sz="1800" dirty="0"/>
          </a:p>
          <a:p>
            <a:r>
              <a:rPr lang="fr-FR" altLang="cs-CZ" sz="1800" dirty="0" smtClean="0"/>
              <a:t>6.8.3.2.9.6.4</a:t>
            </a:r>
            <a:r>
              <a:rPr lang="cs-CZ" altLang="cs-CZ" sz="1800" dirty="0" smtClean="0"/>
              <a:t> </a:t>
            </a:r>
            <a:r>
              <a:rPr lang="cs-CZ" altLang="cs-CZ" sz="1800" dirty="0"/>
              <a:t>Pro </a:t>
            </a:r>
            <a:r>
              <a:rPr lang="cs-CZ" altLang="cs-CZ" sz="1800" b="1" dirty="0"/>
              <a:t>cisternové kontejnery </a:t>
            </a:r>
            <a:r>
              <a:rPr lang="fr-FR" altLang="cs-CZ" sz="1800" b="1" dirty="0"/>
              <a:t>o objemu nejvýše 3 000 litrů </a:t>
            </a:r>
            <a:r>
              <a:rPr lang="fr-FR" altLang="cs-CZ" sz="1800" dirty="0"/>
              <a:t>lze značku zmenšit na </a:t>
            </a:r>
            <a:r>
              <a:rPr lang="cs-CZ" altLang="cs-CZ" sz="1800" dirty="0"/>
              <a:t>	</a:t>
            </a:r>
            <a:r>
              <a:rPr lang="fr-FR" altLang="cs-CZ" sz="1800" dirty="0"/>
              <a:t>rozměr nejméně </a:t>
            </a:r>
            <a:r>
              <a:rPr lang="fr-FR" altLang="cs-CZ" sz="1800" b="1" dirty="0"/>
              <a:t>120 mm × 120 mm</a:t>
            </a:r>
            <a:r>
              <a:rPr lang="fr-FR" altLang="cs-CZ" sz="1800" dirty="0"/>
              <a:t>. Čára uvnitř okraje musí být černá, rovnoběžná a </a:t>
            </a:r>
            <a:r>
              <a:rPr lang="fr-FR" altLang="cs-CZ" sz="1800" dirty="0" smtClean="0"/>
              <a:t>přibližně </a:t>
            </a:r>
            <a:r>
              <a:rPr lang="fr-FR" altLang="cs-CZ" sz="1800" dirty="0"/>
              <a:t>6 mm od vnější strany této čáry k vnějšímu okraji značky. </a:t>
            </a:r>
            <a:r>
              <a:rPr lang="cs-CZ" altLang="cs-CZ" sz="1800" dirty="0"/>
              <a:t>Písmena „SV“ musí </a:t>
            </a:r>
            <a:r>
              <a:rPr lang="cs-CZ" altLang="cs-CZ" sz="1800" dirty="0" smtClean="0"/>
              <a:t>být černá</a:t>
            </a:r>
            <a:r>
              <a:rPr lang="cs-CZ" altLang="cs-CZ" sz="1800" dirty="0"/>
              <a:t>, minimálně 60 mm vysoká a mít minimální tloušťku čáry 6 mm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20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  <p:pic>
        <p:nvPicPr>
          <p:cNvPr id="8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51E30FE-A25F-16C6-0A7D-F5485AC522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2708920"/>
            <a:ext cx="2919090" cy="25351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3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Značka pojistného </a:t>
            </a:r>
            <a:r>
              <a:rPr lang="cs-CZ" b="1" dirty="0" smtClean="0"/>
              <a:t>ventilu</a:t>
            </a:r>
            <a:endParaRPr lang="cs-CZ" altLang="cs-CZ" sz="1800" b="1" dirty="0"/>
          </a:p>
          <a:p>
            <a:r>
              <a:rPr lang="cs-CZ" altLang="cs-CZ" sz="1800" dirty="0"/>
              <a:t>6.8.3.2.9.6.5 Použitý materiál musí být odolný proti povětrnostním vlivům a musí být zajištěna </a:t>
            </a:r>
            <a:r>
              <a:rPr lang="cs-CZ" altLang="cs-CZ" sz="1800" dirty="0" smtClean="0"/>
              <a:t>trvanlivost </a:t>
            </a:r>
            <a:r>
              <a:rPr lang="cs-CZ" altLang="cs-CZ" sz="1800" dirty="0"/>
              <a:t>značky. Značka se nesmí oddělit od svého podkladu v případě 15minutového </a:t>
            </a:r>
            <a:r>
              <a:rPr lang="cs-CZ" altLang="cs-CZ" sz="1800" dirty="0" smtClean="0"/>
              <a:t>působení </a:t>
            </a:r>
            <a:r>
              <a:rPr lang="cs-CZ" altLang="cs-CZ" sz="1800" dirty="0"/>
              <a:t>ohně. Musí zůstat připevněna bez ohledu na orientaci cisterny. </a:t>
            </a:r>
          </a:p>
          <a:p>
            <a:r>
              <a:rPr lang="cs-CZ" altLang="cs-CZ" sz="1800" dirty="0"/>
              <a:t>6.8.3.2.9.6.6 Písmena “SV” musí být nesmazatelná a musí zůstat čitelná po 15 minutách </a:t>
            </a:r>
            <a:r>
              <a:rPr lang="cs-CZ" altLang="cs-CZ" sz="1800" dirty="0" smtClean="0"/>
              <a:t>působení </a:t>
            </a:r>
            <a:r>
              <a:rPr lang="cs-CZ" altLang="cs-CZ" sz="1800" dirty="0"/>
              <a:t>ohně.</a:t>
            </a:r>
          </a:p>
          <a:p>
            <a:r>
              <a:rPr lang="fr-FR" altLang="cs-CZ" sz="1800" dirty="0"/>
              <a:t>6.8.3.2.9.6.7</a:t>
            </a:r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endParaRPr lang="cs-CZ" altLang="cs-CZ" sz="1800" dirty="0"/>
          </a:p>
          <a:p>
            <a:pPr marL="0" indent="0">
              <a:buNone/>
            </a:pPr>
            <a:endParaRPr lang="cs-CZ" altLang="cs-CZ" sz="1800" dirty="0" smtClean="0"/>
          </a:p>
          <a:p>
            <a:pPr marL="0" indent="0">
              <a:buNone/>
            </a:pPr>
            <a:endParaRPr lang="cs-CZ" altLang="cs-CZ" sz="1800" dirty="0"/>
          </a:p>
          <a:p>
            <a:r>
              <a:rPr lang="cs-CZ" altLang="cs-CZ" sz="1800" dirty="0"/>
              <a:t>(Platí přechodné období v kapitole 1.6).</a:t>
            </a:r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21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FA61AE6-9ED8-AC8F-89D3-85C26616F8F7}"/>
              </a:ext>
            </a:extLst>
          </p:cNvPr>
          <p:cNvSpPr txBox="1"/>
          <p:nvPr/>
        </p:nvSpPr>
        <p:spPr>
          <a:xfrm>
            <a:off x="1775520" y="2996952"/>
            <a:ext cx="4245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1800" b="1" dirty="0">
                <a:solidFill>
                  <a:srgbClr val="2E5C8A"/>
                </a:solidFill>
                <a:latin typeface="Corbel" panose="020B0503020204020204" pitchFamily="34" charset="0"/>
                <a:cs typeface="Arial"/>
              </a:rPr>
              <a:t>Značky musí být umístěny na obou stranách cisternových vozů.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048EF27-EB83-112F-1212-4EA73531E843}"/>
              </a:ext>
            </a:extLst>
          </p:cNvPr>
          <p:cNvSpPr txBox="1"/>
          <p:nvPr/>
        </p:nvSpPr>
        <p:spPr>
          <a:xfrm>
            <a:off x="6598568" y="2996952"/>
            <a:ext cx="4245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cs-CZ" sz="1800" b="1" dirty="0">
                <a:solidFill>
                  <a:srgbClr val="2E5C8A"/>
                </a:solidFill>
                <a:latin typeface="Corbel" panose="020B0503020204020204" pitchFamily="34" charset="0"/>
                <a:cs typeface="Arial"/>
              </a:rPr>
              <a:t>Značky musí být umístěny na obou stranách a obou koncích cisternových kontejnerů. U cisternových kontejnerů o objemu menším než 3 000 litrů mohou být značky umístěny buď na obou stranách, nebo na obou koncích.</a:t>
            </a:r>
            <a:endParaRPr lang="cs-CZ" altLang="cs-CZ" sz="1800" b="1" dirty="0">
              <a:solidFill>
                <a:srgbClr val="2E5C8A"/>
              </a:solidFill>
              <a:latin typeface="Corbel" panose="020B0503020204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436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Zvláštní </a:t>
            </a:r>
            <a:r>
              <a:rPr lang="cs-CZ" b="1" dirty="0" smtClean="0"/>
              <a:t>ustanovení</a:t>
            </a:r>
          </a:p>
          <a:p>
            <a:r>
              <a:rPr lang="cs-CZ" altLang="cs-CZ" sz="1800" dirty="0"/>
              <a:t>Změna některých zvláštních ustanovení, např.:</a:t>
            </a:r>
          </a:p>
          <a:p>
            <a:pPr lvl="1"/>
            <a:r>
              <a:rPr lang="cs-CZ" altLang="cs-CZ" dirty="0"/>
              <a:t>TC 6 Tloušťka stěny cisteren vyrobených z hliníku o čistotě nejméně 99 % nebo ze slitiny </a:t>
            </a:r>
            <a:r>
              <a:rPr lang="cs-CZ" altLang="cs-CZ" dirty="0" smtClean="0"/>
              <a:t>hliníku </a:t>
            </a:r>
            <a:r>
              <a:rPr lang="cs-CZ" altLang="cs-CZ" dirty="0"/>
              <a:t>nemusí být větší než 15 mm, i když výpočet podle 6.8.2.1.17 stanoví vyšší hodnotu.</a:t>
            </a:r>
          </a:p>
          <a:p>
            <a:pPr lvl="1"/>
            <a:r>
              <a:rPr lang="cs-CZ" altLang="cs-CZ" dirty="0"/>
              <a:t>TE 26 Všechny plnicí a vypouštěcí přípojky, včetně přípojek v plynné fázi cisteren </a:t>
            </a:r>
            <a:r>
              <a:rPr lang="cs-CZ" altLang="cs-CZ" dirty="0" smtClean="0"/>
              <a:t>určených pro </a:t>
            </a:r>
            <a:r>
              <a:rPr lang="cs-CZ" altLang="cs-CZ" dirty="0"/>
              <a:t>přepravu hořlavých hluboce zchlazených zkapalněných plynů, musí být </a:t>
            </a:r>
            <a:r>
              <a:rPr lang="cs-CZ" altLang="cs-CZ" dirty="0" smtClean="0"/>
              <a:t>vybaveny </a:t>
            </a:r>
            <a:r>
              <a:rPr lang="cs-CZ" altLang="cs-CZ" dirty="0" err="1" smtClean="0"/>
              <a:t>rychleuzavíratelným</a:t>
            </a:r>
            <a:r>
              <a:rPr lang="cs-CZ" altLang="cs-CZ" dirty="0" smtClean="0"/>
              <a:t> </a:t>
            </a:r>
            <a:r>
              <a:rPr lang="cs-CZ" altLang="cs-CZ" dirty="0"/>
              <a:t>automatickým ventilem (viz 6.8.3.2.3) co nejblíže cisterně.</a:t>
            </a:r>
          </a:p>
          <a:p>
            <a:pPr lvl="1"/>
            <a:r>
              <a:rPr lang="cs-CZ" altLang="cs-CZ" dirty="0"/>
              <a:t>TT </a:t>
            </a:r>
            <a:r>
              <a:rPr lang="cs-CZ" altLang="cs-CZ" dirty="0" smtClean="0"/>
              <a:t>3</a:t>
            </a:r>
          </a:p>
          <a:p>
            <a:pPr lvl="1"/>
            <a:endParaRPr lang="cs-CZ" altLang="cs-CZ" dirty="0"/>
          </a:p>
          <a:p>
            <a:pPr lvl="1"/>
            <a:endParaRPr lang="cs-CZ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endParaRPr lang="cs-CZ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800" dirty="0"/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22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</a:t>
            </a:r>
            <a:r>
              <a:rPr lang="es-ES" dirty="0" smtClean="0"/>
              <a:t> </a:t>
            </a:r>
            <a:r>
              <a:rPr lang="es-ES" dirty="0" smtClean="0"/>
              <a:t>Hlavní změny RID 2023</a:t>
            </a:r>
            <a:endParaRPr lang="es-ES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C2635D1-0EB1-42BE-55E7-951810EDDBAF}"/>
              </a:ext>
            </a:extLst>
          </p:cNvPr>
          <p:cNvSpPr txBox="1"/>
          <p:nvPr/>
        </p:nvSpPr>
        <p:spPr>
          <a:xfrm>
            <a:off x="2063552" y="34290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dirty="0">
                <a:solidFill>
                  <a:srgbClr val="2E5C8A"/>
                </a:solidFill>
                <a:latin typeface="Corbel" panose="020B0503020204020204" pitchFamily="34" charset="0"/>
                <a:cs typeface="Arial"/>
              </a:rPr>
              <a:t>(</a:t>
            </a:r>
            <a:r>
              <a:rPr lang="cs-CZ" altLang="cs-CZ" sz="1800" dirty="0">
                <a:solidFill>
                  <a:srgbClr val="2E5C8A"/>
                </a:solidFill>
                <a:latin typeface="Corbel" panose="020B0503020204020204" pitchFamily="34" charset="0"/>
                <a:cs typeface="Arial"/>
              </a:rPr>
              <a:t>Vyhrazeno)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2EC18872-201C-FDA0-43EB-8F244C788BD1}"/>
              </a:ext>
            </a:extLst>
          </p:cNvPr>
          <p:cNvSpPr txBox="1"/>
          <p:nvPr/>
        </p:nvSpPr>
        <p:spPr>
          <a:xfrm>
            <a:off x="5375920" y="3442209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1800" dirty="0">
                <a:solidFill>
                  <a:srgbClr val="2E5C8A"/>
                </a:solidFill>
                <a:latin typeface="Corbel" panose="020B0503020204020204" pitchFamily="34" charset="0"/>
                <a:cs typeface="Arial"/>
              </a:rPr>
              <a:t>Odchylně od požadavků 6.8.2.4.2 musí být periodické prohlídky prováděny nejpozději každých osm let a musí zahrnovat kontrolu tloušťky stěny použitím vhodných přístrojů. U takových cisteren musí být zkouška těsnosti a kontrola podle ustanovení 6.8.2.4.3 provedena nejpozději každé čtyři roky.</a:t>
            </a:r>
            <a:endParaRPr lang="cs-CZ" altLang="cs-CZ" sz="1800" dirty="0">
              <a:solidFill>
                <a:srgbClr val="2E5C8A"/>
              </a:solidFill>
              <a:latin typeface="Corbel" panose="020B0503020204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372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b="1" dirty="0"/>
              <a:t>Přemístitelné cisterny z vyztužených plastů (FRP</a:t>
            </a:r>
            <a:r>
              <a:rPr lang="cs-CZ" altLang="cs-CZ" b="1" dirty="0" smtClean="0"/>
              <a:t>)</a:t>
            </a:r>
          </a:p>
          <a:p>
            <a:r>
              <a:rPr lang="cs-CZ" altLang="cs-CZ" sz="1800" dirty="0"/>
              <a:t>Rozsáhlé úpravy v kapitole:</a:t>
            </a:r>
          </a:p>
          <a:p>
            <a:pPr lvl="1"/>
            <a:r>
              <a:rPr lang="cs-CZ" altLang="cs-CZ" dirty="0"/>
              <a:t>6.9 POŽADAVKY NA KONSTRUKCI, VÝROBU, PROHLÍDKY A ZKOUŠKY PŘEMÍSTITELNÝCH </a:t>
            </a:r>
            <a:r>
              <a:rPr lang="cs-CZ" altLang="cs-CZ" dirty="0" smtClean="0"/>
              <a:t>CISTEREN </a:t>
            </a:r>
            <a:r>
              <a:rPr lang="cs-CZ" altLang="cs-CZ" dirty="0"/>
              <a:t>S NÁDRŽEMI VYROBENÝMI Z VYZTUŽENÝCH PLASTŮ (FRP</a:t>
            </a:r>
            <a:r>
              <a:rPr lang="cs-CZ" altLang="cs-CZ" dirty="0" smtClean="0"/>
              <a:t>)</a:t>
            </a:r>
          </a:p>
          <a:p>
            <a:pPr marL="0" indent="0">
              <a:buNone/>
            </a:pPr>
            <a:endParaRPr lang="cs-CZ" altLang="cs-CZ" dirty="0" smtClean="0"/>
          </a:p>
          <a:p>
            <a:pPr marL="0" indent="0">
              <a:buNone/>
            </a:pPr>
            <a:r>
              <a:rPr lang="cs-CZ" altLang="cs-CZ" b="1" dirty="0" smtClean="0"/>
              <a:t>Ustanovení </a:t>
            </a:r>
            <a:r>
              <a:rPr lang="cs-CZ" altLang="cs-CZ" b="1" dirty="0"/>
              <a:t>o podmínkách přepravy, nakládky, vykládky a </a:t>
            </a:r>
            <a:r>
              <a:rPr lang="cs-CZ" altLang="cs-CZ" b="1" dirty="0" smtClean="0"/>
              <a:t>manipulace</a:t>
            </a:r>
          </a:p>
          <a:p>
            <a:r>
              <a:rPr lang="cs-CZ" altLang="cs-CZ" sz="1800" dirty="0"/>
              <a:t>Vypuštěn oddíl 7.1.4 </a:t>
            </a:r>
            <a:r>
              <a:rPr lang="cs-CZ" altLang="cs-CZ" sz="1800" dirty="0" smtClean="0"/>
              <a:t>(Velký </a:t>
            </a:r>
            <a:r>
              <a:rPr lang="cs-CZ" altLang="cs-CZ" sz="1800" dirty="0"/>
              <a:t>kontejner smí být předán k přepravě, jen pokud je konstrukčně provozuschopný.)</a:t>
            </a:r>
          </a:p>
          <a:p>
            <a:r>
              <a:rPr lang="cs-CZ" altLang="cs-CZ" sz="1800" dirty="0" smtClean="0"/>
              <a:t>Přidáno </a:t>
            </a:r>
            <a:r>
              <a:rPr lang="cs-CZ" altLang="cs-CZ" sz="1800" dirty="0"/>
              <a:t>ustanovení o přepravě v kusech W 15</a:t>
            </a:r>
          </a:p>
          <a:p>
            <a:pPr lvl="1"/>
            <a:r>
              <a:rPr lang="cs-CZ" altLang="cs-CZ" dirty="0"/>
              <a:t>IBC musí být přepravovány v uzavřených vozech nebo v uzavřených kontejnerech </a:t>
            </a:r>
          </a:p>
          <a:p>
            <a:r>
              <a:rPr lang="cs-CZ" altLang="cs-CZ" sz="1800" dirty="0"/>
              <a:t>Upraveno ustanovení o přepravě ve volně loženém stavu v 7.3.1.13</a:t>
            </a:r>
          </a:p>
          <a:p>
            <a:r>
              <a:rPr lang="cs-CZ" altLang="cs-CZ" sz="1800" dirty="0"/>
              <a:t>Upraveno ustanovení o nakládce, vykládce a manipulaci v 7.5.1.2</a:t>
            </a:r>
          </a:p>
          <a:p>
            <a:pPr marL="0" indent="0">
              <a:buNone/>
            </a:pPr>
            <a:endParaRPr lang="cs-CZ" altLang="cs-CZ" dirty="0"/>
          </a:p>
          <a:p>
            <a:pPr lvl="1"/>
            <a:endParaRPr lang="cs-CZ" altLang="cs-CZ" dirty="0"/>
          </a:p>
          <a:p>
            <a:pPr lvl="1"/>
            <a:endParaRPr lang="cs-CZ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lvl="1"/>
            <a:endParaRPr lang="cs-CZ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800" dirty="0"/>
          </a:p>
          <a:p>
            <a:endParaRPr lang="cs-CZ" altLang="cs-CZ" sz="1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23</a:t>
            </a:fld>
            <a:endParaRPr lang="en-US" alt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7610062" y="764704"/>
            <a:ext cx="4581938" cy="549381"/>
          </a:xfrm>
          <a:prstGeom prst="rect">
            <a:avLst/>
          </a:prstGeom>
          <a:solidFill>
            <a:schemeClr val="bg1"/>
          </a:solidFill>
        </p:spPr>
        <p:txBody>
          <a:bodyPr wrap="none" lIns="90000" rIns="90000" anchor="ctr" anchorCtr="0">
            <a:spAutoFit/>
          </a:bodyPr>
          <a:lstStyle>
            <a:lvl1pPr algn="r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cs-CZ" sz="3300" kern="1200" dirty="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cs-CZ" dirty="0"/>
              <a:t>3. </a:t>
            </a:r>
            <a:r>
              <a:rPr lang="es-ES" dirty="0" smtClean="0"/>
              <a:t>Hlavní </a:t>
            </a:r>
            <a:r>
              <a:rPr lang="es-ES" dirty="0" smtClean="0"/>
              <a:t>změny RID 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482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53784" y="744667"/>
            <a:ext cx="2938218" cy="549381"/>
          </a:xfrm>
        </p:spPr>
        <p:txBody>
          <a:bodyPr/>
          <a:lstStyle/>
          <a:p>
            <a:r>
              <a:rPr lang="cs-CZ" dirty="0"/>
              <a:t>4</a:t>
            </a:r>
            <a:r>
              <a:rPr lang="cs-CZ" dirty="0" smtClean="0"/>
              <a:t>. </a:t>
            </a:r>
            <a:r>
              <a:rPr lang="cs-CZ" dirty="0" smtClean="0"/>
              <a:t>Státní dozory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239183" y="1294048"/>
            <a:ext cx="11736916" cy="5447320"/>
          </a:xfrm>
        </p:spPr>
        <p:txBody>
          <a:bodyPr/>
          <a:lstStyle/>
          <a:p>
            <a:r>
              <a:rPr lang="cs-CZ" b="1" dirty="0" smtClean="0"/>
              <a:t>Bezpečnostní poradce v organizační struktuře </a:t>
            </a:r>
            <a:r>
              <a:rPr lang="cs-CZ" dirty="0" smtClean="0"/>
              <a:t>společnosti a jeho </a:t>
            </a:r>
            <a:r>
              <a:rPr lang="cs-CZ" dirty="0" err="1" smtClean="0"/>
              <a:t>dohledatelnost</a:t>
            </a:r>
            <a:endParaRPr lang="cs-CZ" dirty="0" smtClean="0"/>
          </a:p>
          <a:p>
            <a:r>
              <a:rPr lang="cs-CZ" dirty="0" smtClean="0"/>
              <a:t>Nejednoznačná </a:t>
            </a:r>
            <a:r>
              <a:rPr lang="cs-CZ" b="1" dirty="0" smtClean="0"/>
              <a:t>identifikace přepravovaných NV </a:t>
            </a:r>
            <a:r>
              <a:rPr lang="cs-CZ" dirty="0" smtClean="0"/>
              <a:t>dle RID</a:t>
            </a:r>
          </a:p>
          <a:p>
            <a:r>
              <a:rPr lang="cs-CZ" b="1" dirty="0" smtClean="0"/>
              <a:t>Bezpečnostní plán </a:t>
            </a:r>
            <a:r>
              <a:rPr lang="cs-CZ" dirty="0" smtClean="0"/>
              <a:t>– zavádějící informace, to podstatné mnohdy chybí</a:t>
            </a:r>
          </a:p>
          <a:p>
            <a:r>
              <a:rPr lang="cs-CZ" b="1" dirty="0" smtClean="0"/>
              <a:t>Školení</a:t>
            </a:r>
            <a:r>
              <a:rPr lang="cs-CZ" dirty="0" smtClean="0"/>
              <a:t> – nejasný okruh účastníků </a:t>
            </a:r>
          </a:p>
          <a:p>
            <a:r>
              <a:rPr lang="cs-CZ" b="1" dirty="0" smtClean="0"/>
              <a:t>Výroční zpráva RID</a:t>
            </a:r>
          </a:p>
          <a:p>
            <a:r>
              <a:rPr lang="cs-CZ" b="1" dirty="0" smtClean="0"/>
              <a:t>Společná </a:t>
            </a:r>
            <a:r>
              <a:rPr lang="cs-CZ" b="1" dirty="0"/>
              <a:t>výroční </a:t>
            </a:r>
            <a:r>
              <a:rPr lang="cs-CZ" b="1" dirty="0" smtClean="0"/>
              <a:t>zpráva </a:t>
            </a:r>
            <a:r>
              <a:rPr lang="cs-CZ" b="1" dirty="0"/>
              <a:t>RID/ADR </a:t>
            </a:r>
            <a:r>
              <a:rPr lang="cs-CZ" dirty="0"/>
              <a:t>– nejednoznačné a zavádějící informace</a:t>
            </a:r>
          </a:p>
          <a:p>
            <a:endParaRPr lang="cs-CZ" b="1" dirty="0" smtClean="0"/>
          </a:p>
          <a:p>
            <a:pPr marL="342900" lvl="1" indent="0">
              <a:buNone/>
            </a:pPr>
            <a:endParaRPr lang="cs-CZ" sz="20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24</a:t>
            </a:fld>
            <a:endParaRPr lang="en-US" altLang="cs-CZ" dirty="0"/>
          </a:p>
        </p:txBody>
      </p:sp>
      <p:pic>
        <p:nvPicPr>
          <p:cNvPr id="1028" name="Picture 4" descr="Hluk z provozu seřaďovacího nádraží ve městě – v současné době řešitelný problé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696" y="3933056"/>
            <a:ext cx="3888432" cy="2333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9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90913" y="744667"/>
            <a:ext cx="6401089" cy="549381"/>
          </a:xfrm>
        </p:spPr>
        <p:txBody>
          <a:bodyPr/>
          <a:lstStyle/>
          <a:p>
            <a:r>
              <a:rPr lang="cs-CZ" dirty="0"/>
              <a:t>5</a:t>
            </a:r>
            <a:r>
              <a:rPr lang="cs-CZ" dirty="0" smtClean="0"/>
              <a:t>. </a:t>
            </a:r>
            <a:r>
              <a:rPr lang="cs-CZ" dirty="0"/>
              <a:t>Zkoušky bezpečnostních poradců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239183" y="1294048"/>
            <a:ext cx="11736916" cy="5447320"/>
          </a:xfrm>
        </p:spPr>
        <p:txBody>
          <a:bodyPr/>
          <a:lstStyle/>
          <a:p>
            <a:r>
              <a:rPr lang="cs-CZ" dirty="0"/>
              <a:t>Cca 100 aktivních bezpečnostních poradců</a:t>
            </a:r>
          </a:p>
          <a:p>
            <a:r>
              <a:rPr lang="cs-CZ" dirty="0"/>
              <a:t>Základní vs. </a:t>
            </a:r>
            <a:r>
              <a:rPr lang="cs-CZ" dirty="0" smtClean="0"/>
              <a:t>Atestační</a:t>
            </a:r>
            <a:endParaRPr lang="cs-CZ" dirty="0"/>
          </a:p>
          <a:p>
            <a:r>
              <a:rPr lang="cs-CZ" dirty="0"/>
              <a:t>RID </a:t>
            </a:r>
            <a:r>
              <a:rPr lang="cs-CZ" dirty="0" smtClean="0"/>
              <a:t>2021 vs. RID 2023</a:t>
            </a:r>
            <a:endParaRPr lang="cs-CZ" dirty="0"/>
          </a:p>
          <a:p>
            <a:r>
              <a:rPr lang="cs-CZ" dirty="0" smtClean="0"/>
              <a:t>Termíny (2023):</a:t>
            </a:r>
            <a:endParaRPr lang="cs-CZ" dirty="0"/>
          </a:p>
          <a:p>
            <a:pPr marL="342900" lvl="1" indent="0">
              <a:buNone/>
            </a:pPr>
            <a:r>
              <a:rPr lang="cs-CZ" sz="2000" b="1" dirty="0" smtClean="0"/>
              <a:t>2. února</a:t>
            </a:r>
            <a:endParaRPr lang="cs-CZ" sz="2000" b="1" dirty="0"/>
          </a:p>
          <a:p>
            <a:pPr marL="342900" lvl="1" indent="0">
              <a:buNone/>
            </a:pPr>
            <a:r>
              <a:rPr lang="cs-CZ" sz="2000" b="1" dirty="0" smtClean="0"/>
              <a:t>30. března</a:t>
            </a:r>
          </a:p>
          <a:p>
            <a:pPr marL="342900" lvl="1" indent="0">
              <a:buNone/>
            </a:pPr>
            <a:r>
              <a:rPr lang="cs-CZ" sz="2000" b="1" dirty="0" smtClean="0"/>
              <a:t>27. dubna</a:t>
            </a:r>
          </a:p>
          <a:p>
            <a:pPr marL="342900" lvl="1" indent="0">
              <a:buNone/>
            </a:pPr>
            <a:r>
              <a:rPr lang="cs-CZ" sz="2000" b="1" dirty="0" smtClean="0"/>
              <a:t>15. června</a:t>
            </a:r>
          </a:p>
          <a:p>
            <a:pPr marL="342900" lvl="1" indent="0">
              <a:buNone/>
            </a:pPr>
            <a:endParaRPr lang="cs-CZ" sz="20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25</a:t>
            </a:fld>
            <a:endParaRPr lang="en-US" altLang="cs-CZ" dirty="0"/>
          </a:p>
        </p:txBody>
      </p:sp>
      <p:pic>
        <p:nvPicPr>
          <p:cNvPr id="1026" name="Picture 2" descr="V umělecky zaměřených školách a sportovních gymnáziích probíhají talentové  zkoušky | Přijímací řízení | EDU L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2021253"/>
            <a:ext cx="60960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8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26</a:t>
            </a:fld>
            <a:endParaRPr lang="en-US" altLang="cs-CZ" dirty="0"/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>
          <a:xfrm>
            <a:off x="634992" y="3853583"/>
            <a:ext cx="11736916" cy="532859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5143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rgbClr val="5EB5C6"/>
                </a:solidFill>
                <a:latin typeface="Corbel" panose="020B0503020204020204" pitchFamily="34" charset="0"/>
                <a:ea typeface="+mn-ea"/>
                <a:cs typeface="+mn-cs"/>
              </a:defRPr>
            </a:lvl2pPr>
            <a:lvl3pPr marL="8572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rgbClr val="81AFAE"/>
                </a:solidFill>
                <a:latin typeface="Corbel" panose="020B0503020204020204" pitchFamily="34" charset="0"/>
                <a:ea typeface="+mn-ea"/>
                <a:cs typeface="+mn-cs"/>
              </a:defRPr>
            </a:lvl3pPr>
            <a:lvl4pPr marL="12001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4pPr>
            <a:lvl5pPr marL="1543050" indent="-171450" algn="l" defTabSz="685800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rgbClr val="2C5884"/>
                </a:solidFill>
                <a:latin typeface="Corbel" panose="020B0503020204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120" y="4590467"/>
            <a:ext cx="494428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6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11091" y="744667"/>
            <a:ext cx="5280911" cy="549381"/>
          </a:xfrm>
        </p:spPr>
        <p:txBody>
          <a:bodyPr/>
          <a:lstStyle/>
          <a:p>
            <a:r>
              <a:rPr lang="cs-CZ" dirty="0"/>
              <a:t>1</a:t>
            </a:r>
            <a:r>
              <a:rPr lang="cs-CZ" dirty="0" smtClean="0"/>
              <a:t>. </a:t>
            </a:r>
            <a:r>
              <a:rPr lang="cs-CZ" dirty="0"/>
              <a:t>Mnohostranné dohody </a:t>
            </a:r>
            <a:r>
              <a:rPr lang="cs-CZ" dirty="0" smtClean="0"/>
              <a:t>RID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3</a:t>
            </a:fld>
            <a:endParaRPr lang="en-US" altLang="cs-CZ" dirty="0"/>
          </a:p>
        </p:txBody>
      </p:sp>
      <p:sp>
        <p:nvSpPr>
          <p:cNvPr id="9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239183" y="1412776"/>
            <a:ext cx="11736916" cy="5328592"/>
          </a:xfrm>
        </p:spPr>
        <p:txBody>
          <a:bodyPr/>
          <a:lstStyle/>
          <a:p>
            <a:pPr marL="0" lvl="1" indent="0">
              <a:buNone/>
            </a:pPr>
            <a:r>
              <a:rPr lang="cs-CZ" sz="2100" b="1" dirty="0" smtClean="0">
                <a:solidFill>
                  <a:srgbClr val="2C5884"/>
                </a:solidFill>
              </a:rPr>
              <a:t>Mnohostranné dohody </a:t>
            </a:r>
            <a:r>
              <a:rPr lang="cs-CZ" sz="2100" b="1" dirty="0">
                <a:solidFill>
                  <a:srgbClr val="2C5884"/>
                </a:solidFill>
              </a:rPr>
              <a:t>RID </a:t>
            </a:r>
            <a:r>
              <a:rPr lang="cs-CZ" sz="2100" b="1" dirty="0" smtClean="0">
                <a:solidFill>
                  <a:srgbClr val="2C5884"/>
                </a:solidFill>
              </a:rPr>
              <a:t>podle </a:t>
            </a:r>
            <a:r>
              <a:rPr lang="cs-CZ" sz="2100" b="1" dirty="0">
                <a:solidFill>
                  <a:srgbClr val="2C5884"/>
                </a:solidFill>
              </a:rPr>
              <a:t>oddílu 1.5.1 </a:t>
            </a:r>
            <a:r>
              <a:rPr lang="cs-CZ" sz="2100" b="1" dirty="0" smtClean="0">
                <a:solidFill>
                  <a:srgbClr val="2C5884"/>
                </a:solidFill>
              </a:rPr>
              <a:t>RID, ke kterým ČR přistoupila:</a:t>
            </a:r>
            <a:endParaRPr lang="cs-CZ" sz="2100" b="1" dirty="0">
              <a:solidFill>
                <a:srgbClr val="2C5884"/>
              </a:solidFill>
            </a:endParaRPr>
          </a:p>
          <a:p>
            <a:pPr marL="285750" lvl="1" indent="-285750"/>
            <a:endParaRPr lang="cs-CZ" sz="2100" b="1" dirty="0" smtClean="0">
              <a:solidFill>
                <a:srgbClr val="2C5884"/>
              </a:solidFill>
            </a:endParaRPr>
          </a:p>
          <a:p>
            <a:pPr marL="285750" lvl="1" indent="-285750"/>
            <a:r>
              <a:rPr lang="cs-CZ" sz="2100" b="1" dirty="0" smtClean="0">
                <a:solidFill>
                  <a:srgbClr val="2C5884"/>
                </a:solidFill>
              </a:rPr>
              <a:t>1/2022</a:t>
            </a:r>
            <a:r>
              <a:rPr lang="cs-CZ" sz="2100" dirty="0" smtClean="0">
                <a:solidFill>
                  <a:srgbClr val="2C5884"/>
                </a:solidFill>
              </a:rPr>
              <a:t> </a:t>
            </a:r>
            <a:r>
              <a:rPr lang="cs-CZ" sz="2100" dirty="0">
                <a:solidFill>
                  <a:srgbClr val="2C5884"/>
                </a:solidFill>
              </a:rPr>
              <a:t>týkající se  přepravy zbytků barev (odpadů</a:t>
            </a:r>
            <a:r>
              <a:rPr lang="cs-CZ" sz="2100" dirty="0" smtClean="0">
                <a:solidFill>
                  <a:srgbClr val="2C5884"/>
                </a:solidFill>
              </a:rPr>
              <a:t>)</a:t>
            </a:r>
          </a:p>
          <a:p>
            <a:pPr marL="628650" lvl="2" indent="-285750"/>
            <a:r>
              <a:rPr lang="cs-CZ" sz="1800" dirty="0" smtClean="0">
                <a:solidFill>
                  <a:srgbClr val="67B9C9"/>
                </a:solidFill>
              </a:rPr>
              <a:t>Platnost do </a:t>
            </a:r>
            <a:r>
              <a:rPr lang="cs-CZ" sz="1800" b="1" dirty="0" smtClean="0">
                <a:solidFill>
                  <a:srgbClr val="67B9C9"/>
                </a:solidFill>
              </a:rPr>
              <a:t>31. července 2025</a:t>
            </a:r>
          </a:p>
          <a:p>
            <a:pPr marL="628650" lvl="2" indent="-285750"/>
            <a:endParaRPr lang="cs-CZ" sz="1800" dirty="0" smtClean="0">
              <a:solidFill>
                <a:srgbClr val="67B9C9"/>
              </a:solidFill>
            </a:endParaRPr>
          </a:p>
          <a:p>
            <a:pPr marL="285750" lvl="1" indent="-285750"/>
            <a:r>
              <a:rPr lang="cs-CZ" sz="2100" b="1" dirty="0">
                <a:solidFill>
                  <a:srgbClr val="2C5884"/>
                </a:solidFill>
              </a:rPr>
              <a:t>4</a:t>
            </a:r>
            <a:r>
              <a:rPr lang="cs-CZ" sz="2100" b="1" dirty="0" smtClean="0">
                <a:solidFill>
                  <a:srgbClr val="2C5884"/>
                </a:solidFill>
              </a:rPr>
              <a:t>/2021 </a:t>
            </a:r>
            <a:r>
              <a:rPr lang="cs-CZ" sz="2100" dirty="0">
                <a:solidFill>
                  <a:srgbClr val="2C5884"/>
                </a:solidFill>
              </a:rPr>
              <a:t>týkající se přepravy nebezpečné věci </a:t>
            </a:r>
            <a:r>
              <a:rPr lang="cs-CZ" sz="2100" dirty="0" smtClean="0">
                <a:solidFill>
                  <a:srgbClr val="2C5884"/>
                </a:solidFill>
              </a:rPr>
              <a:t>BUTADIENY</a:t>
            </a:r>
            <a:r>
              <a:rPr lang="cs-CZ" sz="2100" dirty="0">
                <a:solidFill>
                  <a:srgbClr val="2C5884"/>
                </a:solidFill>
              </a:rPr>
              <a:t>, SMĚS S UHLOVODÍKY, STABILIZOVANÁ třídy 2 </a:t>
            </a:r>
            <a:endParaRPr lang="cs-CZ" sz="2100" dirty="0" smtClean="0">
              <a:solidFill>
                <a:srgbClr val="2C5884"/>
              </a:solidFill>
            </a:endParaRPr>
          </a:p>
          <a:p>
            <a:pPr marL="685800" lvl="2" indent="-342900"/>
            <a:r>
              <a:rPr lang="cs-CZ" sz="1800" dirty="0" smtClean="0">
                <a:solidFill>
                  <a:srgbClr val="67B9C9"/>
                </a:solidFill>
              </a:rPr>
              <a:t>Platnost do </a:t>
            </a:r>
            <a:r>
              <a:rPr lang="cs-CZ" sz="1800" b="1" dirty="0" smtClean="0">
                <a:solidFill>
                  <a:srgbClr val="67B9C9"/>
                </a:solidFill>
              </a:rPr>
              <a:t>30. června 2025</a:t>
            </a:r>
            <a:endParaRPr lang="cs-CZ" sz="1800" b="1" dirty="0">
              <a:solidFill>
                <a:srgbClr val="67B9C9"/>
              </a:solidFill>
            </a:endParaRPr>
          </a:p>
          <a:p>
            <a:pPr marL="285750" lvl="1" indent="-285750"/>
            <a:endParaRPr lang="cs-CZ" dirty="0">
              <a:solidFill>
                <a:srgbClr val="2C5884"/>
              </a:solidFill>
            </a:endParaRPr>
          </a:p>
          <a:p>
            <a:pPr marL="285750" lvl="1" indent="-285750"/>
            <a:r>
              <a:rPr lang="cs-CZ" sz="2100" b="1" dirty="0">
                <a:solidFill>
                  <a:srgbClr val="2C5884"/>
                </a:solidFill>
              </a:rPr>
              <a:t>8/2021</a:t>
            </a:r>
            <a:r>
              <a:rPr lang="cs-CZ" sz="2100" dirty="0">
                <a:solidFill>
                  <a:srgbClr val="2C5884"/>
                </a:solidFill>
              </a:rPr>
              <a:t> týkající se látek nebezpečných pro životní prostředí UN 3082 a požadavku na </a:t>
            </a:r>
            <a:r>
              <a:rPr lang="cs-CZ" sz="2100" dirty="0" smtClean="0">
                <a:solidFill>
                  <a:srgbClr val="2C5884"/>
                </a:solidFill>
              </a:rPr>
              <a:t>funkční </a:t>
            </a:r>
            <a:r>
              <a:rPr lang="cs-CZ" sz="2100" dirty="0">
                <a:solidFill>
                  <a:srgbClr val="2C5884"/>
                </a:solidFill>
              </a:rPr>
              <a:t>zkoušky obalu</a:t>
            </a:r>
          </a:p>
          <a:p>
            <a:pPr marL="628650" lvl="2" indent="-285750"/>
            <a:r>
              <a:rPr lang="cs-CZ" sz="1800" dirty="0" smtClean="0">
                <a:solidFill>
                  <a:srgbClr val="67B9C9"/>
                </a:solidFill>
              </a:rPr>
              <a:t>Platnost </a:t>
            </a:r>
            <a:r>
              <a:rPr lang="cs-CZ" sz="1800" dirty="0">
                <a:solidFill>
                  <a:srgbClr val="67B9C9"/>
                </a:solidFill>
              </a:rPr>
              <a:t>do </a:t>
            </a:r>
            <a:r>
              <a:rPr lang="cs-CZ" sz="1800" b="1" dirty="0" smtClean="0">
                <a:solidFill>
                  <a:srgbClr val="67B9C9"/>
                </a:solidFill>
              </a:rPr>
              <a:t>30. června 2023</a:t>
            </a:r>
            <a:endParaRPr lang="cs-CZ" sz="1800" b="1" dirty="0">
              <a:solidFill>
                <a:srgbClr val="67B9C9"/>
              </a:solidFill>
            </a:endParaRPr>
          </a:p>
          <a:p>
            <a:pPr marL="0" lvl="1" indent="0">
              <a:buNone/>
            </a:pPr>
            <a:endParaRPr lang="cs-CZ" dirty="0" smtClean="0">
              <a:solidFill>
                <a:srgbClr val="2C5884"/>
              </a:solidFill>
            </a:endParaRPr>
          </a:p>
          <a:p>
            <a:pPr marL="0" lvl="1" indent="0">
              <a:buNone/>
            </a:pPr>
            <a:endParaRPr lang="cs-CZ" sz="500" dirty="0">
              <a:solidFill>
                <a:srgbClr val="2C5884"/>
              </a:solidFill>
            </a:endParaRPr>
          </a:p>
          <a:p>
            <a:pPr marL="0" lvl="1" indent="0">
              <a:buNone/>
            </a:pPr>
            <a:r>
              <a:rPr lang="cs-CZ" sz="2100" b="1" dirty="0">
                <a:solidFill>
                  <a:srgbClr val="2C5884"/>
                </a:solidFill>
              </a:rPr>
              <a:t>Mnohostranné dohody RID podle oddílu 1.5.1 </a:t>
            </a:r>
            <a:r>
              <a:rPr lang="cs-CZ" sz="2100" b="1" dirty="0" smtClean="0">
                <a:solidFill>
                  <a:srgbClr val="2C5884"/>
                </a:solidFill>
              </a:rPr>
              <a:t>RID k prověření:</a:t>
            </a:r>
            <a:endParaRPr lang="cs-CZ" sz="2100" b="1" dirty="0">
              <a:solidFill>
                <a:srgbClr val="2C5884"/>
              </a:solidFill>
            </a:endParaRPr>
          </a:p>
          <a:p>
            <a:pPr marL="285750" lvl="1" indent="-285750"/>
            <a:r>
              <a:rPr lang="cs-CZ" sz="2100" b="1" dirty="0" smtClean="0">
                <a:solidFill>
                  <a:srgbClr val="2C5884"/>
                </a:solidFill>
              </a:rPr>
              <a:t>1/2023</a:t>
            </a:r>
            <a:r>
              <a:rPr lang="cs-CZ" sz="2100" dirty="0" smtClean="0">
                <a:solidFill>
                  <a:srgbClr val="2C5884"/>
                </a:solidFill>
              </a:rPr>
              <a:t> týkající </a:t>
            </a:r>
            <a:r>
              <a:rPr lang="cs-CZ" sz="2100" dirty="0">
                <a:solidFill>
                  <a:srgbClr val="2C5884"/>
                </a:solidFill>
              </a:rPr>
              <a:t>se výjimky z ustanovení bezpečnostního poradce pro odesílatele – RID 1.8.3.2 (c</a:t>
            </a:r>
            <a:r>
              <a:rPr lang="cs-CZ" sz="2100" dirty="0" smtClean="0">
                <a:solidFill>
                  <a:srgbClr val="2C5884"/>
                </a:solidFill>
              </a:rPr>
              <a:t>).</a:t>
            </a:r>
          </a:p>
          <a:p>
            <a:pPr marL="0" lvl="1" indent="0">
              <a:buNone/>
            </a:pPr>
            <a:endParaRPr lang="cs-CZ" dirty="0" smtClean="0">
              <a:solidFill>
                <a:srgbClr val="2C588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127211" y="744667"/>
            <a:ext cx="3064791" cy="549381"/>
          </a:xfrm>
        </p:spPr>
        <p:txBody>
          <a:bodyPr/>
          <a:lstStyle/>
          <a:p>
            <a:r>
              <a:rPr lang="cs-CZ" dirty="0"/>
              <a:t>2</a:t>
            </a:r>
            <a:r>
              <a:rPr lang="cs-CZ" dirty="0" smtClean="0"/>
              <a:t>. </a:t>
            </a:r>
            <a:r>
              <a:rPr lang="cs-CZ" dirty="0"/>
              <a:t>RID </a:t>
            </a:r>
            <a:r>
              <a:rPr lang="cs-CZ" dirty="0" smtClean="0"/>
              <a:t>2023 </a:t>
            </a:r>
            <a:r>
              <a:rPr lang="cs-CZ" dirty="0"/>
              <a:t>v ČR 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b="1" dirty="0"/>
              <a:t>RID </a:t>
            </a:r>
            <a:r>
              <a:rPr lang="cs-CZ" b="1" dirty="0" smtClean="0"/>
              <a:t>2023</a:t>
            </a:r>
            <a:endParaRPr lang="cs-CZ" b="1" dirty="0"/>
          </a:p>
          <a:p>
            <a:pPr lvl="1"/>
            <a:r>
              <a:rPr lang="cs-CZ" altLang="cs-CZ" sz="1900" dirty="0" smtClean="0"/>
              <a:t>oficiální text změn </a:t>
            </a:r>
            <a:r>
              <a:rPr lang="cs-CZ" altLang="cs-CZ" sz="1900" dirty="0"/>
              <a:t>(OTIF) – </a:t>
            </a:r>
            <a:r>
              <a:rPr lang="cs-CZ" altLang="cs-CZ" sz="1900" dirty="0" smtClean="0"/>
              <a:t>1. července 2022</a:t>
            </a:r>
            <a:endParaRPr lang="cs-CZ" altLang="cs-CZ" sz="1900" dirty="0"/>
          </a:p>
          <a:p>
            <a:pPr lvl="1"/>
            <a:r>
              <a:rPr lang="cs-CZ" altLang="cs-CZ" sz="1900" dirty="0" smtClean="0"/>
              <a:t>rozsah - 131 </a:t>
            </a:r>
            <a:r>
              <a:rPr lang="cs-CZ" altLang="cs-CZ" sz="1900" dirty="0"/>
              <a:t>stran </a:t>
            </a:r>
            <a:r>
              <a:rPr lang="cs-CZ" altLang="cs-CZ" sz="1900" dirty="0" smtClean="0"/>
              <a:t>textu</a:t>
            </a:r>
            <a:endParaRPr lang="cs-CZ" altLang="cs-CZ" sz="1900" dirty="0"/>
          </a:p>
          <a:p>
            <a:pPr lvl="1"/>
            <a:r>
              <a:rPr lang="cs-CZ" altLang="cs-CZ" sz="1900" dirty="0"/>
              <a:t>vyhlášení ve Sb. m. s. – </a:t>
            </a:r>
            <a:r>
              <a:rPr lang="cs-CZ" altLang="cs-CZ" sz="1900" b="1" dirty="0" smtClean="0"/>
              <a:t>duben 2023</a:t>
            </a:r>
            <a:endParaRPr lang="cs-CZ" altLang="cs-CZ" sz="1900" b="1" dirty="0"/>
          </a:p>
          <a:p>
            <a:pPr lvl="1"/>
            <a:endParaRPr lang="cs-CZ" altLang="cs-CZ" sz="500" b="1" dirty="0"/>
          </a:p>
          <a:p>
            <a:r>
              <a:rPr lang="cs-CZ" altLang="cs-CZ" dirty="0"/>
              <a:t>Prováděcí rozhodnutí Komise (EU) </a:t>
            </a:r>
            <a:r>
              <a:rPr lang="cs-CZ" b="1" dirty="0"/>
              <a:t>2022/2407</a:t>
            </a:r>
            <a:r>
              <a:rPr lang="cs-CZ" altLang="cs-CZ" dirty="0" smtClean="0"/>
              <a:t> </a:t>
            </a:r>
            <a:br>
              <a:rPr lang="cs-CZ" altLang="cs-CZ" dirty="0" smtClean="0"/>
            </a:br>
            <a:r>
              <a:rPr lang="cs-CZ" dirty="0" smtClean="0"/>
              <a:t>ze </a:t>
            </a:r>
            <a:r>
              <a:rPr lang="cs-CZ" dirty="0"/>
              <a:t>dne </a:t>
            </a:r>
            <a:r>
              <a:rPr lang="cs-CZ" dirty="0" smtClean="0"/>
              <a:t>20. září 2022, </a:t>
            </a:r>
            <a:r>
              <a:rPr lang="cs-CZ" dirty="0"/>
              <a:t>kterým se členským státům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povoluje </a:t>
            </a:r>
            <a:r>
              <a:rPr lang="cs-CZ" dirty="0"/>
              <a:t>přijetí některých odchylek podle </a:t>
            </a:r>
            <a:r>
              <a:rPr lang="cs-CZ" dirty="0" smtClean="0"/>
              <a:t>směrnice</a:t>
            </a:r>
            <a:br>
              <a:rPr lang="cs-CZ" dirty="0" smtClean="0"/>
            </a:br>
            <a:r>
              <a:rPr lang="cs-CZ" dirty="0" smtClean="0"/>
              <a:t>Evropského </a:t>
            </a:r>
            <a:r>
              <a:rPr lang="cs-CZ" dirty="0"/>
              <a:t>parlamentu a Rady 2008/68/ES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pozemní přepravě nebezpečných </a:t>
            </a:r>
            <a:r>
              <a:rPr lang="cs-CZ" dirty="0" smtClean="0"/>
              <a:t>věcí.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11550650" y="6327775"/>
            <a:ext cx="641350" cy="220663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2BBFFE0-7584-47E7-90FA-15F39808A249}" type="slidenum">
              <a:rPr lang="cs-CZ">
                <a:solidFill>
                  <a:srgbClr val="002B59"/>
                </a:solidFill>
                <a:latin typeface="Verdan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cs-CZ" dirty="0">
              <a:solidFill>
                <a:srgbClr val="002B59"/>
              </a:solidFill>
              <a:latin typeface="Verdana"/>
            </a:endParaRPr>
          </a:p>
        </p:txBody>
      </p:sp>
      <p:pic>
        <p:nvPicPr>
          <p:cNvPr id="2050" name="Picture 2" descr="OTIF Rail Regulations 2023-24 - Dangerous Goods Regula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857" y="1434298"/>
            <a:ext cx="2821793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55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35712" y="744667"/>
            <a:ext cx="4556290" cy="549381"/>
          </a:xfrm>
        </p:spPr>
        <p:txBody>
          <a:bodyPr/>
          <a:lstStyle/>
          <a:p>
            <a:r>
              <a:rPr lang="cs-CZ" dirty="0"/>
              <a:t>3</a:t>
            </a:r>
            <a:r>
              <a:rPr lang="cs-CZ" b="0" dirty="0" smtClean="0"/>
              <a:t>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Nový pododdíl </a:t>
            </a:r>
            <a:r>
              <a:rPr lang="cs-CZ" b="1" dirty="0" smtClean="0"/>
              <a:t>1.1.4.7</a:t>
            </a:r>
          </a:p>
          <a:p>
            <a:pPr marL="0" indent="0">
              <a:buNone/>
            </a:pPr>
            <a:r>
              <a:rPr lang="cs-CZ" altLang="cs-CZ" sz="1800" dirty="0"/>
              <a:t>Opakovaně </a:t>
            </a:r>
            <a:r>
              <a:rPr lang="cs-CZ" altLang="cs-CZ" sz="1800" dirty="0" err="1"/>
              <a:t>plnitelné</a:t>
            </a:r>
            <a:r>
              <a:rPr lang="cs-CZ" altLang="cs-CZ" sz="1800" dirty="0"/>
              <a:t> tlakové nádoby schválené Ministerstvem dopravy Spojených států amerických</a:t>
            </a:r>
            <a:endParaRPr lang="cs-CZ" altLang="cs-CZ" sz="1600" dirty="0"/>
          </a:p>
          <a:p>
            <a:r>
              <a:rPr lang="cs-CZ" sz="1600" i="1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Dovoz plynů</a:t>
            </a:r>
            <a:endParaRPr lang="cs-CZ" sz="1600" dirty="0">
              <a:latin typeface="Segoe UI" panose="020B0502040204020203" pitchFamily="34" charset="0"/>
              <a:ea typeface="SimSun" panose="02010600030101010101" pitchFamily="2" charset="-122"/>
              <a:cs typeface="Segoe UI" panose="020B0502040204020203" pitchFamily="34" charset="0"/>
            </a:endParaRPr>
          </a:p>
          <a:p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Opakovaně </a:t>
            </a:r>
            <a:r>
              <a:rPr lang="cs-CZ" sz="1600" dirty="0" err="1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plnitelné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 tlakové nádoby schválené Ministerstvem dopravy Spojených států amerických a vyrobené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a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testované v souladu s normami uvedenými v části 178, Specifikace obalů, hlava 49, Přeprava, Kodex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federálních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předpisů, přijaté pro přepravu v přepravním řetězci podle 1.1.4.2, mohou být přepravovány z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místa dočasného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uskladnění na konci přepravního řetězce ke konečnému uživateli.</a:t>
            </a:r>
          </a:p>
          <a:p>
            <a:r>
              <a:rPr lang="cs-CZ" sz="1600" i="1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Vývoz plynů a prázdných nevyčištěných tlakových nádob </a:t>
            </a:r>
          </a:p>
          <a:p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Opakovaně </a:t>
            </a:r>
            <a:r>
              <a:rPr lang="cs-CZ" sz="1600" dirty="0" err="1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plnitelné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 tlakové nádoby schválené Ministerstvem dopravy Spojených států amerických a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vyrobené a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testované v souladu s normami uvedenými v části 178, Specifikace obalů, hlava 49, Přeprava,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Kodex federálních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předpisů mohou být plněny a přepravovány pouze za účelem vývozu do zemí, které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nejsou smluvními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stranami ADR, za předpokladu, že jsou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splněna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tato ustanovení:</a:t>
            </a:r>
          </a:p>
          <a:p>
            <a:pPr lvl="1"/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plnění tlakové nádoby je v souladu s příslušnými požadavky Kodexu federálních předpisů Spojených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států amerických</a:t>
            </a:r>
            <a:endParaRPr lang="cs-CZ" sz="1600" dirty="0">
              <a:latin typeface="Segoe UI" panose="020B0502040204020203" pitchFamily="34" charset="0"/>
              <a:ea typeface="SimSun" panose="02010600030101010101" pitchFamily="2" charset="-122"/>
              <a:cs typeface="Segoe UI" panose="020B0502040204020203" pitchFamily="34" charset="0"/>
            </a:endParaRPr>
          </a:p>
          <a:p>
            <a:pPr lvl="1"/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tlakové nádoby musí být značeny a označeny bezpečnostními značkami podle kapitoly 5.2;</a:t>
            </a:r>
          </a:p>
          <a:p>
            <a:pPr lvl="1"/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na tlakové nádoby se vztahují ustanovení 4.1.6.12 a 4.1.6.13. Tlakové nádoby se nesmí plnit poté, kdy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prošla lhůta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pro provedení periodické inspekce, ale mohou být přepravovány po vypršení této lhůty pro </a:t>
            </a:r>
            <a:r>
              <a:rPr lang="cs-CZ" sz="16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účely provedení </a:t>
            </a:r>
            <a:r>
              <a:rPr lang="cs-CZ" sz="16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inspekce, včetně mezilehlých přeprav.</a:t>
            </a:r>
            <a:endParaRPr lang="cs-CZ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5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12404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0064" y="744667"/>
            <a:ext cx="4581938" cy="549381"/>
          </a:xfrm>
        </p:spPr>
        <p:txBody>
          <a:bodyPr/>
          <a:lstStyle/>
          <a:p>
            <a:r>
              <a:rPr lang="cs-CZ" dirty="0"/>
              <a:t>3.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Změny v oddíle </a:t>
            </a:r>
            <a:r>
              <a:rPr lang="cs-CZ" b="1" dirty="0" smtClean="0"/>
              <a:t>1.2.1</a:t>
            </a:r>
          </a:p>
          <a:p>
            <a:r>
              <a:rPr lang="cs-CZ" sz="1800" dirty="0"/>
              <a:t>Změny některých definic</a:t>
            </a:r>
          </a:p>
          <a:p>
            <a:r>
              <a:rPr lang="cs-CZ" sz="1800" dirty="0"/>
              <a:t>Nové </a:t>
            </a:r>
            <a:r>
              <a:rPr lang="cs-CZ" altLang="cs-CZ" sz="18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definice pro: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recyklovaný plast,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provozní tlak,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vyztužený plast,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nádoba vnitřní,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plášť tlakové nádoby, </a:t>
            </a:r>
          </a:p>
          <a:p>
            <a:pPr lvl="1"/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cisternový kontejner mimořádně velký </a:t>
            </a:r>
            <a:r>
              <a:rPr lang="cs-CZ" altLang="cs-CZ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– </a:t>
            </a:r>
            <a:r>
              <a:rPr lang="cs-CZ" altLang="cs-CZ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cisternový kontejner o objemu větším než 40 000 litrů.</a:t>
            </a:r>
          </a:p>
          <a:p>
            <a:r>
              <a:rPr lang="cs-CZ" altLang="cs-CZ" sz="1800" dirty="0" smtClean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Odstraněny </a:t>
            </a:r>
            <a:r>
              <a:rPr lang="cs-CZ" altLang="cs-CZ" sz="1800" dirty="0">
                <a:latin typeface="Segoe UI" panose="020B0502040204020203" pitchFamily="34" charset="0"/>
                <a:ea typeface="SimSun" panose="02010600030101010101" pitchFamily="2" charset="-122"/>
                <a:cs typeface="Segoe UI" panose="020B0502040204020203" pitchFamily="34" charset="0"/>
              </a:rPr>
              <a:t>definice vybraných zkratek a přesunuty do nového oddílu 1.2.3</a:t>
            </a:r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altLang="cs-CZ" sz="1600" b="1" i="1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6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410081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0064" y="744667"/>
            <a:ext cx="4581938" cy="549381"/>
          </a:xfrm>
        </p:spPr>
        <p:txBody>
          <a:bodyPr/>
          <a:lstStyle/>
          <a:p>
            <a:r>
              <a:rPr lang="cs-CZ" dirty="0"/>
              <a:t>3.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b="1" dirty="0"/>
              <a:t>Aktualizace přechodných ustanovení v kapitole 1.6 např.:</a:t>
            </a:r>
          </a:p>
          <a:p>
            <a:pPr lvl="1"/>
            <a:r>
              <a:rPr lang="cs-CZ" altLang="cs-CZ" b="1" dirty="0"/>
              <a:t>Značka</a:t>
            </a:r>
            <a:r>
              <a:rPr lang="cs-CZ" altLang="cs-CZ" dirty="0"/>
              <a:t> znázorněná na obrázku 5.2.1.9.2 platná do 31. prosince 2022 může být </a:t>
            </a:r>
            <a:r>
              <a:rPr lang="cs-CZ" altLang="cs-CZ" dirty="0" smtClean="0"/>
              <a:t>nadále </a:t>
            </a:r>
            <a:r>
              <a:rPr lang="cs-CZ" altLang="cs-CZ" dirty="0"/>
              <a:t>používána do 31. prosince 2026</a:t>
            </a:r>
            <a:r>
              <a:rPr lang="cs-CZ" altLang="cs-CZ" dirty="0" smtClean="0"/>
              <a:t>.</a:t>
            </a:r>
          </a:p>
          <a:p>
            <a:pPr marL="342900" lvl="1" indent="0">
              <a:buNone/>
            </a:pPr>
            <a:endParaRPr lang="cs-CZ" altLang="cs-CZ" dirty="0"/>
          </a:p>
          <a:p>
            <a:pPr lvl="1"/>
            <a:r>
              <a:rPr lang="cs-CZ" altLang="cs-CZ" b="1" dirty="0"/>
              <a:t>Postupy používané příslušným orgánem pro schvalování znalců provádějících činnosti </a:t>
            </a:r>
            <a:r>
              <a:rPr lang="cs-CZ" altLang="cs-CZ" b="1" dirty="0" smtClean="0"/>
              <a:t>týkající </a:t>
            </a:r>
            <a:r>
              <a:rPr lang="cs-CZ" altLang="cs-CZ" b="1" dirty="0"/>
              <a:t>se cisternových vozů určených pro přepravu látek jiných než těch, pro které platí TA4 </a:t>
            </a:r>
            <a:r>
              <a:rPr lang="cs-CZ" altLang="cs-CZ" b="1" dirty="0" smtClean="0"/>
              <a:t>a </a:t>
            </a:r>
            <a:r>
              <a:rPr lang="cs-CZ" altLang="cs-CZ" b="1" dirty="0"/>
              <a:t>TT9 v 6.8.4</a:t>
            </a:r>
            <a:r>
              <a:rPr lang="cs-CZ" altLang="cs-CZ" dirty="0"/>
              <a:t>, které splňují požadavky kapitoly 6.8 platné do 31. prosince 2022, ale </a:t>
            </a:r>
            <a:r>
              <a:rPr lang="cs-CZ" altLang="cs-CZ" dirty="0" smtClean="0"/>
              <a:t>které nesplňují </a:t>
            </a:r>
            <a:r>
              <a:rPr lang="cs-CZ" altLang="cs-CZ" dirty="0"/>
              <a:t>požadavky 1.8.6 platné pro inspekční organizace od 1. ledna 2023, lze nadále </a:t>
            </a:r>
            <a:r>
              <a:rPr lang="cs-CZ" altLang="cs-CZ" dirty="0" smtClean="0"/>
              <a:t>používat </a:t>
            </a:r>
            <a:r>
              <a:rPr lang="cs-CZ" altLang="cs-CZ" dirty="0"/>
              <a:t>do 31. prosince 2032</a:t>
            </a:r>
            <a:r>
              <a:rPr lang="cs-CZ" altLang="cs-CZ" dirty="0" smtClean="0"/>
              <a:t>.</a:t>
            </a:r>
          </a:p>
          <a:p>
            <a:pPr lvl="1"/>
            <a:endParaRPr lang="cs-CZ" altLang="cs-CZ" dirty="0"/>
          </a:p>
          <a:p>
            <a:pPr lvl="1"/>
            <a:r>
              <a:rPr lang="cs-CZ" altLang="cs-CZ" b="1" dirty="0"/>
              <a:t>Postupy použité příslušným orgánem pro schvalování znalců, provádění prohlídek </a:t>
            </a:r>
            <a:r>
              <a:rPr lang="cs-CZ" altLang="cs-CZ" b="1" dirty="0" smtClean="0"/>
              <a:t>cisternových </a:t>
            </a:r>
            <a:r>
              <a:rPr lang="cs-CZ" altLang="cs-CZ" b="1" dirty="0"/>
              <a:t>vozů a vzájemné uznávání těchto prohlídek</a:t>
            </a:r>
            <a:r>
              <a:rPr lang="cs-CZ" altLang="cs-CZ" dirty="0"/>
              <a:t> v souladu s požadavky 6.8.2.4.6 </a:t>
            </a:r>
            <a:r>
              <a:rPr lang="cs-CZ" altLang="cs-CZ" dirty="0" smtClean="0"/>
              <a:t>platnými </a:t>
            </a:r>
            <a:r>
              <a:rPr lang="cs-CZ" altLang="cs-CZ" dirty="0"/>
              <a:t>do 31. prosince 2022, které však nejsou v souladu s požadavky platnými od </a:t>
            </a:r>
            <a:r>
              <a:rPr lang="cs-CZ" altLang="cs-CZ" dirty="0" smtClean="0"/>
              <a:t>1</a:t>
            </a:r>
            <a:r>
              <a:rPr lang="cs-CZ" altLang="cs-CZ" dirty="0"/>
              <a:t>. ledna 2023, mohou být nadále používány do 31. prosince 2032</a:t>
            </a:r>
            <a:r>
              <a:rPr lang="cs-CZ" altLang="cs-CZ" dirty="0" smtClean="0"/>
              <a:t>.</a:t>
            </a:r>
          </a:p>
          <a:p>
            <a:pPr lvl="1"/>
            <a:endParaRPr lang="cs-CZ" altLang="cs-CZ" dirty="0"/>
          </a:p>
          <a:p>
            <a:pPr lvl="1"/>
            <a:r>
              <a:rPr lang="cs-CZ" altLang="cs-CZ" b="1" dirty="0"/>
              <a:t>Cisternové vozy vyrobené před 1. lednem 2024 v souladu s požadavky platnými </a:t>
            </a:r>
            <a:r>
              <a:rPr lang="cs-CZ" altLang="cs-CZ" b="1" dirty="0" smtClean="0"/>
              <a:t>do 31</a:t>
            </a:r>
            <a:r>
              <a:rPr lang="cs-CZ" altLang="cs-CZ" b="1" dirty="0"/>
              <a:t>. prosince 2022</a:t>
            </a:r>
            <a:r>
              <a:rPr lang="cs-CZ" altLang="cs-CZ" dirty="0"/>
              <a:t>, které však nesplňují požadavky platné od 1. ledna 2023, pokud jde </a:t>
            </a:r>
            <a:r>
              <a:rPr lang="cs-CZ" altLang="cs-CZ" dirty="0" smtClean="0"/>
              <a:t>o </a:t>
            </a:r>
            <a:r>
              <a:rPr lang="cs-CZ" altLang="cs-CZ" dirty="0"/>
              <a:t>montáž pojistných ventilů v souladu s 6.8.3.2.9, mohou být nadále používány.</a:t>
            </a:r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altLang="cs-CZ" sz="1600" b="1" i="1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7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187565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0064" y="744667"/>
            <a:ext cx="4581938" cy="549381"/>
          </a:xfrm>
        </p:spPr>
        <p:txBody>
          <a:bodyPr/>
          <a:lstStyle/>
          <a:p>
            <a:r>
              <a:rPr lang="cs-CZ" dirty="0"/>
              <a:t>3.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b="1" dirty="0"/>
              <a:t>Aktualizace přechodných ustanovení v kapitole 1.6 např.:</a:t>
            </a:r>
          </a:p>
          <a:p>
            <a:pPr lvl="1"/>
            <a:r>
              <a:rPr lang="cs-CZ" altLang="cs-CZ" b="1" dirty="0" smtClean="0"/>
              <a:t>Cisternové </a:t>
            </a:r>
            <a:r>
              <a:rPr lang="cs-CZ" altLang="cs-CZ" b="1" dirty="0"/>
              <a:t>vozy</a:t>
            </a:r>
            <a:r>
              <a:rPr lang="cs-CZ" altLang="cs-CZ" dirty="0"/>
              <a:t>, které jsou již vybaveny pojistnými ventily splňujícími požadavky 6.8.3.2.9 </a:t>
            </a:r>
            <a:r>
              <a:rPr lang="cs-CZ" altLang="cs-CZ" dirty="0" smtClean="0"/>
              <a:t>platnými </a:t>
            </a:r>
            <a:r>
              <a:rPr lang="cs-CZ" altLang="cs-CZ" dirty="0"/>
              <a:t>od 1. ledna 2023, nemusí být opatřeny značkami v souladu s 6.8.3.2.9.6 do příští </a:t>
            </a:r>
            <a:r>
              <a:rPr lang="cs-CZ" altLang="cs-CZ" dirty="0" smtClean="0"/>
              <a:t>mezidobé </a:t>
            </a:r>
            <a:r>
              <a:rPr lang="cs-CZ" altLang="cs-CZ" dirty="0"/>
              <a:t>nebo periodické prohlídky po 31. prosinci 2023. </a:t>
            </a:r>
            <a:endParaRPr lang="cs-CZ" altLang="cs-CZ" dirty="0" smtClean="0"/>
          </a:p>
          <a:p>
            <a:pPr lvl="1"/>
            <a:endParaRPr lang="cs-CZ" altLang="cs-CZ" dirty="0"/>
          </a:p>
          <a:p>
            <a:pPr lvl="1"/>
            <a:r>
              <a:rPr lang="cs-CZ" altLang="cs-CZ" b="1" dirty="0"/>
              <a:t>Cisternové kontejnery </a:t>
            </a:r>
            <a:r>
              <a:rPr lang="cs-CZ" altLang="cs-CZ" dirty="0"/>
              <a:t>vyrobené před 1. lednem 2024 v souladu s požadavky platnými do </a:t>
            </a:r>
            <a:r>
              <a:rPr lang="cs-CZ" altLang="cs-CZ" dirty="0" smtClean="0"/>
              <a:t>31</a:t>
            </a:r>
            <a:r>
              <a:rPr lang="cs-CZ" altLang="cs-CZ" dirty="0"/>
              <a:t>. prosince 2022, které však nesplňují požadavky platné od 1. ledna 2023 týkající se </a:t>
            </a:r>
            <a:r>
              <a:rPr lang="cs-CZ" altLang="cs-CZ" dirty="0" smtClean="0"/>
              <a:t>montáže </a:t>
            </a:r>
            <a:r>
              <a:rPr lang="cs-CZ" altLang="cs-CZ" dirty="0"/>
              <a:t>pojistných ventilů podle 6.8.3.2.9, mohou být nadále používány</a:t>
            </a:r>
            <a:r>
              <a:rPr lang="cs-CZ" altLang="cs-CZ" dirty="0" smtClean="0"/>
              <a:t>.</a:t>
            </a:r>
          </a:p>
          <a:p>
            <a:pPr lvl="1"/>
            <a:endParaRPr lang="cs-CZ" altLang="cs-CZ" dirty="0"/>
          </a:p>
          <a:p>
            <a:pPr lvl="1"/>
            <a:r>
              <a:rPr lang="cs-CZ" altLang="cs-CZ" b="1" dirty="0"/>
              <a:t>Cisternové kontejnery</a:t>
            </a:r>
            <a:r>
              <a:rPr lang="cs-CZ" altLang="cs-CZ" dirty="0"/>
              <a:t>, které nesplňují požadavky 6.8.3.4.6 (b) platné od 1. ledna </a:t>
            </a:r>
            <a:r>
              <a:rPr lang="cs-CZ" altLang="cs-CZ" dirty="0" smtClean="0"/>
              <a:t>2023, mohou </a:t>
            </a:r>
            <a:r>
              <a:rPr lang="cs-CZ" altLang="cs-CZ" dirty="0"/>
              <a:t>být nadále používány, pokud se mezidobá prohlídka uskuteční alespoň šest let po </a:t>
            </a:r>
            <a:r>
              <a:rPr lang="cs-CZ" altLang="cs-CZ" dirty="0" smtClean="0"/>
              <a:t>každé </a:t>
            </a:r>
            <a:r>
              <a:rPr lang="cs-CZ" altLang="cs-CZ" dirty="0"/>
              <a:t>periodické prohlídce provedené po 1. červenci 2023</a:t>
            </a:r>
            <a:r>
              <a:rPr lang="cs-CZ" altLang="cs-CZ" dirty="0" smtClean="0"/>
              <a:t>.</a:t>
            </a:r>
          </a:p>
          <a:p>
            <a:pPr lvl="1"/>
            <a:endParaRPr lang="cs-CZ" altLang="cs-CZ" dirty="0"/>
          </a:p>
          <a:p>
            <a:pPr lvl="1"/>
            <a:r>
              <a:rPr lang="cs-CZ" altLang="cs-CZ" b="1" dirty="0"/>
              <a:t>Cisternové kontejnery </a:t>
            </a:r>
            <a:r>
              <a:rPr lang="cs-CZ" altLang="cs-CZ" dirty="0"/>
              <a:t>vyrobené před 1. červencem 2033 v souladu s požadavky kapitoly 6.9 </a:t>
            </a:r>
            <a:r>
              <a:rPr lang="cs-CZ" altLang="cs-CZ" dirty="0" smtClean="0"/>
              <a:t>platnými </a:t>
            </a:r>
            <a:r>
              <a:rPr lang="cs-CZ" altLang="cs-CZ" dirty="0"/>
              <a:t>do 31. prosince 2022 mohou být nadále používány.</a:t>
            </a:r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altLang="cs-CZ" sz="1600" b="1" i="1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8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69920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0064" y="744667"/>
            <a:ext cx="4581938" cy="549381"/>
          </a:xfrm>
        </p:spPr>
        <p:txBody>
          <a:bodyPr/>
          <a:lstStyle/>
          <a:p>
            <a:r>
              <a:rPr lang="cs-CZ" dirty="0"/>
              <a:t>3. </a:t>
            </a:r>
            <a:r>
              <a:rPr lang="cs-CZ" dirty="0"/>
              <a:t>Hlavní změny RID </a:t>
            </a:r>
            <a:r>
              <a:rPr lang="cs-CZ" dirty="0" smtClean="0"/>
              <a:t>2023</a:t>
            </a:r>
            <a:endParaRPr lang="cs-CZ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Vzor zprávy o </a:t>
            </a:r>
            <a:r>
              <a:rPr lang="cs-CZ" b="1" dirty="0" smtClean="0"/>
              <a:t>nehodě</a:t>
            </a:r>
          </a:p>
          <a:p>
            <a:r>
              <a:rPr lang="cs-CZ" altLang="cs-CZ" sz="1800" dirty="0"/>
              <a:t>Ve vzoru “Zpráva o nehodě nebo mimořádné události při přepravě nebezpečných věcí”, </a:t>
            </a:r>
            <a:r>
              <a:rPr lang="cs-CZ" altLang="cs-CZ" sz="1800" dirty="0" smtClean="0"/>
              <a:t>v </a:t>
            </a:r>
            <a:r>
              <a:rPr lang="cs-CZ" altLang="cs-CZ" sz="1800" dirty="0"/>
              <a:t>1.8.5.4, oddíl 6, poznámka (3), se na konec doplňují nové položky: </a:t>
            </a:r>
          </a:p>
          <a:p>
            <a:pPr lvl="1"/>
            <a:r>
              <a:rPr lang="cs-CZ" altLang="cs-CZ" dirty="0"/>
              <a:t>17 MEMU</a:t>
            </a:r>
          </a:p>
          <a:p>
            <a:pPr lvl="1"/>
            <a:r>
              <a:rPr lang="cs-CZ" altLang="cs-CZ" dirty="0"/>
              <a:t>18 Cisternový kontejner mimořádně velký </a:t>
            </a:r>
          </a:p>
          <a:p>
            <a:pPr lvl="1"/>
            <a:endParaRPr lang="cs-CZ" altLang="cs-CZ" dirty="0"/>
          </a:p>
          <a:p>
            <a:endParaRPr lang="cs-CZ" sz="1600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altLang="cs-CZ" sz="1600" b="1" i="1" dirty="0"/>
          </a:p>
          <a:p>
            <a:pPr marL="0" indent="0">
              <a:buNone/>
            </a:pPr>
            <a:endParaRPr lang="cs-CZ" altLang="cs-CZ" sz="1600" b="1" i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DC0F-D9D6-4EB9-A4F9-243074331B15}" type="slidenum">
              <a:rPr lang="en-US" altLang="cs-CZ" smtClean="0"/>
              <a:pPr/>
              <a:t>9</a:t>
            </a:fld>
            <a:endParaRPr lang="en-US" altLang="cs-CZ" dirty="0"/>
          </a:p>
        </p:txBody>
      </p:sp>
    </p:spTree>
    <p:extLst>
      <p:ext uri="{BB962C8B-B14F-4D97-AF65-F5344CB8AC3E}">
        <p14:creationId xmlns:p14="http://schemas.microsoft.com/office/powerpoint/2010/main" val="353414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anchor="b"/>
      <a:lstStyle>
        <a:defPPr algn="r" eaLnBrk="1" hangingPunct="1">
          <a:defRPr sz="4000" b="1" dirty="0" smtClean="0">
            <a:solidFill>
              <a:srgbClr val="2C5884"/>
            </a:solidFill>
            <a:latin typeface="Corbel" panose="020B0503020204020204" pitchFamily="34" charset="0"/>
          </a:defRPr>
        </a:defPPr>
      </a:lstStyle>
    </a:spDef>
    <a:txDef>
      <a:spPr>
        <a:noFill/>
      </a:spPr>
      <a:bodyPr rIns="180000" anchor="ctr"/>
      <a:lstStyle>
        <a:defPPr algn="r" defTabSz="685800" rtl="0" eaLnBrk="1" fontAlgn="base" hangingPunct="1">
          <a:lnSpc>
            <a:spcPct val="90000"/>
          </a:lnSpc>
          <a:spcBef>
            <a:spcPct val="0"/>
          </a:spcBef>
          <a:spcAft>
            <a:spcPct val="0"/>
          </a:spcAft>
          <a:defRPr sz="4000" b="1" kern="1200" dirty="0" smtClean="0">
            <a:solidFill>
              <a:srgbClr val="2C5884"/>
            </a:solidFill>
            <a:latin typeface="Corbel" panose="020B0503020204020204" pitchFamily="34" charset="0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ablona.potx" id="{086D130C-0D8C-4DF2-98BC-20652D6FBCF2}" vid="{7899805E-5E2A-4CDF-99D5-ECAE5619132F}"/>
    </a:ext>
  </a:extLst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sablona prezentace O130</Template>
  <TotalTime>0</TotalTime>
  <Words>2666</Words>
  <Application>Microsoft Office PowerPoint</Application>
  <PresentationFormat>Širokoúhlá obrazovka</PresentationFormat>
  <Paragraphs>302</Paragraphs>
  <Slides>26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6" baseType="lpstr">
      <vt:lpstr>MS PGothic</vt:lpstr>
      <vt:lpstr>SimSun</vt:lpstr>
      <vt:lpstr>Arial</vt:lpstr>
      <vt:lpstr>Calibri</vt:lpstr>
      <vt:lpstr>Calibri Light</vt:lpstr>
      <vt:lpstr>Corbel</vt:lpstr>
      <vt:lpstr>Segoe UI</vt:lpstr>
      <vt:lpstr>Times New Roman</vt:lpstr>
      <vt:lpstr>Verdana</vt:lpstr>
      <vt:lpstr>Motiv Office</vt:lpstr>
      <vt:lpstr>Ing. Luboš Knížek Odbor drážní dopravy</vt:lpstr>
      <vt:lpstr>Přeprava nebezpečných věcí </vt:lpstr>
      <vt:lpstr>1. Mnohostranné dohody RID</vt:lpstr>
      <vt:lpstr>2. RID 2023 v ČR  </vt:lpstr>
      <vt:lpstr>3. Hlavní změny RID 2023</vt:lpstr>
      <vt:lpstr>3. Hlavní změny RID 2023</vt:lpstr>
      <vt:lpstr>3. Hlavní změny RID 2023</vt:lpstr>
      <vt:lpstr>3. Hlavní změny RID 2023</vt:lpstr>
      <vt:lpstr>3. Hlavní změny RID 2023</vt:lpstr>
      <vt:lpstr>3. Hlavní změny RID 2023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4. Státní dozory</vt:lpstr>
      <vt:lpstr>5. Zkoušky bezpečnostních poradců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2018-10-08T08:14:26Z</dcterms:created>
  <dcterms:modified xsi:type="dcterms:W3CDTF">2023-01-26T14:09:14Z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