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4"/>
  </p:notesMasterIdLst>
  <p:handoutMasterIdLst>
    <p:handoutMasterId r:id="rId25"/>
  </p:handoutMasterIdLst>
  <p:sldIdLst>
    <p:sldId id="256" r:id="rId2"/>
    <p:sldId id="476" r:id="rId3"/>
    <p:sldId id="496" r:id="rId4"/>
    <p:sldId id="498" r:id="rId5"/>
    <p:sldId id="503" r:id="rId6"/>
    <p:sldId id="504" r:id="rId7"/>
    <p:sldId id="505" r:id="rId8"/>
    <p:sldId id="500" r:id="rId9"/>
    <p:sldId id="510" r:id="rId10"/>
    <p:sldId id="508" r:id="rId11"/>
    <p:sldId id="511" r:id="rId12"/>
    <p:sldId id="519" r:id="rId13"/>
    <p:sldId id="509" r:id="rId14"/>
    <p:sldId id="506" r:id="rId15"/>
    <p:sldId id="512" r:id="rId16"/>
    <p:sldId id="513" r:id="rId17"/>
    <p:sldId id="501" r:id="rId18"/>
    <p:sldId id="502" r:id="rId19"/>
    <p:sldId id="518" r:id="rId20"/>
    <p:sldId id="514" r:id="rId21"/>
    <p:sldId id="517" r:id="rId22"/>
    <p:sldId id="520" r:id="rId23"/>
  </p:sldIdLst>
  <p:sldSz cx="9144000" cy="6858000" type="screen4x3"/>
  <p:notesSz cx="9926638" cy="679767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dinský Vojtěch Mgr." initials="BVM" lastIdx="15" clrIdx="0">
    <p:extLst>
      <p:ext uri="{19B8F6BF-5375-455C-9EA6-DF929625EA0E}">
        <p15:presenceInfo xmlns:p15="http://schemas.microsoft.com/office/powerpoint/2012/main" userId="S-1-5-21-2013546996-1368335440-1734353810-200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FF"/>
    <a:srgbClr val="663300"/>
    <a:srgbClr val="FF0066"/>
    <a:srgbClr val="006600"/>
    <a:srgbClr val="FF0000"/>
    <a:srgbClr val="CC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46" y="-102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1543" cy="339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782" y="0"/>
            <a:ext cx="4301543" cy="339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456870"/>
            <a:ext cx="4301543" cy="339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782" y="6456870"/>
            <a:ext cx="4301543" cy="339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A1FAF3D-D452-41D3-A7E9-8DD861F01B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6024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301543" cy="339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82" y="0"/>
            <a:ext cx="4301543" cy="339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5488" y="511175"/>
            <a:ext cx="3397250" cy="2547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5" y="3228978"/>
            <a:ext cx="7941309" cy="3058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456870"/>
            <a:ext cx="4301543" cy="339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82" y="6456870"/>
            <a:ext cx="4301543" cy="339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01D2201-05DE-4961-BEED-A640523859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060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17935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1D2201-05DE-4961-BEED-A64052385911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9126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9F1742-33C3-4266-B5FC-E9D2F108704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9E366-E3B8-419A-AB16-FCBF8ABBFEA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CA4F21-8543-408E-9C96-E4F53F5A0FC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A624E-DC35-4240-8D76-DD897DE7CC9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F7F17C-3DC9-42DA-A228-4A89272196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29018-8ABF-401F-8164-7745963C1E5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BDBDFE-0FB7-417F-B690-EEEDB157695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A6EC1-DDBA-4ACE-A2AE-F823EA0A960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8AFEF8-59D1-40E5-9C7F-AA2F39D7FA0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E49D16-EADC-40B9-B56B-2CF286E6E75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D0B46323-BA75-4592-A1BD-E47492C46FF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AF505C6-73DC-434F-B904-CF826DF61B2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700808"/>
            <a:ext cx="8064896" cy="482453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7300" b="1" dirty="0" smtClean="0"/>
              <a:t/>
            </a:r>
            <a:br>
              <a:rPr lang="cs-CZ" altLang="cs-CZ" sz="7300" b="1" dirty="0" smtClean="0"/>
            </a:br>
            <a:r>
              <a:rPr lang="cs-CZ" altLang="cs-CZ" sz="7300" dirty="0" smtClean="0"/>
              <a:t/>
            </a:r>
            <a:br>
              <a:rPr lang="cs-CZ" altLang="cs-CZ" sz="7300" dirty="0" smtClean="0"/>
            </a:br>
            <a:r>
              <a:rPr lang="cs-CZ" altLang="cs-CZ" sz="7300" dirty="0" smtClean="0"/>
              <a:t>Změny </a:t>
            </a:r>
            <a:br>
              <a:rPr lang="cs-CZ" altLang="cs-CZ" sz="7300" dirty="0" smtClean="0"/>
            </a:br>
            <a:r>
              <a:rPr lang="cs-CZ" altLang="cs-CZ" sz="7300" dirty="0" smtClean="0"/>
              <a:t>právní úpravy p</a:t>
            </a:r>
            <a:r>
              <a:rPr lang="cs-CZ" altLang="cs-CZ" sz="7300" b="1" dirty="0" smtClean="0"/>
              <a:t>rovozování taxislužby</a:t>
            </a:r>
            <a:br>
              <a:rPr lang="cs-CZ" altLang="cs-CZ" sz="7300" b="1" dirty="0" smtClean="0"/>
            </a:br>
            <a:r>
              <a:rPr lang="cs-CZ" altLang="cs-CZ" sz="7300" b="1" dirty="0" smtClean="0"/>
              <a:t>v r. 2020</a:t>
            </a:r>
            <a:r>
              <a:rPr lang="cs-CZ" altLang="cs-CZ" sz="5400" b="1" dirty="0" smtClean="0"/>
              <a:t/>
            </a:r>
            <a:br>
              <a:rPr lang="cs-CZ" altLang="cs-CZ" sz="5400" b="1" dirty="0" smtClean="0"/>
            </a:br>
            <a:endParaRPr lang="cs-CZ" altLang="cs-CZ" sz="5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Evidenční nálepka – dopravci a řidiči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3285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>
                <a:latin typeface="+mj-lt"/>
              </a:rPr>
              <a:t>Povinnost dopravce i řidiče použít pouze </a:t>
            </a:r>
            <a:r>
              <a:rPr lang="cs-CZ" dirty="0" smtClean="0">
                <a:latin typeface="+mj-lt"/>
              </a:rPr>
              <a:t>vozidlo taxislužby </a:t>
            </a:r>
            <a:r>
              <a:rPr lang="cs-CZ" dirty="0">
                <a:latin typeface="+mj-lt"/>
              </a:rPr>
              <a:t>označené nálepkou, jinak sankce a nespolehlivost </a:t>
            </a:r>
            <a:r>
              <a:rPr lang="cs-CZ" dirty="0" smtClean="0">
                <a:latin typeface="+mj-lt"/>
              </a:rPr>
              <a:t>řidiče (nevztahuje se na vozidla evidovaná před 1.7.2020, k nímž dosud nebyla vydána nálepka – viz přechodné období).</a:t>
            </a:r>
          </a:p>
          <a:p>
            <a:pPr algn="just"/>
            <a:r>
              <a:rPr lang="cs-CZ" dirty="0" smtClean="0">
                <a:latin typeface="+mj-lt"/>
              </a:rPr>
              <a:t>Nálepku </a:t>
            </a:r>
            <a:r>
              <a:rPr lang="cs-CZ" dirty="0">
                <a:latin typeface="+mj-lt"/>
              </a:rPr>
              <a:t>dopravce umístí zevnitř na čelní sklo </a:t>
            </a:r>
            <a:r>
              <a:rPr lang="cs-CZ" dirty="0" smtClean="0">
                <a:latin typeface="+mj-lt"/>
              </a:rPr>
              <a:t>do pravého dolního rohu, tzn. před spolujezdce (viz </a:t>
            </a:r>
            <a:r>
              <a:rPr lang="cs-CZ" dirty="0">
                <a:latin typeface="+mj-lt"/>
              </a:rPr>
              <a:t>vyhláška</a:t>
            </a:r>
            <a:r>
              <a:rPr lang="cs-CZ" dirty="0" smtClean="0">
                <a:latin typeface="+mj-lt"/>
              </a:rPr>
              <a:t>).</a:t>
            </a:r>
            <a:endParaRPr lang="cs-CZ" dirty="0">
              <a:latin typeface="+mj-lt"/>
            </a:endParaRPr>
          </a:p>
          <a:p>
            <a:pPr algn="just"/>
            <a:r>
              <a:rPr lang="cs-CZ" dirty="0" smtClean="0">
                <a:latin typeface="+mj-lt"/>
              </a:rPr>
              <a:t>Při </a:t>
            </a:r>
            <a:r>
              <a:rPr lang="cs-CZ" dirty="0">
                <a:latin typeface="+mj-lt"/>
              </a:rPr>
              <a:t>soukromém provozu se nálepka </a:t>
            </a:r>
            <a:r>
              <a:rPr lang="cs-CZ" dirty="0" smtClean="0">
                <a:latin typeface="+mj-lt"/>
              </a:rPr>
              <a:t>nesnímá</a:t>
            </a:r>
            <a:r>
              <a:rPr lang="cs-CZ" dirty="0">
                <a:latin typeface="+mj-lt"/>
              </a:rPr>
              <a:t>. Resp. po sundání nálepky nelze vozidlo k taxislužbě použít, než bude označeno novou nálepkou (nový </a:t>
            </a:r>
            <a:r>
              <a:rPr lang="cs-CZ" dirty="0" err="1">
                <a:latin typeface="+mj-lt"/>
              </a:rPr>
              <a:t>spr</a:t>
            </a:r>
            <a:r>
              <a:rPr lang="cs-CZ" dirty="0">
                <a:latin typeface="+mj-lt"/>
              </a:rPr>
              <a:t>. poplatek).</a:t>
            </a:r>
          </a:p>
          <a:p>
            <a:pPr algn="just"/>
            <a:r>
              <a:rPr lang="cs-CZ" dirty="0">
                <a:latin typeface="+mj-lt"/>
              </a:rPr>
              <a:t>Dopravce musí zajistit, aby jemu vydaná nálepka nebyla na jiném vozidle, při vyřazení vozidla z evidence odpovídá za odstranění nálepky z </a:t>
            </a:r>
            <a:r>
              <a:rPr lang="cs-CZ" dirty="0" smtClean="0">
                <a:latin typeface="+mj-lt"/>
              </a:rPr>
              <a:t>vozidla. </a:t>
            </a:r>
          </a:p>
          <a:p>
            <a:pPr algn="just"/>
            <a:r>
              <a:rPr lang="cs-CZ" dirty="0" smtClean="0">
                <a:latin typeface="+mj-lt"/>
              </a:rPr>
              <a:t>Nálepku dopravce dostal ke konkrétnímu vozidlu. Pokud současně eviduje více vozidel, nesmí je zaměnit (na nálepkách vyplněna SPZ vozidla).</a:t>
            </a:r>
          </a:p>
        </p:txBody>
      </p:sp>
    </p:spTree>
    <p:extLst>
      <p:ext uri="{BB962C8B-B14F-4D97-AF65-F5344CB8AC3E}">
        <p14:creationId xmlns:p14="http://schemas.microsoft.com/office/powerpoint/2010/main" val="3834615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Evidenční nálepka – přechodné období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32859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u="sng" dirty="0" smtClean="0">
                <a:latin typeface="+mj-lt"/>
              </a:rPr>
              <a:t>Stávající evidovaná vozidla:</a:t>
            </a:r>
          </a:p>
          <a:p>
            <a:pPr algn="just"/>
            <a:r>
              <a:rPr lang="cs-CZ" dirty="0" smtClean="0">
                <a:latin typeface="+mj-lt"/>
              </a:rPr>
              <a:t>Stávající </a:t>
            </a:r>
            <a:r>
              <a:rPr lang="cs-CZ" dirty="0">
                <a:latin typeface="+mj-lt"/>
              </a:rPr>
              <a:t>evidovaná vozidla taxislužby mohou být používána bez nálepky do 1. 1. 2021 (viz přechodná ustanovení novely</a:t>
            </a:r>
            <a:r>
              <a:rPr lang="cs-CZ" dirty="0" smtClean="0">
                <a:latin typeface="+mj-lt"/>
              </a:rPr>
              <a:t>).</a:t>
            </a:r>
            <a:endParaRPr lang="cs-CZ" dirty="0">
              <a:latin typeface="+mj-lt"/>
            </a:endParaRPr>
          </a:p>
          <a:p>
            <a:pPr algn="just"/>
            <a:r>
              <a:rPr lang="cs-CZ" u="sng" dirty="0" smtClean="0">
                <a:latin typeface="+mj-lt"/>
              </a:rPr>
              <a:t>METODICKÉ DOPORUČENÍ</a:t>
            </a:r>
            <a:r>
              <a:rPr lang="cs-CZ" dirty="0" smtClean="0">
                <a:latin typeface="+mj-lt"/>
              </a:rPr>
              <a:t>: Informovat dopravce o nutnosti opatřit si nálepku (dopisem, e-mailem, telefonicky); současně informovat o nutnosti mít vozidlo zapsané v Registru silničních vozidel na sebe jako na podnikatele – tzv. „na IČO“ (k tomu viz dále).</a:t>
            </a:r>
          </a:p>
          <a:p>
            <a:pPr algn="just"/>
            <a:r>
              <a:rPr lang="cs-CZ" dirty="0" smtClean="0">
                <a:latin typeface="+mj-lt"/>
              </a:rPr>
              <a:t>Po uplynutí této doby dopravci a řidiči nesmějí daná vozidla bez nálepky použít, jinak delikt a nespolehlivost. (Pokud si ovšem </a:t>
            </a:r>
            <a:r>
              <a:rPr lang="cs-CZ" dirty="0">
                <a:latin typeface="+mj-lt"/>
              </a:rPr>
              <a:t>dopravce </a:t>
            </a:r>
            <a:r>
              <a:rPr lang="cs-CZ" dirty="0" smtClean="0">
                <a:latin typeface="+mj-lt"/>
              </a:rPr>
              <a:t>nálepku neopatří</a:t>
            </a:r>
            <a:r>
              <a:rPr lang="cs-CZ" dirty="0">
                <a:latin typeface="+mj-lt"/>
              </a:rPr>
              <a:t>, </a:t>
            </a:r>
            <a:r>
              <a:rPr lang="cs-CZ" dirty="0" smtClean="0">
                <a:latin typeface="+mj-lt"/>
              </a:rPr>
              <a:t>není to důvod k vyřazování vozidel z moci úřední.)</a:t>
            </a:r>
          </a:p>
        </p:txBody>
      </p:sp>
    </p:spTree>
    <p:extLst>
      <p:ext uri="{BB962C8B-B14F-4D97-AF65-F5344CB8AC3E}">
        <p14:creationId xmlns:p14="http://schemas.microsoft.com/office/powerpoint/2010/main" val="1645031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Evidenční nálepka – přechodné období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7260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u="sng" dirty="0" smtClean="0">
                <a:latin typeface="+mj-lt"/>
              </a:rPr>
              <a:t>Evidence nových vozidel po novele:</a:t>
            </a:r>
          </a:p>
          <a:p>
            <a:pPr algn="just"/>
            <a:r>
              <a:rPr lang="cs-CZ" dirty="0" smtClean="0">
                <a:latin typeface="+mj-lt"/>
              </a:rPr>
              <a:t>Přechodná ustanovení se na nově evidovaná vozidla nevztahují, vozidla evidovaná od 1.7.2020 musí být označena evidenční nálepkou.</a:t>
            </a:r>
          </a:p>
          <a:p>
            <a:pPr algn="just"/>
            <a:r>
              <a:rPr lang="cs-CZ" dirty="0" smtClean="0">
                <a:latin typeface="+mj-lt"/>
              </a:rPr>
              <a:t>Nálepky jsou nyní ve výrobě, k 1.7. nebudou hotové, měly by být na dopravní úřady distribuovány v průběhu července – dopravní úřady budou informovány.</a:t>
            </a:r>
          </a:p>
          <a:p>
            <a:pPr algn="just"/>
            <a:r>
              <a:rPr lang="cs-CZ" dirty="0" smtClean="0">
                <a:latin typeface="+mj-lt"/>
              </a:rPr>
              <a:t>Pokud nyní dopravce požádá o zaevidování vozidla, doporučujeme využít lhůtu k úkonu ve smyslu správního řádu, vozidlo zaevidovat max. do 30 dnů od žádosti a v rámci této doby vyčkat na distribuci nálepek. Dle situace lze dopravce informovat o zpoždění dodávky materiálu na nálepky ze zahraničí kvůli pandemii.</a:t>
            </a:r>
          </a:p>
          <a:p>
            <a:pPr algn="just"/>
            <a:r>
              <a:rPr lang="cs-CZ" dirty="0" smtClean="0">
                <a:latin typeface="+mj-lt"/>
              </a:rPr>
              <a:t>Počet nálepek distribuovaný na obce se odvíjí od údajů z RPSD</a:t>
            </a:r>
          </a:p>
        </p:txBody>
      </p:sp>
    </p:spTree>
    <p:extLst>
      <p:ext uri="{BB962C8B-B14F-4D97-AF65-F5344CB8AC3E}">
        <p14:creationId xmlns:p14="http://schemas.microsoft.com/office/powerpoint/2010/main" val="2773407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Změny v tzv. segmentech taxislužby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355174" cy="4968552"/>
          </a:xfrm>
        </p:spPr>
        <p:txBody>
          <a:bodyPr/>
          <a:lstStyle/>
          <a:p>
            <a:pPr algn="just"/>
            <a:r>
              <a:rPr lang="cs-CZ" dirty="0" smtClean="0">
                <a:latin typeface="+mj-lt"/>
              </a:rPr>
              <a:t>Dnes rozlišujeme tzv. klasickou taxislužbu, tzv. smluvní taxislužbu a tzv. drink servis.</a:t>
            </a:r>
          </a:p>
          <a:p>
            <a:pPr algn="just"/>
            <a:r>
              <a:rPr lang="cs-CZ" dirty="0" smtClean="0">
                <a:latin typeface="+mj-lt"/>
              </a:rPr>
              <a:t>Nově přibude segment elektronických objednávek – podobný princip jako u současné smluvní taxislužby (při splnění stanovených podmínek dokládajících dohodu zákazníka a dopravce není nutno používat taxametr (ani jej mít ve vozidle) a mít označené vozidlo (vyjma nálepky)).</a:t>
            </a:r>
          </a:p>
          <a:p>
            <a:pPr algn="just"/>
            <a:r>
              <a:rPr lang="cs-CZ" dirty="0" smtClean="0">
                <a:latin typeface="+mj-lt"/>
              </a:rPr>
              <a:t>Precizována úprava smluvní taxislužby, dílčí změny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1381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Elektronické objednávky v taxislužbě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 smtClean="0">
                <a:latin typeface="+mj-lt"/>
              </a:rPr>
              <a:t>Při objednávce přepravy elektronicky (v aplikaci, e-mailem apod.) při splnění stanovených podmínek dopravce </a:t>
            </a:r>
          </a:p>
          <a:p>
            <a:pPr lvl="1" algn="just"/>
            <a:r>
              <a:rPr lang="cs-CZ" dirty="0" smtClean="0">
                <a:latin typeface="+mj-lt"/>
              </a:rPr>
              <a:t>nemusí mít vozidlo označené svítilnou (má jen nálepku),</a:t>
            </a:r>
          </a:p>
          <a:p>
            <a:pPr lvl="1" algn="just"/>
            <a:r>
              <a:rPr lang="cs-CZ" dirty="0" smtClean="0">
                <a:latin typeface="+mj-lt"/>
              </a:rPr>
              <a:t>nemusí mít taxametr ani jej používat</a:t>
            </a:r>
          </a:p>
          <a:p>
            <a:pPr lvl="1" algn="just"/>
            <a:endParaRPr lang="cs-CZ" dirty="0" smtClean="0">
              <a:latin typeface="+mj-lt"/>
            </a:endParaRPr>
          </a:p>
          <a:p>
            <a:pPr marL="0" indent="0" algn="just">
              <a:buNone/>
            </a:pPr>
            <a:r>
              <a:rPr lang="cs-CZ" b="1" dirty="0" smtClean="0">
                <a:latin typeface="+mj-lt"/>
              </a:rPr>
              <a:t>Podmínky:</a:t>
            </a:r>
          </a:p>
          <a:p>
            <a:pPr algn="just"/>
            <a:r>
              <a:rPr lang="cs-CZ" u="sng" dirty="0" smtClean="0">
                <a:latin typeface="+mj-lt"/>
              </a:rPr>
              <a:t>Před objednáním přepravy</a:t>
            </a:r>
            <a:r>
              <a:rPr lang="cs-CZ" dirty="0" smtClean="0">
                <a:latin typeface="+mj-lt"/>
              </a:rPr>
              <a:t> musí zákazník znát </a:t>
            </a:r>
          </a:p>
          <a:p>
            <a:pPr lvl="1" algn="just"/>
            <a:r>
              <a:rPr lang="cs-CZ" dirty="0" smtClean="0">
                <a:latin typeface="+mj-lt"/>
              </a:rPr>
              <a:t>konečnou cenu za přepravu</a:t>
            </a:r>
          </a:p>
          <a:p>
            <a:pPr lvl="1" algn="just"/>
            <a:r>
              <a:rPr lang="cs-CZ" dirty="0" smtClean="0">
                <a:latin typeface="+mj-lt"/>
              </a:rPr>
              <a:t>Identifikaci zprostředkovatele, figuruje-li zde (např. provozovatel aplikace)</a:t>
            </a:r>
          </a:p>
          <a:p>
            <a:pPr algn="just"/>
            <a:r>
              <a:rPr lang="cs-CZ" u="sng" dirty="0" smtClean="0">
                <a:latin typeface="+mj-lt"/>
              </a:rPr>
              <a:t>Před zahájením přepravy</a:t>
            </a:r>
            <a:r>
              <a:rPr lang="cs-CZ" dirty="0" smtClean="0">
                <a:latin typeface="+mj-lt"/>
              </a:rPr>
              <a:t> musí být zákazníkovi sděleny další údaje – o dopravci, řidiči a vozidle</a:t>
            </a:r>
          </a:p>
          <a:p>
            <a:pPr algn="just"/>
            <a:r>
              <a:rPr lang="cs-CZ" u="sng" dirty="0" smtClean="0">
                <a:latin typeface="+mj-lt"/>
              </a:rPr>
              <a:t>Po ukončení přepravy</a:t>
            </a:r>
            <a:r>
              <a:rPr lang="cs-CZ" dirty="0" smtClean="0">
                <a:latin typeface="+mj-lt"/>
              </a:rPr>
              <a:t> musí být zákazníkovi zasláno na e-mail potvrzení o přepravě – náležitosti ve vyhlášce (obdobné údaje jako na stvrzence z taxametru nebo smlouvě o přepravě)</a:t>
            </a:r>
          </a:p>
          <a:p>
            <a:pPr algn="just"/>
            <a:r>
              <a:rPr lang="cs-CZ" u="sng" dirty="0" smtClean="0">
                <a:latin typeface="+mj-lt"/>
              </a:rPr>
              <a:t>Po celý den</a:t>
            </a:r>
            <a:r>
              <a:rPr lang="cs-CZ" dirty="0" smtClean="0">
                <a:latin typeface="+mj-lt"/>
              </a:rPr>
              <a:t> musí být potvrzení o přepravě k dispozici u řidiče (pozor – ne „ve vozidle“), např. v jeho telefonu</a:t>
            </a:r>
          </a:p>
          <a:p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70729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Změny v tzv. smluvní taxislužbě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>
                <a:latin typeface="+mj-lt"/>
              </a:rPr>
              <a:t>Zrušen zákaz uzavřít smlouvu bezprostředně před přepravou a ve vozidle</a:t>
            </a:r>
          </a:p>
          <a:p>
            <a:pPr algn="just"/>
            <a:r>
              <a:rPr lang="cs-CZ" dirty="0" smtClean="0">
                <a:latin typeface="+mj-lt"/>
              </a:rPr>
              <a:t>Nová povinná náležitost smlouvy – označení zprostředkovatele taxislužby, pokud zde figuruje (kvůli často nepřehledným smlouvám, z nichž není jasné, kdo je dopravce, zprostředkovatel, zákazník, subdodavatel atd.)</a:t>
            </a:r>
          </a:p>
          <a:p>
            <a:pPr algn="just"/>
            <a:r>
              <a:rPr lang="cs-CZ" dirty="0" smtClean="0">
                <a:latin typeface="+mj-lt"/>
              </a:rPr>
              <a:t>Nově explicitní požadavek na uvedení smluvních stran ve smlouvě</a:t>
            </a:r>
          </a:p>
          <a:p>
            <a:pPr algn="just"/>
            <a:r>
              <a:rPr lang="cs-CZ" dirty="0" smtClean="0">
                <a:latin typeface="+mj-lt"/>
              </a:rPr>
              <a:t>Smlouva musí být po zbytek dne k dispozici u řidiče (už ne „ve vozidle“)</a:t>
            </a:r>
          </a:p>
          <a:p>
            <a:pPr algn="just"/>
            <a:r>
              <a:rPr lang="cs-CZ" dirty="0" smtClean="0">
                <a:latin typeface="+mj-lt"/>
              </a:rPr>
              <a:t>Požadavek, aby byla smlouva po zbytek dne u řidiče, je nově jednou z podmínek, aby vozidlo nemuselo být označeno a vybaveno taxametrem – už ne pouhá samostatně </a:t>
            </a:r>
            <a:r>
              <a:rPr lang="cs-CZ" dirty="0" err="1" smtClean="0">
                <a:latin typeface="+mj-lt"/>
              </a:rPr>
              <a:t>sankcionovatelná</a:t>
            </a:r>
            <a:r>
              <a:rPr lang="cs-CZ" dirty="0" smtClean="0">
                <a:latin typeface="+mj-lt"/>
              </a:rPr>
              <a:t> povinnost</a:t>
            </a:r>
          </a:p>
          <a:p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81982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Elektronické objednávky </a:t>
            </a:r>
            <a:br>
              <a:rPr lang="cs-CZ" sz="3600" b="1" dirty="0" smtClean="0"/>
            </a:br>
            <a:r>
              <a:rPr lang="cs-CZ" sz="3600" b="1" dirty="0" smtClean="0"/>
              <a:t>x elektronicky uzavřené smlouvy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363272" cy="46618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>
                <a:latin typeface="+mj-lt"/>
              </a:rPr>
              <a:t>Již stávající úprava umožňuje uzavírat písemné smlouvy o přepravě v elektronické podobě, po liberalizaci unijní úpravy navíc stačí prostý elektronický podpis (např. uvedení jména a příjmení na konci e-mailu).</a:t>
            </a:r>
          </a:p>
          <a:p>
            <a:pPr algn="just"/>
            <a:r>
              <a:rPr lang="cs-CZ" dirty="0" smtClean="0">
                <a:latin typeface="+mj-lt"/>
              </a:rPr>
              <a:t>Nový segment elektronických objednávek i stávající segment smluvní taxislužby jsou pro dopravce možností uplatnění výjimky z povinnosti mít a používat taxametr a mít vozidlo označené střešní svítilnou. Je na dopravci, kterou cestu k témuž cíli si vybere. V příslušně nastavené aplikaci je reálné uzavírat písemné smlouvy, formou e-mailu lze učinit elektronickou objednávku i uzavřít písemnou smlouvu. Ať již zvolí dopravce kteroukoli cestu (segment písemné smlouvy nebo elektronických objednávek), musí ovšem splnit celou příslušnou sadu zákonných požadavků včetně archivačních povinností a informačních povinností vůči zákazníkům.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464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Změny v archivačních povinnostech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>
                <a:latin typeface="+mj-lt"/>
              </a:rPr>
              <a:t>Zrušena povinnost dopravce</a:t>
            </a:r>
          </a:p>
          <a:p>
            <a:pPr lvl="1" algn="just"/>
            <a:r>
              <a:rPr lang="cs-CZ" dirty="0" smtClean="0">
                <a:latin typeface="+mj-lt"/>
              </a:rPr>
              <a:t>mít paměťovou jednotku v taxametru</a:t>
            </a:r>
          </a:p>
          <a:p>
            <a:pPr lvl="1" algn="just"/>
            <a:r>
              <a:rPr lang="cs-CZ" dirty="0" smtClean="0">
                <a:latin typeface="+mj-lt"/>
              </a:rPr>
              <a:t>vést záznam o provozu vozidla na paměťové jednotce taxametru i ručně vedený záznam u vozidel bez taxametru</a:t>
            </a:r>
          </a:p>
          <a:p>
            <a:pPr algn="just"/>
            <a:r>
              <a:rPr lang="cs-CZ" dirty="0" smtClean="0">
                <a:latin typeface="+mj-lt"/>
              </a:rPr>
              <a:t>Dopravce je povinen archivovat 3 roky</a:t>
            </a:r>
          </a:p>
          <a:p>
            <a:pPr lvl="1" algn="just"/>
            <a:r>
              <a:rPr lang="cs-CZ" dirty="0" smtClean="0">
                <a:latin typeface="+mj-lt"/>
              </a:rPr>
              <a:t>Z klasických přeprav </a:t>
            </a:r>
            <a:r>
              <a:rPr lang="cs-CZ" u="sng" dirty="0" smtClean="0">
                <a:latin typeface="+mj-lt"/>
              </a:rPr>
              <a:t>záznamy o přepravě </a:t>
            </a:r>
            <a:r>
              <a:rPr lang="cs-CZ" dirty="0" smtClean="0">
                <a:latin typeface="+mj-lt"/>
              </a:rPr>
              <a:t>(=stvrzenky z taxametru)</a:t>
            </a:r>
          </a:p>
          <a:p>
            <a:pPr lvl="1" algn="just"/>
            <a:r>
              <a:rPr lang="cs-CZ" dirty="0" smtClean="0">
                <a:latin typeface="+mj-lt"/>
              </a:rPr>
              <a:t>Z přeprav v rámci smluvní taxislužby </a:t>
            </a:r>
            <a:r>
              <a:rPr lang="cs-CZ" u="sng" dirty="0" smtClean="0">
                <a:latin typeface="+mj-lt"/>
              </a:rPr>
              <a:t>smlouvy o přepravě</a:t>
            </a:r>
          </a:p>
          <a:p>
            <a:pPr lvl="1" algn="just"/>
            <a:r>
              <a:rPr lang="cs-CZ" dirty="0" smtClean="0">
                <a:latin typeface="+mj-lt"/>
              </a:rPr>
              <a:t>Z přeprav objednaných elektronicky </a:t>
            </a:r>
            <a:r>
              <a:rPr lang="cs-CZ" u="sng" dirty="0" smtClean="0">
                <a:latin typeface="+mj-lt"/>
              </a:rPr>
              <a:t>potvrzení o přepravě</a:t>
            </a:r>
            <a:r>
              <a:rPr lang="cs-CZ" dirty="0" smtClean="0">
                <a:latin typeface="+mj-lt"/>
              </a:rPr>
              <a:t> (=„e-mailové potvrzení zákazníkovi“)</a:t>
            </a:r>
          </a:p>
        </p:txBody>
      </p:sp>
    </p:spTree>
    <p:extLst>
      <p:ext uri="{BB962C8B-B14F-4D97-AF65-F5344CB8AC3E}">
        <p14:creationId xmlns:p14="http://schemas.microsoft.com/office/powerpoint/2010/main" val="1247889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Změny v použití střešní svítilny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pPr algn="just"/>
            <a:r>
              <a:rPr lang="cs-CZ" u="sng" dirty="0">
                <a:latin typeface="+mj-lt"/>
              </a:rPr>
              <a:t>Svítilna povinná</a:t>
            </a:r>
            <a:r>
              <a:rPr lang="cs-CZ" dirty="0">
                <a:latin typeface="+mj-lt"/>
              </a:rPr>
              <a:t> pro „klasickou taxislužbu“</a:t>
            </a:r>
          </a:p>
          <a:p>
            <a:pPr algn="just"/>
            <a:r>
              <a:rPr lang="cs-CZ" u="sng" dirty="0">
                <a:latin typeface="+mj-lt"/>
              </a:rPr>
              <a:t>Svítilna zakázaná </a:t>
            </a:r>
            <a:endParaRPr lang="cs-CZ" u="sng" dirty="0" smtClean="0">
              <a:latin typeface="+mj-lt"/>
            </a:endParaRPr>
          </a:p>
          <a:p>
            <a:pPr lvl="1" algn="just"/>
            <a:r>
              <a:rPr lang="cs-CZ" dirty="0" smtClean="0">
                <a:latin typeface="+mj-lt"/>
              </a:rPr>
              <a:t>pro </a:t>
            </a:r>
            <a:r>
              <a:rPr lang="cs-CZ" dirty="0">
                <a:latin typeface="+mj-lt"/>
              </a:rPr>
              <a:t>vozidla bez </a:t>
            </a:r>
            <a:r>
              <a:rPr lang="cs-CZ" dirty="0" smtClean="0">
                <a:latin typeface="+mj-lt"/>
              </a:rPr>
              <a:t>taxametru</a:t>
            </a:r>
          </a:p>
          <a:p>
            <a:pPr lvl="1" algn="just"/>
            <a:r>
              <a:rPr lang="cs-CZ" dirty="0" smtClean="0">
                <a:latin typeface="+mj-lt"/>
              </a:rPr>
              <a:t>při </a:t>
            </a:r>
            <a:r>
              <a:rPr lang="cs-CZ" dirty="0">
                <a:latin typeface="+mj-lt"/>
              </a:rPr>
              <a:t>soukromém provozu a při výkonu jiné činnosti než provozování taxislužby</a:t>
            </a:r>
          </a:p>
          <a:p>
            <a:pPr algn="just"/>
            <a:r>
              <a:rPr lang="cs-CZ" u="sng" dirty="0" smtClean="0">
                <a:latin typeface="+mj-lt"/>
              </a:rPr>
              <a:t>Svítilnu může a nemusí mít</a:t>
            </a:r>
            <a:r>
              <a:rPr lang="cs-CZ" dirty="0" smtClean="0">
                <a:latin typeface="+mj-lt"/>
              </a:rPr>
              <a:t> - vozidlo </a:t>
            </a:r>
            <a:r>
              <a:rPr lang="cs-CZ" dirty="0">
                <a:latin typeface="+mj-lt"/>
              </a:rPr>
              <a:t>vybavené </a:t>
            </a:r>
            <a:r>
              <a:rPr lang="cs-CZ" dirty="0" smtClean="0">
                <a:latin typeface="+mj-lt"/>
              </a:rPr>
              <a:t>taxametrem, </a:t>
            </a:r>
            <a:r>
              <a:rPr lang="cs-CZ" dirty="0">
                <a:latin typeface="+mj-lt"/>
              </a:rPr>
              <a:t>i když jede na elektronickou objednávku nebo </a:t>
            </a:r>
            <a:r>
              <a:rPr lang="cs-CZ" dirty="0" smtClean="0">
                <a:latin typeface="+mj-lt"/>
              </a:rPr>
              <a:t>smlouvu (kdo střídá segmenty a má taxametr, nemusí svítilnu sundávat)</a:t>
            </a:r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9980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Změny v evidenci vozidel taxislužby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16624"/>
          </a:xfrm>
        </p:spPr>
        <p:txBody>
          <a:bodyPr>
            <a:noAutofit/>
          </a:bodyPr>
          <a:lstStyle/>
          <a:p>
            <a:pPr algn="just"/>
            <a:r>
              <a:rPr lang="cs-CZ" sz="1900" dirty="0" smtClean="0">
                <a:latin typeface="+mj-lt"/>
              </a:rPr>
              <a:t>Změna ve správních poplatcích: Správní poplatek se již nevybírá za první výpis z evidence vozidel taxislužby vydávaný při zápisu vozidla do evidence (viz položka 34 sazebníku zákona o správních poplatcích, na konci oddílu „předmětem poplatku není“). Při vydání nového výpisu po změně údajů se správní poplatek nadále vybírá.</a:t>
            </a:r>
          </a:p>
          <a:p>
            <a:pPr algn="just"/>
            <a:endParaRPr lang="cs-CZ" sz="1900" dirty="0" smtClean="0">
              <a:latin typeface="+mj-lt"/>
            </a:endParaRPr>
          </a:p>
          <a:p>
            <a:pPr algn="just"/>
            <a:r>
              <a:rPr lang="cs-CZ" sz="1900" dirty="0" smtClean="0">
                <a:latin typeface="+mj-lt"/>
              </a:rPr>
              <a:t>Změna v podmínce provozovatele vozidla pro zápis do evidence vozidel taxislužby</a:t>
            </a:r>
          </a:p>
          <a:p>
            <a:pPr lvl="1" algn="just"/>
            <a:r>
              <a:rPr lang="cs-CZ" sz="1900" dirty="0" smtClean="0">
                <a:latin typeface="+mj-lt"/>
              </a:rPr>
              <a:t>Dopravce musí být v Registru silničních vozidel provozovatelem vozidla, již nestačí být vlastníkem</a:t>
            </a:r>
          </a:p>
          <a:p>
            <a:pPr lvl="1" algn="just"/>
            <a:r>
              <a:rPr lang="cs-CZ" sz="1900" dirty="0" smtClean="0">
                <a:latin typeface="+mj-lt"/>
              </a:rPr>
              <a:t>V Registru silničních vozidel musí být vozidlo zapsáno na dopravce, tedy na podnikatele, tzv. „na IČO“</a:t>
            </a:r>
          </a:p>
          <a:p>
            <a:pPr algn="just"/>
            <a:r>
              <a:rPr lang="cs-CZ" sz="1900" dirty="0" smtClean="0">
                <a:latin typeface="+mj-lt"/>
              </a:rPr>
              <a:t>Vozidlo, které nesplňuje předpoklady pro evidenci, dopravní úřad vyřadí z moci úřední z evidence vozidel taxislužby.</a:t>
            </a:r>
          </a:p>
          <a:p>
            <a:pPr algn="just"/>
            <a:r>
              <a:rPr lang="cs-CZ" sz="1900" u="sng" dirty="0" smtClean="0">
                <a:latin typeface="+mj-lt"/>
              </a:rPr>
              <a:t>METODICKÉ DOPRORUČENÍ</a:t>
            </a:r>
            <a:r>
              <a:rPr lang="cs-CZ" sz="1900" dirty="0" smtClean="0">
                <a:latin typeface="+mj-lt"/>
              </a:rPr>
              <a:t>: U příležitosti žádosti dopravce o evidenční nálepku nebo společně </a:t>
            </a:r>
            <a:r>
              <a:rPr lang="cs-CZ" sz="1900" dirty="0">
                <a:latin typeface="+mj-lt"/>
              </a:rPr>
              <a:t>s výzvou, aby se </a:t>
            </a:r>
            <a:r>
              <a:rPr lang="cs-CZ" sz="1900" dirty="0" smtClean="0">
                <a:latin typeface="+mj-lt"/>
              </a:rPr>
              <a:t>dopravce dostavil </a:t>
            </a:r>
            <a:r>
              <a:rPr lang="cs-CZ" sz="1900" dirty="0">
                <a:latin typeface="+mj-lt"/>
              </a:rPr>
              <a:t>na dopravní úřad pro evidenční </a:t>
            </a:r>
            <a:r>
              <a:rPr lang="cs-CZ" sz="1900" dirty="0" smtClean="0">
                <a:latin typeface="+mj-lt"/>
              </a:rPr>
              <a:t>nálepku, vyzvat dopravce, který má vozidlo taxislužby v Registru silničních vozidel zapsané pro sebe jako nepodnikající FO, aby v RSV napravil zápis svého vozidla. Současně dopravce poučit, že pokud zápis vozidla v RSV nebude upraven, je to důvodem pro vyřazení vozidla z evidence vozidel taxislužby z moci úřední (tzn. ani nálepka nebude vydána).</a:t>
            </a:r>
          </a:p>
          <a:p>
            <a:endParaRPr lang="cs-CZ" sz="1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4392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C6D4F-4D5A-4CB9-9428-F0AAC9350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/>
          <a:lstStyle/>
          <a:p>
            <a:r>
              <a:rPr lang="cs-CZ" b="1" dirty="0" smtClean="0"/>
              <a:t>Přehled novelizací v taxislužbě</a:t>
            </a:r>
            <a:endParaRPr lang="cs-CZ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C93C7D-46F9-4383-B7E1-32C1427FA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8424936" cy="5184576"/>
          </a:xfrm>
        </p:spPr>
        <p:txBody>
          <a:bodyPr>
            <a:normAutofit/>
          </a:bodyPr>
          <a:lstStyle/>
          <a:p>
            <a:pPr algn="just"/>
            <a:r>
              <a:rPr lang="cs-CZ" u="sng" dirty="0" smtClean="0">
                <a:latin typeface="+mj-lt"/>
              </a:rPr>
              <a:t>2 novely zákona č. 111/1994 Sb., o silniční dopravě:</a:t>
            </a:r>
          </a:p>
          <a:p>
            <a:pPr lvl="1" algn="just"/>
            <a:r>
              <a:rPr lang="cs-CZ" b="1" dirty="0" smtClean="0">
                <a:latin typeface="+mj-lt"/>
              </a:rPr>
              <a:t>„</a:t>
            </a:r>
            <a:r>
              <a:rPr lang="cs-CZ" b="1" dirty="0" err="1" smtClean="0">
                <a:latin typeface="+mj-lt"/>
              </a:rPr>
              <a:t>Taxinovela</a:t>
            </a:r>
            <a:r>
              <a:rPr lang="cs-CZ" b="1" dirty="0" smtClean="0">
                <a:latin typeface="+mj-lt"/>
              </a:rPr>
              <a:t>“ </a:t>
            </a:r>
            <a:r>
              <a:rPr lang="cs-CZ" dirty="0" smtClean="0">
                <a:latin typeface="+mj-lt"/>
              </a:rPr>
              <a:t>– zák. č. 115/2020 Sb., účinná od 1. 7. 2020</a:t>
            </a:r>
          </a:p>
          <a:p>
            <a:pPr lvl="2" algn="just"/>
            <a:r>
              <a:rPr lang="cs-CZ" i="1" dirty="0" smtClean="0">
                <a:latin typeface="+mj-lt"/>
              </a:rPr>
              <a:t>Podrobnosti v této prezentaci</a:t>
            </a:r>
          </a:p>
          <a:p>
            <a:pPr lvl="1" algn="just"/>
            <a:r>
              <a:rPr lang="cs-CZ" b="1" dirty="0" smtClean="0">
                <a:latin typeface="+mj-lt"/>
              </a:rPr>
              <a:t>Další novela zákona o silniční dopravě </a:t>
            </a:r>
            <a:r>
              <a:rPr lang="cs-CZ" dirty="0" smtClean="0">
                <a:latin typeface="+mj-lt"/>
              </a:rPr>
              <a:t>– sněmovní tisk č. 643 - již schváleno PSP, postoupeno Senátu, účinnost cca na podzim</a:t>
            </a:r>
          </a:p>
          <a:p>
            <a:pPr lvl="2" algn="just"/>
            <a:r>
              <a:rPr lang="cs-CZ" i="1" dirty="0">
                <a:latin typeface="+mj-lt"/>
              </a:rPr>
              <a:t>Bude samostatný metodický materiál, popř. </a:t>
            </a:r>
            <a:r>
              <a:rPr lang="cs-CZ" i="1" dirty="0" smtClean="0">
                <a:latin typeface="+mj-lt"/>
              </a:rPr>
              <a:t>seminář</a:t>
            </a:r>
            <a:endParaRPr lang="cs-CZ" dirty="0" smtClean="0">
              <a:latin typeface="+mj-lt"/>
            </a:endParaRPr>
          </a:p>
          <a:p>
            <a:pPr lvl="2" algn="just"/>
            <a:r>
              <a:rPr lang="cs-CZ" dirty="0" smtClean="0">
                <a:latin typeface="+mj-lt"/>
              </a:rPr>
              <a:t>Primárně se týká velké dopravy</a:t>
            </a:r>
          </a:p>
          <a:p>
            <a:pPr lvl="2" algn="just"/>
            <a:r>
              <a:rPr lang="cs-CZ" dirty="0" smtClean="0">
                <a:latin typeface="+mj-lt"/>
              </a:rPr>
              <a:t>Rozvolnění místní příslušnosti dopravních úřadů v taxislužbě</a:t>
            </a:r>
          </a:p>
          <a:p>
            <a:pPr lvl="2" algn="just"/>
            <a:r>
              <a:rPr lang="cs-CZ" dirty="0" smtClean="0">
                <a:latin typeface="+mj-lt"/>
              </a:rPr>
              <a:t>Ověřování legálnosti pobytu a pracovního povolení řidičů taxi</a:t>
            </a:r>
          </a:p>
          <a:p>
            <a:pPr algn="just"/>
            <a:r>
              <a:rPr lang="cs-CZ" u="sng" dirty="0" smtClean="0">
                <a:latin typeface="+mj-lt"/>
              </a:rPr>
              <a:t>2 novely prováděcí vyhlášky č. 478/2000 Sb. – reagují na každou z novel zákona</a:t>
            </a:r>
          </a:p>
          <a:p>
            <a:pPr algn="just"/>
            <a:endParaRPr lang="cs-CZ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01856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Změny ohledně oprávnění řidiče taxislužby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92500"/>
          </a:bodyPr>
          <a:lstStyle/>
          <a:p>
            <a:pPr algn="just"/>
            <a:r>
              <a:rPr lang="cs-CZ" dirty="0" smtClean="0">
                <a:latin typeface="+mj-lt"/>
              </a:rPr>
              <a:t>Možnost odnětí oprávnění na žádost (řidič už nechce pracovat jako řidič taxislužby a být takto evidován).</a:t>
            </a:r>
          </a:p>
          <a:p>
            <a:pPr algn="just"/>
            <a:r>
              <a:rPr lang="cs-CZ" dirty="0" smtClean="0">
                <a:latin typeface="+mj-lt"/>
              </a:rPr>
              <a:t>Azylanti nedokládají dokumenty ze své domovské země (musí ale doložit svůj status). </a:t>
            </a:r>
            <a:r>
              <a:rPr lang="cs-CZ" dirty="0">
                <a:latin typeface="+mj-lt"/>
              </a:rPr>
              <a:t>Bude se prověřovat jen jeho </a:t>
            </a:r>
            <a:r>
              <a:rPr lang="cs-CZ" dirty="0" smtClean="0">
                <a:latin typeface="+mj-lt"/>
              </a:rPr>
              <a:t>Rejstřík trestů. Nevztahuje se na žadatele o azyl.</a:t>
            </a:r>
          </a:p>
          <a:p>
            <a:pPr algn="just"/>
            <a:r>
              <a:rPr lang="cs-CZ" dirty="0" smtClean="0">
                <a:latin typeface="+mj-lt"/>
              </a:rPr>
              <a:t>Upraveno vydání nového průkazu při změně údajů na průkazu (např. změna příjmení). </a:t>
            </a:r>
            <a:r>
              <a:rPr lang="cs-CZ" dirty="0">
                <a:latin typeface="+mj-lt"/>
              </a:rPr>
              <a:t>Povinnost změny nahlásit, možnost </a:t>
            </a:r>
            <a:r>
              <a:rPr lang="cs-CZ" dirty="0" smtClean="0">
                <a:latin typeface="+mj-lt"/>
              </a:rPr>
              <a:t>používat </a:t>
            </a:r>
            <a:r>
              <a:rPr lang="cs-CZ" dirty="0">
                <a:latin typeface="+mj-lt"/>
              </a:rPr>
              <a:t>stávající průkaz do vydání nového</a:t>
            </a:r>
            <a:r>
              <a:rPr lang="cs-CZ" dirty="0" smtClean="0">
                <a:latin typeface="+mj-lt"/>
              </a:rPr>
              <a:t>.</a:t>
            </a:r>
          </a:p>
          <a:p>
            <a:pPr algn="just"/>
            <a:r>
              <a:rPr lang="cs-CZ" dirty="0" smtClean="0">
                <a:latin typeface="+mj-lt"/>
              </a:rPr>
              <a:t>Možnost jezdit s „vyměňovaným průkazem“ i v případě poškození průkazu až do vydání nového průkazu.</a:t>
            </a:r>
          </a:p>
          <a:p>
            <a:pPr algn="just"/>
            <a:r>
              <a:rPr lang="cs-CZ" dirty="0" smtClean="0">
                <a:latin typeface="+mj-lt"/>
              </a:rPr>
              <a:t>Možnost </a:t>
            </a:r>
            <a:r>
              <a:rPr lang="cs-CZ" dirty="0">
                <a:latin typeface="+mj-lt"/>
              </a:rPr>
              <a:t>při kontrole na místě virtuálně zadržet průkaz, který nebyl </a:t>
            </a:r>
            <a:r>
              <a:rPr lang="cs-CZ" dirty="0" smtClean="0">
                <a:latin typeface="+mj-lt"/>
              </a:rPr>
              <a:t>předložen.</a:t>
            </a:r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79435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Další změny právní úpravy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+mj-lt"/>
              </a:rPr>
              <a:t>Zrušena povinnost mít ve vozidle výpis </a:t>
            </a:r>
            <a:r>
              <a:rPr lang="cs-CZ" dirty="0">
                <a:latin typeface="+mj-lt"/>
              </a:rPr>
              <a:t>z evidence vozidel </a:t>
            </a:r>
            <a:r>
              <a:rPr lang="cs-CZ" dirty="0" smtClean="0">
                <a:latin typeface="+mj-lt"/>
              </a:rPr>
              <a:t>taxislužby</a:t>
            </a:r>
          </a:p>
          <a:p>
            <a:r>
              <a:rPr lang="cs-CZ" dirty="0">
                <a:latin typeface="+mj-lt"/>
              </a:rPr>
              <a:t>Zúžení zmocnění k lokální podzákonné </a:t>
            </a:r>
            <a:r>
              <a:rPr lang="cs-CZ" dirty="0" smtClean="0">
                <a:latin typeface="+mj-lt"/>
              </a:rPr>
              <a:t>úpravě</a:t>
            </a:r>
          </a:p>
          <a:p>
            <a:pPr lvl="1"/>
            <a:r>
              <a:rPr lang="cs-CZ" dirty="0">
                <a:latin typeface="+mj-lt"/>
              </a:rPr>
              <a:t>Zrušeno zmocnění ke zkouškám řidičů taxislužby</a:t>
            </a:r>
          </a:p>
          <a:p>
            <a:pPr lvl="1"/>
            <a:r>
              <a:rPr lang="cs-CZ" dirty="0">
                <a:latin typeface="+mj-lt"/>
              </a:rPr>
              <a:t>Zrušena možnost stanovit barvu či minimální rozměry vozidla</a:t>
            </a:r>
          </a:p>
          <a:p>
            <a:endParaRPr lang="cs-CZ" dirty="0" smtClean="0">
              <a:latin typeface="+mj-lt"/>
            </a:endParaRPr>
          </a:p>
          <a:p>
            <a:pPr marL="0" indent="0">
              <a:buNone/>
            </a:pPr>
            <a:endParaRPr lang="cs-CZ" dirty="0">
              <a:latin typeface="+mj-lt"/>
            </a:endParaRPr>
          </a:p>
          <a:p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686185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Změny v RPSD 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5472608"/>
          </a:xfrm>
        </p:spPr>
        <p:txBody>
          <a:bodyPr>
            <a:noAutofit/>
          </a:bodyPr>
          <a:lstStyle/>
          <a:p>
            <a:pPr algn="just"/>
            <a:r>
              <a:rPr lang="cs-CZ" sz="1900" dirty="0" smtClean="0">
                <a:latin typeface="+mj-lt"/>
              </a:rPr>
              <a:t>Nově se bude evidovat číslo evidenční nálepky a datum jejího vydání. V detailu vozidla budou evidovány všechny k němu vydané nálepky. </a:t>
            </a:r>
          </a:p>
          <a:p>
            <a:pPr algn="just"/>
            <a:r>
              <a:rPr lang="cs-CZ" sz="1900" dirty="0">
                <a:latin typeface="+mj-lt"/>
              </a:rPr>
              <a:t>P</a:t>
            </a:r>
            <a:r>
              <a:rPr lang="cs-CZ" sz="1900" dirty="0" smtClean="0">
                <a:latin typeface="+mj-lt"/>
              </a:rPr>
              <a:t>odle čísla nálepky půjde vozidla vyhledávat. U stávajících vozidel bude číslo nálepky povinná položka až od 2. 1. 2021.</a:t>
            </a:r>
            <a:endParaRPr lang="cs-CZ" sz="1900" dirty="0">
              <a:latin typeface="+mj-lt"/>
            </a:endParaRPr>
          </a:p>
          <a:p>
            <a:pPr algn="just"/>
            <a:r>
              <a:rPr lang="cs-CZ" sz="1900" dirty="0" smtClean="0">
                <a:latin typeface="+mj-lt"/>
              </a:rPr>
              <a:t>RPSD bude při zápisu vozidla kontrolovat, jestli je dopravce v RSV zapsán jako provozovatel „na IČO“.</a:t>
            </a:r>
            <a:endParaRPr lang="cs-CZ" sz="1900" dirty="0">
              <a:latin typeface="+mj-lt"/>
            </a:endParaRPr>
          </a:p>
          <a:p>
            <a:pPr algn="just"/>
            <a:r>
              <a:rPr lang="cs-CZ" sz="1900" dirty="0" smtClean="0">
                <a:latin typeface="+mj-lt"/>
              </a:rPr>
              <a:t>Úkol K203 bude provádět kontrolu, jestli je dopravce v RSV zapsán jako provozovatel </a:t>
            </a:r>
            <a:r>
              <a:rPr lang="cs-CZ" sz="1900" smtClean="0">
                <a:latin typeface="+mj-lt"/>
              </a:rPr>
              <a:t>vozidla „na IČO“. </a:t>
            </a:r>
            <a:r>
              <a:rPr lang="cs-CZ" sz="1900" dirty="0" smtClean="0">
                <a:latin typeface="+mj-lt"/>
              </a:rPr>
              <a:t>V případě, že nebude, vyzve k vyřazení vozidla.</a:t>
            </a:r>
            <a:endParaRPr lang="cs-CZ" sz="1900" dirty="0">
              <a:latin typeface="+mj-lt"/>
            </a:endParaRPr>
          </a:p>
          <a:p>
            <a:pPr algn="just"/>
            <a:r>
              <a:rPr lang="cs-CZ" sz="1900" dirty="0" smtClean="0">
                <a:latin typeface="+mj-lt"/>
              </a:rPr>
              <a:t>Na Portálu dopravy bude možné bez nutnosti přihlášení do RPSD zkontrolovat podle SPZ a čísla průkazu, jestli je vozidlo evidované a průkaz platný.</a:t>
            </a:r>
            <a:endParaRPr lang="cs-CZ" sz="1900" dirty="0">
              <a:latin typeface="+mj-lt"/>
            </a:endParaRPr>
          </a:p>
          <a:p>
            <a:pPr algn="just"/>
            <a:r>
              <a:rPr lang="cs-CZ" sz="1900" dirty="0" smtClean="0">
                <a:latin typeface="+mj-lt"/>
              </a:rPr>
              <a:t>RPSD bude zaznamenávat kdo se tázal na jednotlivá vozidla a průkazy. Informace dopravním úřadům poskytne na žádost MD. Viz metodika k trestání zprostředkovatelů.</a:t>
            </a:r>
          </a:p>
          <a:p>
            <a:pPr algn="just"/>
            <a:endParaRPr lang="cs-CZ" sz="1900" dirty="0">
              <a:latin typeface="+mj-lt"/>
            </a:endParaRPr>
          </a:p>
          <a:p>
            <a:endParaRPr lang="cs-CZ" sz="1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1180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792088"/>
          </a:xfrm>
        </p:spPr>
        <p:txBody>
          <a:bodyPr>
            <a:noAutofit/>
          </a:bodyPr>
          <a:lstStyle/>
          <a:p>
            <a:r>
              <a:rPr lang="cs-CZ" sz="3600" b="1" dirty="0"/>
              <a:t>Novela zákona o silniční </a:t>
            </a:r>
            <a:r>
              <a:rPr lang="cs-CZ" sz="3600" b="1" dirty="0" smtClean="0"/>
              <a:t>dopravě „</a:t>
            </a:r>
            <a:r>
              <a:rPr lang="cs-CZ" sz="3600" b="1" dirty="0" err="1" smtClean="0"/>
              <a:t>taxinovela</a:t>
            </a:r>
            <a:r>
              <a:rPr lang="cs-CZ" sz="3600" b="1" dirty="0" smtClean="0"/>
              <a:t>“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00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2800" b="1" dirty="0" smtClean="0">
                <a:latin typeface="+mj-lt"/>
              </a:rPr>
              <a:t>Zákon č.  </a:t>
            </a:r>
            <a:r>
              <a:rPr lang="cs-CZ" sz="2800" b="1" dirty="0">
                <a:latin typeface="+mj-lt"/>
              </a:rPr>
              <a:t>115/2020 Sb., </a:t>
            </a:r>
            <a:r>
              <a:rPr lang="cs-CZ" sz="2800" b="1" dirty="0" smtClean="0">
                <a:latin typeface="+mj-lt"/>
              </a:rPr>
              <a:t>účinnost </a:t>
            </a:r>
            <a:r>
              <a:rPr lang="cs-CZ" sz="2800" b="1" dirty="0">
                <a:latin typeface="+mj-lt"/>
              </a:rPr>
              <a:t>od 1. 7. </a:t>
            </a:r>
            <a:r>
              <a:rPr lang="cs-CZ" sz="2800" b="1" dirty="0" smtClean="0">
                <a:latin typeface="+mj-lt"/>
              </a:rPr>
              <a:t>2020</a:t>
            </a:r>
          </a:p>
          <a:p>
            <a:pPr marL="0" indent="0" algn="just">
              <a:buNone/>
            </a:pPr>
            <a:r>
              <a:rPr lang="cs-CZ" sz="2800" b="1" dirty="0" smtClean="0">
                <a:latin typeface="+mj-lt"/>
              </a:rPr>
              <a:t>+ první novela prováděcí vyhlášky (dosud nevyšla ve Sbírce zákonů)</a:t>
            </a:r>
          </a:p>
          <a:p>
            <a:pPr algn="just"/>
            <a:r>
              <a:rPr lang="cs-CZ" sz="2800" dirty="0" smtClean="0">
                <a:latin typeface="+mj-lt"/>
              </a:rPr>
              <a:t>Usnadnění fungování elektronicky objednaných přeprav</a:t>
            </a:r>
          </a:p>
          <a:p>
            <a:pPr algn="just"/>
            <a:r>
              <a:rPr lang="cs-CZ" sz="2800" dirty="0" smtClean="0">
                <a:latin typeface="+mj-lt"/>
              </a:rPr>
              <a:t>Adekvátní snížení povinností v tzv. klasické taxislužbě</a:t>
            </a:r>
          </a:p>
          <a:p>
            <a:pPr algn="just"/>
            <a:r>
              <a:rPr lang="cs-CZ" sz="2800" dirty="0" smtClean="0">
                <a:latin typeface="+mj-lt"/>
              </a:rPr>
              <a:t>Zrušení povinné záznamové funkce taxametru</a:t>
            </a:r>
          </a:p>
          <a:p>
            <a:pPr algn="just"/>
            <a:r>
              <a:rPr lang="cs-CZ" sz="2800" dirty="0">
                <a:latin typeface="+mj-lt"/>
              </a:rPr>
              <a:t>Změny v použití střešní svítilny, identifikační nálepka vozidla </a:t>
            </a:r>
            <a:r>
              <a:rPr lang="cs-CZ" sz="2800" dirty="0" smtClean="0">
                <a:latin typeface="+mj-lt"/>
              </a:rPr>
              <a:t>taxislužby</a:t>
            </a:r>
          </a:p>
          <a:p>
            <a:pPr algn="just"/>
            <a:r>
              <a:rPr lang="cs-CZ" sz="2800" dirty="0" smtClean="0">
                <a:latin typeface="+mj-lt"/>
              </a:rPr>
              <a:t>Zakotvení role zprostředkovatele taxislužby + odpovědnost za zprostředkování legální taxislužby</a:t>
            </a:r>
          </a:p>
          <a:p>
            <a:pPr algn="just"/>
            <a:r>
              <a:rPr lang="cs-CZ" sz="2800" dirty="0" smtClean="0">
                <a:latin typeface="+mj-lt"/>
              </a:rPr>
              <a:t>Zveřejnění údajů z RPSD o evidenci vozidel a platnosti průkazu řidiče (kvůli odpovědnosti zprostředkovatelů)</a:t>
            </a:r>
          </a:p>
          <a:p>
            <a:pPr algn="just"/>
            <a:r>
              <a:rPr lang="cs-CZ" sz="2800" dirty="0" smtClean="0">
                <a:latin typeface="+mj-lt"/>
              </a:rPr>
              <a:t>Výrazné zúžení zmocnění pro obce k lokální úpravě</a:t>
            </a:r>
          </a:p>
        </p:txBody>
      </p:sp>
    </p:spTree>
    <p:extLst>
      <p:ext uri="{BB962C8B-B14F-4D97-AF65-F5344CB8AC3E}">
        <p14:creationId xmlns:p14="http://schemas.microsoft.com/office/powerpoint/2010/main" val="4271546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Zprostředkovatel taxislužby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1125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>
                <a:latin typeface="+mj-lt"/>
              </a:rPr>
              <a:t>Legislativní definice v § 2 odst. 10 </a:t>
            </a:r>
            <a:r>
              <a:rPr lang="cs-CZ" dirty="0" err="1" smtClean="0">
                <a:latin typeface="+mj-lt"/>
              </a:rPr>
              <a:t>ZoSD</a:t>
            </a:r>
            <a:r>
              <a:rPr lang="cs-CZ" dirty="0" smtClean="0">
                <a:latin typeface="+mj-lt"/>
              </a:rPr>
              <a:t>: </a:t>
            </a:r>
            <a:r>
              <a:rPr lang="cs-CZ" i="1" dirty="0" smtClean="0">
                <a:latin typeface="+mj-lt"/>
              </a:rPr>
              <a:t>„Zprostředkovatel </a:t>
            </a:r>
            <a:r>
              <a:rPr lang="cs-CZ" i="1" dirty="0">
                <a:latin typeface="+mj-lt"/>
              </a:rPr>
              <a:t>taxislužby je osoba, která za úplatu zprostředkuje uzavření přepravní smlouvy mezi dopravcem a objednatelem přepravy, jejímž předmětem je poskytnutí taxislužby</a:t>
            </a:r>
            <a:r>
              <a:rPr lang="cs-CZ" i="1" dirty="0" smtClean="0">
                <a:latin typeface="+mj-lt"/>
              </a:rPr>
              <a:t>.“</a:t>
            </a:r>
          </a:p>
          <a:p>
            <a:pPr algn="just"/>
            <a:r>
              <a:rPr lang="cs-CZ" dirty="0" smtClean="0">
                <a:latin typeface="+mj-lt"/>
              </a:rPr>
              <a:t>Aby někdo byl zprostředkovatelem taxislužby, nevyžaduje se k tomu živnostenské oprávnění. Nemusí se prokazovat soustavnost činnosti.</a:t>
            </a:r>
          </a:p>
          <a:p>
            <a:pPr algn="just"/>
            <a:r>
              <a:rPr lang="cs-CZ" dirty="0" smtClean="0">
                <a:latin typeface="+mj-lt"/>
              </a:rPr>
              <a:t>Nevztahuje se na společenské úsluhy, kdy jedna osoba objedná druhé taxík.</a:t>
            </a:r>
          </a:p>
          <a:p>
            <a:pPr algn="just"/>
            <a:r>
              <a:rPr lang="cs-CZ" dirty="0" smtClean="0">
                <a:latin typeface="+mj-lt"/>
              </a:rPr>
              <a:t>Dopravce má povinnost identifikovat zprostředkovatele taxislužby </a:t>
            </a:r>
          </a:p>
          <a:p>
            <a:pPr lvl="1" algn="just"/>
            <a:r>
              <a:rPr lang="cs-CZ" dirty="0" smtClean="0">
                <a:latin typeface="+mj-lt"/>
              </a:rPr>
              <a:t>v písemné smlouvě o přepravě</a:t>
            </a:r>
          </a:p>
          <a:p>
            <a:pPr lvl="1" algn="just"/>
            <a:r>
              <a:rPr lang="cs-CZ" dirty="0" smtClean="0">
                <a:latin typeface="+mj-lt"/>
              </a:rPr>
              <a:t>při elektronické objednávce musí mít zákazník tuto informaci před objednáním přepravy (obvykle součástí smluvních podmínek v elektronické aplikaci) a jde o náležitost potvrzení o přepravě (viz prováděcí vyhláška)</a:t>
            </a:r>
          </a:p>
          <a:p>
            <a:pPr marL="0" indent="0">
              <a:buNone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7347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Zprostředkovatel taxislužby - povinnosti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>
                <a:latin typeface="+mj-lt"/>
              </a:rPr>
              <a:t>§ </a:t>
            </a:r>
            <a:r>
              <a:rPr lang="cs-CZ" dirty="0" smtClean="0">
                <a:latin typeface="+mj-lt"/>
              </a:rPr>
              <a:t>21e </a:t>
            </a:r>
            <a:r>
              <a:rPr lang="cs-CZ" dirty="0" err="1" smtClean="0">
                <a:latin typeface="+mj-lt"/>
              </a:rPr>
              <a:t>ZoSD</a:t>
            </a:r>
            <a:r>
              <a:rPr lang="cs-CZ" dirty="0" smtClean="0">
                <a:latin typeface="+mj-lt"/>
              </a:rPr>
              <a:t>:</a:t>
            </a:r>
          </a:p>
          <a:p>
            <a:pPr algn="just"/>
            <a:r>
              <a:rPr lang="cs-CZ" dirty="0" smtClean="0">
                <a:latin typeface="+mj-lt"/>
              </a:rPr>
              <a:t>Zprostředkovatel smí zprostředkovat přepravu jen</a:t>
            </a:r>
          </a:p>
          <a:p>
            <a:pPr lvl="1" algn="just"/>
            <a:r>
              <a:rPr lang="cs-CZ" dirty="0" smtClean="0">
                <a:latin typeface="+mj-lt"/>
              </a:rPr>
              <a:t>s dopravcem s koncesí na malou osobní dopravu</a:t>
            </a:r>
          </a:p>
          <a:p>
            <a:pPr lvl="1" algn="just"/>
            <a:r>
              <a:rPr lang="cs-CZ" dirty="0" smtClean="0">
                <a:latin typeface="+mj-lt"/>
              </a:rPr>
              <a:t>vozidlem taxislužby, popř. vozidlem cestujícího</a:t>
            </a:r>
          </a:p>
          <a:p>
            <a:pPr lvl="1" algn="just"/>
            <a:r>
              <a:rPr lang="cs-CZ" dirty="0" smtClean="0">
                <a:latin typeface="+mj-lt"/>
              </a:rPr>
              <a:t>s řidičem s oprávněním řidiče taxislužby</a:t>
            </a:r>
            <a:endParaRPr lang="cs-CZ" dirty="0">
              <a:latin typeface="+mj-lt"/>
            </a:endParaRPr>
          </a:p>
          <a:p>
            <a:pPr algn="just"/>
            <a:r>
              <a:rPr lang="cs-CZ" dirty="0" smtClean="0">
                <a:latin typeface="+mj-lt"/>
              </a:rPr>
              <a:t>Dále zprostředkovatel povinen vést a 3 roky uchovat evidenci o zprostředkovaných přepravách s údaji o</a:t>
            </a:r>
          </a:p>
          <a:p>
            <a:pPr lvl="1" algn="just"/>
            <a:r>
              <a:rPr lang="cs-CZ" dirty="0" smtClean="0">
                <a:latin typeface="+mj-lt"/>
              </a:rPr>
              <a:t>dopravci</a:t>
            </a:r>
            <a:endParaRPr lang="cs-CZ" dirty="0">
              <a:latin typeface="+mj-lt"/>
            </a:endParaRPr>
          </a:p>
          <a:p>
            <a:pPr lvl="1" algn="just"/>
            <a:r>
              <a:rPr lang="cs-CZ" dirty="0" smtClean="0">
                <a:latin typeface="+mj-lt"/>
              </a:rPr>
              <a:t>době </a:t>
            </a:r>
            <a:r>
              <a:rPr lang="cs-CZ" dirty="0">
                <a:latin typeface="+mj-lt"/>
              </a:rPr>
              <a:t>a místu zahájení </a:t>
            </a:r>
            <a:r>
              <a:rPr lang="cs-CZ" dirty="0" smtClean="0">
                <a:latin typeface="+mj-lt"/>
              </a:rPr>
              <a:t>přepravy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68749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Zprostředkovatel taxislužby - trestání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cs-CZ" dirty="0">
                <a:latin typeface="+mj-lt"/>
              </a:rPr>
              <a:t>§ </a:t>
            </a:r>
            <a:r>
              <a:rPr lang="cs-CZ" dirty="0" smtClean="0">
                <a:latin typeface="+mj-lt"/>
              </a:rPr>
              <a:t>35 odst. 6 - 8 </a:t>
            </a:r>
            <a:r>
              <a:rPr lang="cs-CZ" dirty="0" err="1" smtClean="0">
                <a:latin typeface="+mj-lt"/>
              </a:rPr>
              <a:t>ZoSD</a:t>
            </a:r>
            <a:r>
              <a:rPr lang="cs-CZ" dirty="0" smtClean="0">
                <a:latin typeface="+mj-lt"/>
              </a:rPr>
              <a:t>:</a:t>
            </a:r>
          </a:p>
          <a:p>
            <a:pPr algn="just"/>
            <a:r>
              <a:rPr lang="cs-CZ" dirty="0" smtClean="0">
                <a:latin typeface="+mj-lt"/>
              </a:rPr>
              <a:t>Za porušení povinností zprostředkovatele pokuta do 500 000 Kč.</a:t>
            </a:r>
          </a:p>
          <a:p>
            <a:pPr algn="just"/>
            <a:r>
              <a:rPr lang="cs-CZ" dirty="0" smtClean="0">
                <a:latin typeface="+mj-lt"/>
              </a:rPr>
              <a:t>Pozor na formulaci sankčního ustanovení – pokutu lze uložit pouze tehdy, pokud ke dni přepravy vozidlo není evidováno / řidič nemá oprávnění / dopravce nemá koncesi déle než 15 pracovních dnů (tzn. cca 3 týdny).</a:t>
            </a:r>
          </a:p>
          <a:p>
            <a:pPr algn="just"/>
            <a:r>
              <a:rPr lang="cs-CZ" dirty="0" smtClean="0">
                <a:latin typeface="+mj-lt"/>
              </a:rPr>
              <a:t>Pokud je zprostředkovatel sankcionován potřetí během 5 let, lze uložit správní trest zveřejnění rozhodnutí o přestupku.</a:t>
            </a:r>
          </a:p>
          <a:p>
            <a:pPr algn="just"/>
            <a:r>
              <a:rPr lang="cs-CZ" dirty="0">
                <a:latin typeface="+mj-lt"/>
              </a:rPr>
              <a:t>Pokud je zprostředkovatel sankcionován potřetí během 5 </a:t>
            </a:r>
            <a:r>
              <a:rPr lang="cs-CZ" dirty="0" smtClean="0">
                <a:latin typeface="+mj-lt"/>
              </a:rPr>
              <a:t>let za to, že zprostředkuje přepravu osobě bez koncese, anebo že řádně nevede evidenci přeprav, lze uložit zákaz </a:t>
            </a:r>
            <a:r>
              <a:rPr lang="cs-CZ" dirty="0">
                <a:latin typeface="+mj-lt"/>
              </a:rPr>
              <a:t>činnosti do 3 </a:t>
            </a:r>
            <a:r>
              <a:rPr lang="cs-CZ" dirty="0" smtClean="0">
                <a:latin typeface="+mj-lt"/>
              </a:rPr>
              <a:t>let.</a:t>
            </a:r>
          </a:p>
          <a:p>
            <a:pPr algn="just"/>
            <a:r>
              <a:rPr lang="cs-CZ" dirty="0" smtClean="0">
                <a:latin typeface="+mj-lt"/>
              </a:rPr>
              <a:t>Pravomocná rozhodnutí o přestupku zprostředkovatele se zapisují do evidence přestupků vedené Rejstříkem trestů (přístup zajistí lokální IT pracovník podobně jako do RT).</a:t>
            </a:r>
            <a:endParaRPr lang="cs-CZ" dirty="0">
              <a:latin typeface="+mj-lt"/>
            </a:endParaRPr>
          </a:p>
          <a:p>
            <a:pPr algn="just"/>
            <a:r>
              <a:rPr lang="cs-CZ" dirty="0" smtClean="0">
                <a:latin typeface="+mj-lt"/>
              </a:rPr>
              <a:t>Místní příslušnost k trestání zprostředkovatele – standardně § 36 odst. 5 </a:t>
            </a:r>
            <a:r>
              <a:rPr lang="cs-CZ" dirty="0" err="1" smtClean="0">
                <a:latin typeface="+mj-lt"/>
              </a:rPr>
              <a:t>ZoSD</a:t>
            </a:r>
            <a:r>
              <a:rPr lang="cs-CZ" dirty="0" smtClean="0">
                <a:latin typeface="+mj-lt"/>
              </a:rPr>
              <a:t> - dopravní </a:t>
            </a:r>
            <a:r>
              <a:rPr lang="cs-CZ" dirty="0">
                <a:latin typeface="+mj-lt"/>
              </a:rPr>
              <a:t>úřad, v jehož správním obvodu byla provedena kontrola, na jejímž podkladě byl přestupek </a:t>
            </a:r>
            <a:r>
              <a:rPr lang="cs-CZ" dirty="0" smtClean="0">
                <a:latin typeface="+mj-lt"/>
              </a:rPr>
              <a:t>zjištěn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26663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Zprostředkovatel taxislužby - trestání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>
                <a:latin typeface="+mj-lt"/>
              </a:rPr>
              <a:t>Subsidiárně standardně zákon o přestupcích</a:t>
            </a:r>
          </a:p>
          <a:p>
            <a:pPr algn="just"/>
            <a:r>
              <a:rPr lang="cs-CZ" dirty="0" smtClean="0">
                <a:latin typeface="+mj-lt"/>
              </a:rPr>
              <a:t>U PO a PFO objektivní odpovědnost s možností liberace</a:t>
            </a:r>
          </a:p>
          <a:p>
            <a:pPr algn="just"/>
            <a:r>
              <a:rPr lang="cs-CZ" dirty="0" smtClean="0">
                <a:latin typeface="+mj-lt"/>
              </a:rPr>
              <a:t>Pro lepší možnost splnění zákonných povinností budou v RPSD veřejně přístupné údaje o tom, jestli je vozidlo v evidenci vozidel taxislužby, a jestli průkaz řidiče taxislužby je platný. Bude možnost jednotlivých i hromadných dotazů do systému přes Portál dopravy i možnost strojového napojení velkých zprostředkovatelů. Tazatel se v systému bude moci identifikovat – v RPSD bude zaznamenán jeho dotaz (kvůli příp. liberaci, že si to ověřoval).</a:t>
            </a:r>
          </a:p>
          <a:p>
            <a:pPr algn="just"/>
            <a:r>
              <a:rPr lang="cs-CZ" b="1" dirty="0" smtClean="0">
                <a:latin typeface="+mj-lt"/>
              </a:rPr>
              <a:t>V samostatném dokumentu metodika správního trestání zprostředkovatelů taxislužby – zejm. co (ne)považovat za liberační důvody a kdy (ne)přistoupit k zákazu činnosti.</a:t>
            </a:r>
          </a:p>
        </p:txBody>
      </p:sp>
    </p:spTree>
    <p:extLst>
      <p:ext uri="{BB962C8B-B14F-4D97-AF65-F5344CB8AC3E}">
        <p14:creationId xmlns:p14="http://schemas.microsoft.com/office/powerpoint/2010/main" val="1424503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Evidenční nálepka vozidla taxislužby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87824" y="1196752"/>
            <a:ext cx="5472608" cy="5328592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>
                <a:latin typeface="+mj-lt"/>
              </a:rPr>
              <a:t>Zavedení nového univerzálního označení vozidel taxislužby, viditelné pro kontrolní orgány i zákazníky</a:t>
            </a:r>
          </a:p>
          <a:p>
            <a:pPr algn="just"/>
            <a:r>
              <a:rPr lang="cs-CZ" dirty="0" smtClean="0">
                <a:latin typeface="+mj-lt"/>
              </a:rPr>
              <a:t>Pro všechny způsoby provozování taxislužby – i tzv. alternativní či smluvní taxislužba</a:t>
            </a:r>
          </a:p>
          <a:p>
            <a:pPr algn="just"/>
            <a:r>
              <a:rPr lang="cs-CZ" dirty="0" smtClean="0">
                <a:latin typeface="+mj-lt"/>
              </a:rPr>
              <a:t>Povinnosti dopravce i řidiče použít vozidlo s nálepkou</a:t>
            </a:r>
          </a:p>
          <a:p>
            <a:pPr algn="just"/>
            <a:r>
              <a:rPr lang="cs-CZ" dirty="0" smtClean="0">
                <a:latin typeface="+mj-lt"/>
              </a:rPr>
              <a:t>Nálepka se nesnímá (např. při soukromém provozu) – sejmutím se znehodnotí a dopravce si musí opatřit novou</a:t>
            </a:r>
            <a:endParaRPr lang="cs-CZ" dirty="0">
              <a:latin typeface="+mj-lt"/>
            </a:endParaRPr>
          </a:p>
        </p:txBody>
      </p:sp>
      <p:pic>
        <p:nvPicPr>
          <p:cNvPr id="7" name="Obrázek 6" descr="\\NT.MDCR.CZ\DATAUSERS$\lucie.knotkova\Documents\Novela vyhlášky 478 (2018)\Nálepka 2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96752"/>
            <a:ext cx="2452372" cy="5016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0196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Evidenční nálepka – dopravní úřad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328592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>
                <a:latin typeface="+mj-lt"/>
              </a:rPr>
              <a:t>Při zápisu vozidla do evidence vozidel taxislužby </a:t>
            </a:r>
            <a:r>
              <a:rPr lang="cs-CZ" b="1" dirty="0" smtClean="0">
                <a:latin typeface="+mj-lt"/>
              </a:rPr>
              <a:t>DÚ vydá dopravci nálepku</a:t>
            </a:r>
            <a:r>
              <a:rPr lang="cs-CZ" dirty="0" smtClean="0">
                <a:latin typeface="+mj-lt"/>
              </a:rPr>
              <a:t>. Nálepku vydá i kdykoli jindy, pokud dopravce požádá (např. výměna čelního skla).</a:t>
            </a:r>
          </a:p>
          <a:p>
            <a:pPr algn="just"/>
            <a:r>
              <a:rPr lang="cs-CZ" dirty="0">
                <a:latin typeface="+mj-lt"/>
              </a:rPr>
              <a:t>Správní poplatek za každou nálepku </a:t>
            </a:r>
            <a:r>
              <a:rPr lang="cs-CZ" b="1" dirty="0">
                <a:latin typeface="+mj-lt"/>
              </a:rPr>
              <a:t>500 Kč </a:t>
            </a:r>
            <a:r>
              <a:rPr lang="cs-CZ" dirty="0">
                <a:latin typeface="+mj-lt"/>
              </a:rPr>
              <a:t>(</a:t>
            </a:r>
            <a:r>
              <a:rPr lang="cs-CZ" dirty="0" smtClean="0">
                <a:latin typeface="+mj-lt"/>
              </a:rPr>
              <a:t>položka </a:t>
            </a:r>
            <a:r>
              <a:rPr lang="cs-CZ" dirty="0">
                <a:latin typeface="+mj-lt"/>
              </a:rPr>
              <a:t>24 bod 14 sazebníku zákona o </a:t>
            </a:r>
            <a:r>
              <a:rPr lang="cs-CZ" dirty="0" smtClean="0">
                <a:latin typeface="+mj-lt"/>
              </a:rPr>
              <a:t>správních </a:t>
            </a:r>
            <a:r>
              <a:rPr lang="cs-CZ" dirty="0">
                <a:latin typeface="+mj-lt"/>
              </a:rPr>
              <a:t>poplatcích</a:t>
            </a:r>
            <a:r>
              <a:rPr lang="cs-CZ" dirty="0" smtClean="0">
                <a:latin typeface="+mj-lt"/>
              </a:rPr>
              <a:t>)</a:t>
            </a:r>
          </a:p>
          <a:p>
            <a:pPr algn="just"/>
            <a:r>
              <a:rPr lang="cs-CZ" b="1" dirty="0" smtClean="0">
                <a:latin typeface="+mj-lt"/>
              </a:rPr>
              <a:t>DÚ vyplní na nálepku IČO dopravce a SPZ vozidla</a:t>
            </a:r>
            <a:r>
              <a:rPr lang="cs-CZ" b="1" dirty="0">
                <a:latin typeface="+mj-lt"/>
              </a:rPr>
              <a:t> </a:t>
            </a:r>
            <a:r>
              <a:rPr lang="cs-CZ" b="1" dirty="0" smtClean="0">
                <a:latin typeface="+mj-lt"/>
              </a:rPr>
              <a:t>- čitelně </a:t>
            </a:r>
            <a:r>
              <a:rPr lang="cs-CZ" b="1" dirty="0">
                <a:latin typeface="+mj-lt"/>
              </a:rPr>
              <a:t>a tak, aby nebyly běžným způsobem </a:t>
            </a:r>
            <a:r>
              <a:rPr lang="cs-CZ" b="1" dirty="0" smtClean="0">
                <a:latin typeface="+mj-lt"/>
              </a:rPr>
              <a:t>odstranitelné, např</a:t>
            </a:r>
            <a:r>
              <a:rPr lang="cs-CZ" b="1" dirty="0">
                <a:latin typeface="+mj-lt"/>
              </a:rPr>
              <a:t>. lihovým </a:t>
            </a:r>
            <a:r>
              <a:rPr lang="cs-CZ" b="1" dirty="0" smtClean="0">
                <a:latin typeface="+mj-lt"/>
              </a:rPr>
              <a:t>fixem.</a:t>
            </a:r>
          </a:p>
          <a:p>
            <a:pPr algn="just"/>
            <a:r>
              <a:rPr lang="cs-CZ" dirty="0" smtClean="0">
                <a:latin typeface="+mj-lt"/>
              </a:rPr>
              <a:t>Sériové číslo nálepky zapíše DÚ k vozidlu dopravce </a:t>
            </a:r>
            <a:r>
              <a:rPr lang="cs-CZ" b="1" dirty="0" smtClean="0">
                <a:latin typeface="+mj-lt"/>
              </a:rPr>
              <a:t>do RPSD</a:t>
            </a:r>
            <a:r>
              <a:rPr lang="cs-CZ" dirty="0" smtClean="0">
                <a:latin typeface="+mj-lt"/>
              </a:rPr>
              <a:t>. V RPSD budou zapsané všechny nálepky vydané dopravci k určitému vozidlu.</a:t>
            </a:r>
          </a:p>
        </p:txBody>
      </p:sp>
    </p:spTree>
    <p:extLst>
      <p:ext uri="{BB962C8B-B14F-4D97-AF65-F5344CB8AC3E}">
        <p14:creationId xmlns:p14="http://schemas.microsoft.com/office/powerpoint/2010/main" val="12543655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14442</TotalTime>
  <Words>2269</Words>
  <Application>Microsoft Office PowerPoint</Application>
  <PresentationFormat>Předvádění na obrazovce (4:3)</PresentationFormat>
  <Paragraphs>144</Paragraphs>
  <Slides>22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Constantia</vt:lpstr>
      <vt:lpstr>Times New Roman</vt:lpstr>
      <vt:lpstr>Wingdings 2</vt:lpstr>
      <vt:lpstr>Tok</vt:lpstr>
      <vt:lpstr>  Změny  právní úpravy provozování taxislužby v r. 2020 </vt:lpstr>
      <vt:lpstr>Přehled novelizací v taxislužbě</vt:lpstr>
      <vt:lpstr>Novela zákona o silniční dopravě „taxinovela“</vt:lpstr>
      <vt:lpstr>Zprostředkovatel taxislužby</vt:lpstr>
      <vt:lpstr>Zprostředkovatel taxislužby - povinnosti</vt:lpstr>
      <vt:lpstr>Zprostředkovatel taxislužby - trestání</vt:lpstr>
      <vt:lpstr>Zprostředkovatel taxislužby - trestání</vt:lpstr>
      <vt:lpstr>Evidenční nálepka vozidla taxislužby</vt:lpstr>
      <vt:lpstr>Evidenční nálepka – dopravní úřad</vt:lpstr>
      <vt:lpstr>Evidenční nálepka – dopravci a řidiči</vt:lpstr>
      <vt:lpstr>Evidenční nálepka – přechodné období</vt:lpstr>
      <vt:lpstr>Evidenční nálepka – přechodné období</vt:lpstr>
      <vt:lpstr>Změny v tzv. segmentech taxislužby</vt:lpstr>
      <vt:lpstr>Elektronické objednávky v taxislužbě</vt:lpstr>
      <vt:lpstr>Změny v tzv. smluvní taxislužbě</vt:lpstr>
      <vt:lpstr>Elektronické objednávky  x elektronicky uzavřené smlouvy</vt:lpstr>
      <vt:lpstr>Změny v archivačních povinnostech</vt:lpstr>
      <vt:lpstr>Změny v použití střešní svítilny</vt:lpstr>
      <vt:lpstr>Změny v evidenci vozidel taxislužby</vt:lpstr>
      <vt:lpstr>Změny ohledně oprávnění řidiče taxislužby</vt:lpstr>
      <vt:lpstr>Další změny právní úpravy</vt:lpstr>
      <vt:lpstr>Změny v RPSD </vt:lpstr>
    </vt:vector>
  </TitlesOfParts>
  <Company>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Metodické školení</dc:title>
  <dc:creator>Jana Nádvorníková</dc:creator>
  <cp:lastModifiedBy>Švermová Martina Ing. Ph.D.</cp:lastModifiedBy>
  <cp:revision>496</cp:revision>
  <cp:lastPrinted>2020-06-16T07:42:43Z</cp:lastPrinted>
  <dcterms:created xsi:type="dcterms:W3CDTF">2013-03-04T13:43:53Z</dcterms:created>
  <dcterms:modified xsi:type="dcterms:W3CDTF">2020-06-19T08:08:25Z</dcterms:modified>
</cp:coreProperties>
</file>