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1"/>
    <p:sldMasterId id="2147483941" r:id="rId2"/>
    <p:sldMasterId id="2147483953" r:id="rId3"/>
  </p:sldMasterIdLst>
  <p:notesMasterIdLst>
    <p:notesMasterId r:id="rId38"/>
  </p:notesMasterIdLst>
  <p:handoutMasterIdLst>
    <p:handoutMasterId r:id="rId39"/>
  </p:handoutMasterIdLst>
  <p:sldIdLst>
    <p:sldId id="286" r:id="rId4"/>
    <p:sldId id="492" r:id="rId5"/>
    <p:sldId id="494" r:id="rId6"/>
    <p:sldId id="471" r:id="rId7"/>
    <p:sldId id="476" r:id="rId8"/>
    <p:sldId id="475" r:id="rId9"/>
    <p:sldId id="474" r:id="rId10"/>
    <p:sldId id="473" r:id="rId11"/>
    <p:sldId id="479" r:id="rId12"/>
    <p:sldId id="495" r:id="rId13"/>
    <p:sldId id="462" r:id="rId14"/>
    <p:sldId id="478" r:id="rId15"/>
    <p:sldId id="461" r:id="rId16"/>
    <p:sldId id="477" r:id="rId17"/>
    <p:sldId id="481" r:id="rId18"/>
    <p:sldId id="493" r:id="rId19"/>
    <p:sldId id="485" r:id="rId20"/>
    <p:sldId id="480" r:id="rId21"/>
    <p:sldId id="463" r:id="rId22"/>
    <p:sldId id="483" r:id="rId23"/>
    <p:sldId id="496" r:id="rId24"/>
    <p:sldId id="484" r:id="rId25"/>
    <p:sldId id="472" r:id="rId26"/>
    <p:sldId id="465" r:id="rId27"/>
    <p:sldId id="487" r:id="rId28"/>
    <p:sldId id="466" r:id="rId29"/>
    <p:sldId id="490" r:id="rId30"/>
    <p:sldId id="467" r:id="rId31"/>
    <p:sldId id="488" r:id="rId32"/>
    <p:sldId id="468" r:id="rId33"/>
    <p:sldId id="489" r:id="rId34"/>
    <p:sldId id="469" r:id="rId35"/>
    <p:sldId id="491" r:id="rId36"/>
    <p:sldId id="470" r:id="rId37"/>
  </p:sldIdLst>
  <p:sldSz cx="12192000" cy="6858000"/>
  <p:notesSz cx="6805613" cy="99441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ková Eva Mgr." initials="SEM" lastIdx="0" clrIdx="0">
    <p:extLst>
      <p:ext uri="{19B8F6BF-5375-455C-9EA6-DF929625EA0E}">
        <p15:presenceInfo xmlns:p15="http://schemas.microsoft.com/office/powerpoint/2012/main" userId="S-1-5-21-2013546996-1368335440-1734353810-138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B4D9F2"/>
    <a:srgbClr val="E8F6FE"/>
    <a:srgbClr val="82C0EA"/>
    <a:srgbClr val="429FEC"/>
    <a:srgbClr val="BBDFF7"/>
    <a:srgbClr val="CFE8F9"/>
    <a:srgbClr val="B5DBF5"/>
    <a:srgbClr val="6DB7E9"/>
    <a:srgbClr val="89C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77209" autoAdjust="0"/>
  </p:normalViewPr>
  <p:slideViewPr>
    <p:cSldViewPr>
      <p:cViewPr varScale="1">
        <p:scale>
          <a:sx n="101" d="100"/>
          <a:sy n="101" d="100"/>
        </p:scale>
        <p:origin x="732" y="11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List_aplikace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List_aplikac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.MDCR.CZ\DATAUSERS$\tomas.lukasik\Desktop\1000\1000_krajske%20silnice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List_aplikace_Microsoft_Excel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T.MDCR.CZ\DATAUSERS$\tomas.lukasik\Desktop\1000\1000_&#269;erp&#225;n&#237;%20rozpo&#269;tu%20SFDI%202007-201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List_aplikace_Microsoft_Excel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List_aplikac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5902468071478537E-2"/>
          <c:y val="0.11517717204154607"/>
          <c:w val="0.90553685376483906"/>
          <c:h val="0.7112520143950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 výběr'!$C$1</c:f>
              <c:strCache>
                <c:ptCount val="1"/>
                <c:pt idx="0">
                  <c:v>Délka úseků zahájených staveb dálnic a rychlostních silnic (km)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 výběr'!$A$2:$B$8</c:f>
              <c:strCache>
                <c:ptCount val="7"/>
                <c:pt idx="0">
                  <c:v>Vít Bárta</c:v>
                </c:pt>
                <c:pt idx="1">
                  <c:v>Radek Šmerda</c:v>
                </c:pt>
                <c:pt idx="2">
                  <c:v>Pavel Dobeš</c:v>
                </c:pt>
                <c:pt idx="3">
                  <c:v>Zbyněk Stanjura</c:v>
                </c:pt>
                <c:pt idx="4">
                  <c:v>Zdeněk Žák</c:v>
                </c:pt>
                <c:pt idx="5">
                  <c:v>Antonín Prachař</c:v>
                </c:pt>
                <c:pt idx="6">
                  <c:v>Dan Ťok</c:v>
                </c:pt>
              </c:strCache>
            </c:strRef>
          </c:cat>
          <c:val>
            <c:numRef>
              <c:f>'data výběr'!$C$2:$C$8</c:f>
              <c:numCache>
                <c:formatCode>0.0</c:formatCode>
                <c:ptCount val="7"/>
                <c:pt idx="0">
                  <c:v>15.84</c:v>
                </c:pt>
                <c:pt idx="1">
                  <c:v>0</c:v>
                </c:pt>
                <c:pt idx="2">
                  <c:v>0</c:v>
                </c:pt>
                <c:pt idx="3">
                  <c:v>34.44</c:v>
                </c:pt>
                <c:pt idx="4">
                  <c:v>0.8</c:v>
                </c:pt>
                <c:pt idx="5">
                  <c:v>0</c:v>
                </c:pt>
                <c:pt idx="6">
                  <c:v>136.93299999999999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BD-4694-AAC2-0ABAE4161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3013672"/>
        <c:axId val="333015968"/>
      </c:barChart>
      <c:catAx>
        <c:axId val="33301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333015968"/>
        <c:crosses val="autoZero"/>
        <c:auto val="1"/>
        <c:lblAlgn val="ctr"/>
        <c:lblOffset val="100"/>
        <c:noMultiLvlLbl val="0"/>
      </c:catAx>
      <c:valAx>
        <c:axId val="3330159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33013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79059657767886E-2"/>
          <c:y val="9.9737855301408218E-2"/>
          <c:w val="0.96207585941138318"/>
          <c:h val="0.794555366737367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List1!$A$38</c:f>
              <c:strCache>
                <c:ptCount val="1"/>
                <c:pt idx="0">
                  <c:v>příprava (mld. Kč)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AD-4B54-9DA5-5584DF612E0E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AD-4B54-9DA5-5584DF612E0E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AD-4B54-9DA5-5584DF612E0E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AD-4B54-9DA5-5584DF612E0E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AD-4B54-9DA5-5584DF612E0E}"/>
              </c:ext>
            </c:extLst>
          </c:dPt>
          <c:dLbls>
            <c:dLbl>
              <c:idx val="0"/>
              <c:layout>
                <c:manualLayout>
                  <c:x val="-6.89529828883943E-3"/>
                  <c:y val="-0.164839397485711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AD-4B54-9DA5-5584DF612E0E}"/>
                </c:ext>
              </c:extLst>
            </c:dLbl>
            <c:dLbl>
              <c:idx val="1"/>
              <c:layout>
                <c:manualLayout>
                  <c:x val="0"/>
                  <c:y val="-0.1728429461635404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AD-4B54-9DA5-5584DF612E0E}"/>
                </c:ext>
              </c:extLst>
            </c:dLbl>
            <c:dLbl>
              <c:idx val="2"/>
              <c:layout>
                <c:manualLayout>
                  <c:x val="-1.7238245722098261E-3"/>
                  <c:y val="-0.21009981104006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AD-4B54-9DA5-5584DF612E0E}"/>
                </c:ext>
              </c:extLst>
            </c:dLbl>
            <c:dLbl>
              <c:idx val="3"/>
              <c:layout>
                <c:manualLayout>
                  <c:x val="-1.4576497701544616E-3"/>
                  <c:y val="-0.195681964520831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AD-4B54-9DA5-5584DF612E0E}"/>
                </c:ext>
              </c:extLst>
            </c:dLbl>
            <c:dLbl>
              <c:idx val="4"/>
              <c:layout>
                <c:manualLayout>
                  <c:x val="-6.3206170817949234E-17"/>
                  <c:y val="-0.2004255459147123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0AD-4B54-9DA5-5584DF612E0E}"/>
                </c:ext>
              </c:extLst>
            </c:dLbl>
            <c:dLbl>
              <c:idx val="5"/>
              <c:layout>
                <c:manualLayout>
                  <c:x val="-1.7238245722098575E-3"/>
                  <c:y val="-0.273480504093087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0AD-4B54-9DA5-5584DF612E0E}"/>
                </c:ext>
              </c:extLst>
            </c:dLbl>
            <c:dLbl>
              <c:idx val="6"/>
              <c:layout>
                <c:manualLayout>
                  <c:x val="-5.1714737166296994E-3"/>
                  <c:y val="-0.326538340424646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0AD-4B54-9DA5-5584DF612E0E}"/>
                </c:ext>
              </c:extLst>
            </c:dLbl>
            <c:dLbl>
              <c:idx val="7"/>
              <c:layout>
                <c:manualLayout>
                  <c:x val="0"/>
                  <c:y val="-0.402330006000255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0AD-4B54-9DA5-5584DF612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List1!$B$37:$I$37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strCache>
            </c:strRef>
          </c:cat>
          <c:val>
            <c:numRef>
              <c:f>List1!$B$38:$I$38</c:f>
              <c:numCache>
                <c:formatCode>#,##0.0</c:formatCode>
                <c:ptCount val="8"/>
                <c:pt idx="0">
                  <c:v>1.3</c:v>
                </c:pt>
                <c:pt idx="1">
                  <c:v>1.4</c:v>
                </c:pt>
                <c:pt idx="2">
                  <c:v>1.9</c:v>
                </c:pt>
                <c:pt idx="3">
                  <c:v>1.7</c:v>
                </c:pt>
                <c:pt idx="4">
                  <c:v>1.8</c:v>
                </c:pt>
                <c:pt idx="5">
                  <c:v>2.6</c:v>
                </c:pt>
                <c:pt idx="6">
                  <c:v>3.1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0AD-4B54-9DA5-5584DF612E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91762160"/>
        <c:axId val="291763144"/>
      </c:barChart>
      <c:catAx>
        <c:axId val="29176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291763144"/>
        <c:crosses val="autoZero"/>
        <c:auto val="1"/>
        <c:lblAlgn val="ctr"/>
        <c:lblOffset val="100"/>
        <c:noMultiLvlLbl val="0"/>
      </c:catAx>
      <c:valAx>
        <c:axId val="291763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29176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cs-CZ" sz="2400" b="1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Opravy krajských silnic  (v mld.</a:t>
            </a:r>
            <a:r>
              <a:rPr lang="cs-CZ" sz="2400" b="1" baseline="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Kč)</a:t>
            </a:r>
            <a:endParaRPr lang="en-US" sz="2400" b="1" dirty="0">
              <a:solidFill>
                <a:schemeClr val="tx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18004673522017711"/>
          <c:y val="8.0863155727794959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data!$D$5</c:f>
              <c:strCache>
                <c:ptCount val="1"/>
                <c:pt idx="0">
                  <c:v>příspěvek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78-4CBC-A0BA-669E4BF9B421}"/>
              </c:ext>
            </c:extLst>
          </c:dPt>
          <c:dPt>
            <c:idx val="2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8-4CBC-A0BA-669E4BF9B421}"/>
              </c:ext>
            </c:extLst>
          </c:dPt>
          <c:dPt>
            <c:idx val="3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78-4CBC-A0BA-669E4BF9B42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883E1E-4E34-4151-BE51-8118FFADCDB7}" type="VALUE">
                      <a:rPr lang="en-US" sz="20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>
                        <a:defRPr sz="20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78-4CBC-A0BA-669E4BF9B42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2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EB0E75-196C-4B0A-9741-FBAC54A4F773}" type="VALUE">
                      <a:rPr lang="en-US" sz="2400" b="1" i="0" u="none" strike="noStrike" kern="1200" baseline="0" smtClean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 algn="ctr" rtl="0">
                        <a:defRPr sz="2400" b="0" i="0" u="none" strike="noStrike" kern="1200" baseline="0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C78-4CBC-A0BA-669E4BF9B421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sz="20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55DDBC-8C13-44E7-A1EA-41CB00C65F95}" type="VALUE">
                      <a:rPr lang="en-US" sz="2000" b="1" i="0" u="none" strike="noStrike" kern="1200" baseline="0" smtClean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 algn="ctr" rtl="0">
                        <a:defRPr sz="2000" b="0" i="0" u="none" strike="noStrike" kern="1200" baseline="0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C78-4CBC-A0BA-669E4BF9B42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5E57478-EE0C-43F4-A5C0-D88A3B161A64}" type="VALUE">
                      <a:rPr lang="en-US" b="1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[HODNOTA]</a:t>
                    </a:fld>
                    <a:r>
                      <a:rPr lang="en-US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C78-4CBC-A0BA-669E4BF9B4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data!$C$6:$C$9</c:f>
              <c:strCache>
                <c:ptCount val="4"/>
                <c:pt idx="0">
                  <c:v>do roku 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strCache>
            </c:strRef>
          </c:cat>
          <c:val>
            <c:numRef>
              <c:f>data!$D$6:$D$9</c:f>
              <c:numCache>
                <c:formatCode>@</c:formatCode>
                <c:ptCount val="4"/>
                <c:pt idx="0" formatCode="#\ ##0_ ;\-#\ ##0\ ">
                  <c:v>0</c:v>
                </c:pt>
                <c:pt idx="1">
                  <c:v>4.4000000000000004</c:v>
                </c:pt>
                <c:pt idx="2" formatCode="General">
                  <c:v>3</c:v>
                </c:pt>
                <c:pt idx="3" formatCode="General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78-4CBC-A0BA-669E4BF9B4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2272848"/>
        <c:axId val="2736120"/>
      </c:barChart>
      <c:catAx>
        <c:axId val="32227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2736120"/>
        <c:crosses val="autoZero"/>
        <c:auto val="1"/>
        <c:lblAlgn val="ctr"/>
        <c:lblOffset val="100"/>
        <c:noMultiLvlLbl val="0"/>
      </c:catAx>
      <c:valAx>
        <c:axId val="2736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_ ;\-#\ ##0\ " sourceLinked="1"/>
        <c:majorTickMark val="none"/>
        <c:minorTickMark val="none"/>
        <c:tickLblPos val="nextTo"/>
        <c:crossAx val="32227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cs-CZ" sz="3200" b="1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Čerpání rozpočtu SFDI </a:t>
            </a:r>
            <a:endParaRPr lang="cs-CZ" sz="3200" b="1" i="0" baseline="0" dirty="0" smtClean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pPr>
            <a:r>
              <a:rPr lang="cs-CZ" sz="3200" b="1" i="0" baseline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cs-CZ" sz="3200" b="1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mld. Kč)</a:t>
            </a:r>
            <a:endParaRPr lang="cs-CZ" sz="320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data!$C$22</c:f>
              <c:strCache>
                <c:ptCount val="1"/>
                <c:pt idx="0">
                  <c:v>skutečné čerpání rozpočtu</c:v>
                </c:pt>
              </c:strCache>
            </c:strRef>
          </c:tx>
          <c:spPr>
            <a:solidFill>
              <a:srgbClr val="5CADF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data!$B$23:$B$25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data!$C$23:$C$25</c:f>
              <c:numCache>
                <c:formatCode>#\ ##0.0</c:formatCode>
                <c:ptCount val="3"/>
                <c:pt idx="0">
                  <c:v>91.5</c:v>
                </c:pt>
                <c:pt idx="1">
                  <c:v>79</c:v>
                </c:pt>
                <c:pt idx="2" formatCode="0.0">
                  <c:v>82.1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CE-438F-8063-A27C874BDE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862688"/>
        <c:axId val="331860720"/>
      </c:barChart>
      <c:catAx>
        <c:axId val="33186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331860720"/>
        <c:crosses val="autoZero"/>
        <c:auto val="1"/>
        <c:lblAlgn val="ctr"/>
        <c:lblOffset val="100"/>
        <c:noMultiLvlLbl val="0"/>
      </c:catAx>
      <c:valAx>
        <c:axId val="331860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33186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cs-CZ" sz="24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Úspěšnost č</a:t>
            </a:r>
            <a:r>
              <a:rPr lang="en-US" sz="24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erpání</a:t>
            </a:r>
            <a:r>
              <a:rPr lang="cs-CZ" sz="24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rozpočtu</a:t>
            </a:r>
            <a:r>
              <a:rPr lang="cs-CZ" sz="2400" b="1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SFDI (%)</a:t>
            </a:r>
            <a:endParaRPr lang="en-US" sz="24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16851990376202974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6201432164102971E-3"/>
          <c:y val="0.13784776643925042"/>
          <c:w val="0.96472614153982894"/>
          <c:h val="0.676642378183761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data!$K$5</c:f>
              <c:strCache>
                <c:ptCount val="1"/>
                <c:pt idx="0">
                  <c:v>čerpání upraveného rozpočtu, pro rok 2017 průběžné čerpání schváleného rozpočtu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53-4C6D-B567-FE2825912649}"/>
              </c:ext>
            </c:extLst>
          </c:dPt>
          <c:dPt>
            <c:idx val="9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453-4C6D-B567-FE28259126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data!$J$6:$J$15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data!$K$6:$K$15</c:f>
              <c:numCache>
                <c:formatCode>#\ ##0.0</c:formatCode>
                <c:ptCount val="10"/>
                <c:pt idx="0">
                  <c:v>83.052568250845084</c:v>
                </c:pt>
                <c:pt idx="1">
                  <c:v>88.830179746881214</c:v>
                </c:pt>
                <c:pt idx="2">
                  <c:v>86.800027624777371</c:v>
                </c:pt>
                <c:pt idx="3">
                  <c:v>73.989331431763404</c:v>
                </c:pt>
                <c:pt idx="4">
                  <c:v>76.264159436147594</c:v>
                </c:pt>
                <c:pt idx="5">
                  <c:v>69.900371038159847</c:v>
                </c:pt>
                <c:pt idx="6">
                  <c:v>61.796722240861008</c:v>
                </c:pt>
                <c:pt idx="7">
                  <c:v>61.152775921328811</c:v>
                </c:pt>
                <c:pt idx="8">
                  <c:v>93.405471621069836</c:v>
                </c:pt>
                <c:pt idx="9">
                  <c:v>98.136645962732914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D-47F5-AE4D-9B26E8235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184416"/>
        <c:axId val="373184088"/>
      </c:barChart>
      <c:catAx>
        <c:axId val="37318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373184088"/>
        <c:crosses val="autoZero"/>
        <c:auto val="1"/>
        <c:lblAlgn val="ctr"/>
        <c:lblOffset val="100"/>
        <c:noMultiLvlLbl val="0"/>
      </c:catAx>
      <c:valAx>
        <c:axId val="3731840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37318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cs-CZ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ývoj počtu usmrcených osob </a:t>
            </a:r>
          </a:p>
        </c:rich>
      </c:tx>
      <c:layout>
        <c:manualLayout>
          <c:xMode val="edge"/>
          <c:yMode val="edge"/>
          <c:x val="0.180182229087996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5762267803333714E-2"/>
          <c:y val="0.17891647587037812"/>
          <c:w val="0.96041385515069722"/>
          <c:h val="0.80844912280701753"/>
        </c:manualLayout>
      </c:layout>
      <c:lineChart>
        <c:grouping val="stacked"/>
        <c:varyColors val="0"/>
        <c:ser>
          <c:idx val="0"/>
          <c:order val="0"/>
          <c:tx>
            <c:strRef>
              <c:f>List2!$F$11</c:f>
              <c:strCache>
                <c:ptCount val="1"/>
                <c:pt idx="0">
                  <c:v>Vývoj počtu usmrcených osob 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901442766144105E-2"/>
                  <c:y val="-5.7224639996766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6E-4E67-9D56-908CEF323203}"/>
                </c:ext>
              </c:extLst>
            </c:dLbl>
            <c:dLbl>
              <c:idx val="1"/>
              <c:layout>
                <c:manualLayout>
                  <c:x val="-3.5529904260594269E-2"/>
                  <c:y val="-5.3774320832304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6E-4E67-9D56-908CEF323203}"/>
                </c:ext>
              </c:extLst>
            </c:dLbl>
            <c:dLbl>
              <c:idx val="2"/>
              <c:layout>
                <c:manualLayout>
                  <c:x val="-3.6472517831941109E-2"/>
                  <c:y val="-5.0155693415917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6E-4E67-9D56-908CEF323203}"/>
                </c:ext>
              </c:extLst>
            </c:dLbl>
            <c:dLbl>
              <c:idx val="3"/>
              <c:layout>
                <c:manualLayout>
                  <c:x val="-2.6532998626845175E-2"/>
                  <c:y val="-4.2665976205255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6E-4E67-9D56-908CEF323203}"/>
                </c:ext>
              </c:extLst>
            </c:dLbl>
            <c:dLbl>
              <c:idx val="4"/>
              <c:layout>
                <c:manualLayout>
                  <c:x val="-3.5901442766144105E-2"/>
                  <c:y val="-5.3942629084229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6E-4E67-9D56-908CEF323203}"/>
                </c:ext>
              </c:extLst>
            </c:dLbl>
            <c:dLbl>
              <c:idx val="5"/>
              <c:layout>
                <c:manualLayout>
                  <c:x val="-3.5901442766144216E-2"/>
                  <c:y val="-4.8220148518779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6E-4E67-9D56-908CEF323203}"/>
                </c:ext>
              </c:extLst>
            </c:dLbl>
            <c:dLbl>
              <c:idx val="6"/>
              <c:layout>
                <c:manualLayout>
                  <c:x val="-3.6186920700309072E-2"/>
                  <c:y val="-4.914567824663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6E-4E67-9D56-908CEF323203}"/>
                </c:ext>
              </c:extLst>
            </c:dLbl>
            <c:dLbl>
              <c:idx val="7"/>
              <c:layout>
                <c:manualLayout>
                  <c:x val="-2.9275017164435289E-2"/>
                  <c:y val="-5.259599741110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6E-4E67-9D56-908CEF3232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List2!$E$12:$E$19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List2!$F$12:$F$19</c:f>
              <c:numCache>
                <c:formatCode>General</c:formatCode>
                <c:ptCount val="8"/>
                <c:pt idx="0">
                  <c:v>832</c:v>
                </c:pt>
                <c:pt idx="1">
                  <c:v>753</c:v>
                </c:pt>
                <c:pt idx="2">
                  <c:v>707</c:v>
                </c:pt>
                <c:pt idx="3">
                  <c:v>681</c:v>
                </c:pt>
                <c:pt idx="4">
                  <c:v>583</c:v>
                </c:pt>
                <c:pt idx="5">
                  <c:v>629</c:v>
                </c:pt>
                <c:pt idx="6">
                  <c:v>660</c:v>
                </c:pt>
                <c:pt idx="7">
                  <c:v>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86E-4E67-9D56-908CEF323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666680"/>
        <c:axId val="415668976"/>
      </c:lineChart>
      <c:catAx>
        <c:axId val="41566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415668976"/>
        <c:crossesAt val="400"/>
        <c:auto val="1"/>
        <c:lblAlgn val="ctr"/>
        <c:lblOffset val="100"/>
        <c:noMultiLvlLbl val="0"/>
      </c:catAx>
      <c:valAx>
        <c:axId val="4156689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5666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800" b="1">
                <a:latin typeface="Segoe UI" panose="020B0502040204020203" pitchFamily="34" charset="0"/>
                <a:cs typeface="Segoe UI" panose="020B0502040204020203" pitchFamily="34" charset="0"/>
              </a:rPr>
              <a:t>Cena za registrační značku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2833334253687075E-2"/>
          <c:y val="0.1438411912386845"/>
          <c:w val="0.96411904617277744"/>
          <c:h val="0.7597036418116536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892793129349554E-3"/>
                  <c:y val="-0.383686593281552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63626389952344"/>
                      <c:h val="0.22805003679175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86E-4F68-A608-320D5971C051}"/>
                </c:ext>
              </c:extLst>
            </c:dLbl>
            <c:dLbl>
              <c:idx val="1"/>
              <c:layout>
                <c:manualLayout>
                  <c:x val="3.8703434929850023E-3"/>
                  <c:y val="-0.2649006622516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6E-4F68-A608-320D5971C051}"/>
                </c:ext>
              </c:extLst>
            </c:dLbl>
            <c:dLbl>
              <c:idx val="2"/>
              <c:layout>
                <c:manualLayout>
                  <c:x val="-1.4191095537531719E-16"/>
                  <c:y val="-0.17365710080941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6E-4F68-A608-320D5971C0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List1!$E$10:$E$12</c:f>
              <c:strCache>
                <c:ptCount val="3"/>
                <c:pt idx="0">
                  <c:v>dříve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List1!$F$10:$F$12</c:f>
              <c:numCache>
                <c:formatCode>_-* #\ ##0\ "Kč"_-;\-* #\ ##0\ "Kč"_-;_-* "-"??\ "Kč"_-;_-@_-</c:formatCode>
                <c:ptCount val="3"/>
                <c:pt idx="0">
                  <c:v>120</c:v>
                </c:pt>
                <c:pt idx="1">
                  <c:v>77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6E-4F68-A608-320D5971C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1502408"/>
        <c:axId val="321506344"/>
      </c:barChart>
      <c:catAx>
        <c:axId val="32150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cs-CZ"/>
          </a:p>
        </c:txPr>
        <c:crossAx val="321506344"/>
        <c:crosses val="autoZero"/>
        <c:auto val="1"/>
        <c:lblAlgn val="ctr"/>
        <c:lblOffset val="100"/>
        <c:noMultiLvlLbl val="0"/>
      </c:catAx>
      <c:valAx>
        <c:axId val="3215063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Kč&quot;_-;\-* #\ ##0\ &quot;Kč&quot;_-;_-* &quot;-&quot;??\ &quot;Kč&quot;_-;_-@_-" sourceLinked="1"/>
        <c:majorTickMark val="none"/>
        <c:minorTickMark val="none"/>
        <c:tickLblPos val="nextTo"/>
        <c:crossAx val="321502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D5E8A-ABB0-4851-AD98-553B6660493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C9A4FCC-F1D1-4B2E-92BD-377CFBDA233A}">
      <dgm:prSet phldrT="[Text]"/>
      <dgm:spPr>
        <a:solidFill>
          <a:srgbClr val="B4D9F2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jednání s uchazeči</a:t>
          </a:r>
        </a:p>
      </dgm:t>
    </dgm:pt>
    <dgm:pt modelId="{D1CF4A0D-CD38-4FBB-8464-68E64ED47277}" type="parTrans" cxnId="{F33D2866-F3EB-42C7-80F7-8B2C72DF47FB}">
      <dgm:prSet/>
      <dgm:spPr/>
      <dgm:t>
        <a:bodyPr/>
        <a:lstStyle/>
        <a:p>
          <a:endParaRPr lang="cs-CZ"/>
        </a:p>
      </dgm:t>
    </dgm:pt>
    <dgm:pt modelId="{89FAE969-5055-43D7-8292-436600E612CC}" type="sibTrans" cxnId="{F33D2866-F3EB-42C7-80F7-8B2C72DF47FB}">
      <dgm:prSet/>
      <dgm:spPr/>
      <dgm:t>
        <a:bodyPr/>
        <a:lstStyle/>
        <a:p>
          <a:endParaRPr lang="cs-CZ"/>
        </a:p>
      </dgm:t>
    </dgm:pt>
    <dgm:pt modelId="{2820E7DF-1E8B-41D8-98B7-52ECF0695EF0}">
      <dgm:prSet phldrT="[Text]"/>
      <dgm:spPr>
        <a:solidFill>
          <a:srgbClr val="82C0EA">
            <a:alpha val="90000"/>
          </a:srgbClr>
        </a:solidFill>
      </dgm:spPr>
      <dgm:t>
        <a:bodyPr/>
        <a:lstStyle/>
        <a:p>
          <a:r>
            <a:rPr lang="cs-CZ" b="1" dirty="0">
              <a:latin typeface="Segoe UI" panose="020B0502040204020203" pitchFamily="34" charset="0"/>
              <a:cs typeface="Segoe UI" panose="020B0502040204020203" pitchFamily="34" charset="0"/>
            </a:rPr>
            <a:t>uzavření smlouvy</a:t>
          </a:r>
        </a:p>
      </dgm:t>
    </dgm:pt>
    <dgm:pt modelId="{4D3A88D5-8A95-461C-9E31-00711134CDFA}" type="parTrans" cxnId="{282151B3-000C-4DE3-AFBD-83DBDBA2A1C9}">
      <dgm:prSet/>
      <dgm:spPr/>
      <dgm:t>
        <a:bodyPr/>
        <a:lstStyle/>
        <a:p>
          <a:endParaRPr lang="cs-CZ"/>
        </a:p>
      </dgm:t>
    </dgm:pt>
    <dgm:pt modelId="{AE145A0B-5001-4AF6-8930-A062DBDCBC8D}" type="sibTrans" cxnId="{282151B3-000C-4DE3-AFBD-83DBDBA2A1C9}">
      <dgm:prSet/>
      <dgm:spPr/>
      <dgm:t>
        <a:bodyPr/>
        <a:lstStyle/>
        <a:p>
          <a:endParaRPr lang="cs-CZ"/>
        </a:p>
      </dgm:t>
    </dgm:pt>
    <dgm:pt modelId="{19A3D25F-979D-453B-8115-7BE16A7077F2}">
      <dgm:prSet phldrT="[Text]"/>
      <dgm:spPr>
        <a:solidFill>
          <a:srgbClr val="5B9BD5">
            <a:alpha val="90000"/>
          </a:srgbClr>
        </a:solidFill>
      </dgm:spPr>
      <dgm:t>
        <a:bodyPr/>
        <a:lstStyle/>
        <a:p>
          <a:r>
            <a:rPr lang="cs-CZ" b="1" dirty="0">
              <a:latin typeface="Segoe UI" panose="020B0502040204020203" pitchFamily="34" charset="0"/>
              <a:cs typeface="Segoe UI" panose="020B0502040204020203" pitchFamily="34" charset="0"/>
            </a:rPr>
            <a:t>provoz</a:t>
          </a:r>
        </a:p>
      </dgm:t>
    </dgm:pt>
    <dgm:pt modelId="{DB2FDCAC-7A01-4229-88FC-26DDE72EB397}" type="parTrans" cxnId="{FE744D5E-BCFB-49BD-84AE-EDDA7784DEDC}">
      <dgm:prSet/>
      <dgm:spPr/>
      <dgm:t>
        <a:bodyPr/>
        <a:lstStyle/>
        <a:p>
          <a:endParaRPr lang="cs-CZ"/>
        </a:p>
      </dgm:t>
    </dgm:pt>
    <dgm:pt modelId="{1E922776-7D6B-441A-8E24-829F9F641B25}" type="sibTrans" cxnId="{FE744D5E-BCFB-49BD-84AE-EDDA7784DEDC}">
      <dgm:prSet/>
      <dgm:spPr/>
      <dgm:t>
        <a:bodyPr/>
        <a:lstStyle/>
        <a:p>
          <a:endParaRPr lang="cs-CZ"/>
        </a:p>
      </dgm:t>
    </dgm:pt>
    <dgm:pt modelId="{30E644BE-E1FE-4244-A651-755F1D8ED63D}">
      <dgm:prSet phldrT="[Text]"/>
      <dgm:spPr>
        <a:solidFill>
          <a:srgbClr val="B4D9F2"/>
        </a:solidFill>
      </dgm:spPr>
      <dgm:t>
        <a:bodyPr/>
        <a:lstStyle/>
        <a:p>
          <a:r>
            <a:rPr lang="cs-CZ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2017</a:t>
          </a:r>
        </a:p>
      </dgm:t>
    </dgm:pt>
    <dgm:pt modelId="{F89AC67E-6D3C-45B9-9CB4-913055B9A1FD}" type="parTrans" cxnId="{034422A2-9461-42DC-B87F-ED27AE024813}">
      <dgm:prSet/>
      <dgm:spPr/>
      <dgm:t>
        <a:bodyPr/>
        <a:lstStyle/>
        <a:p>
          <a:endParaRPr lang="cs-CZ"/>
        </a:p>
      </dgm:t>
    </dgm:pt>
    <dgm:pt modelId="{5056727A-5E9A-4769-9086-3DDA3536E1BA}" type="sibTrans" cxnId="{034422A2-9461-42DC-B87F-ED27AE024813}">
      <dgm:prSet/>
      <dgm:spPr/>
      <dgm:t>
        <a:bodyPr/>
        <a:lstStyle/>
        <a:p>
          <a:endParaRPr lang="cs-CZ"/>
        </a:p>
      </dgm:t>
    </dgm:pt>
    <dgm:pt modelId="{4EF69CB0-21D6-4317-B3DC-61A81EFD2D95}">
      <dgm:prSet phldrT="[Text]"/>
      <dgm:spPr>
        <a:solidFill>
          <a:srgbClr val="82C0EA">
            <a:alpha val="90000"/>
          </a:srgbClr>
        </a:solidFill>
      </dgm:spPr>
      <dgm:t>
        <a:bodyPr/>
        <a:lstStyle/>
        <a:p>
          <a:r>
            <a:rPr lang="cs-CZ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2018</a:t>
          </a:r>
        </a:p>
      </dgm:t>
    </dgm:pt>
    <dgm:pt modelId="{D2564F67-A102-4221-B8E8-57F750BE55DA}" type="parTrans" cxnId="{A2F1FC43-F401-4F6C-A1D8-6BA9FF9F3BA7}">
      <dgm:prSet/>
      <dgm:spPr/>
      <dgm:t>
        <a:bodyPr/>
        <a:lstStyle/>
        <a:p>
          <a:endParaRPr lang="cs-CZ"/>
        </a:p>
      </dgm:t>
    </dgm:pt>
    <dgm:pt modelId="{C31EBF15-4BCD-4A27-81BE-BA1BC3C7FA1B}" type="sibTrans" cxnId="{A2F1FC43-F401-4F6C-A1D8-6BA9FF9F3BA7}">
      <dgm:prSet/>
      <dgm:spPr/>
      <dgm:t>
        <a:bodyPr/>
        <a:lstStyle/>
        <a:p>
          <a:endParaRPr lang="cs-CZ"/>
        </a:p>
      </dgm:t>
    </dgm:pt>
    <dgm:pt modelId="{C5A4F0BB-B67B-43E3-AA8C-97319608BC6C}">
      <dgm:prSet phldrT="[Text]"/>
      <dgm:spPr>
        <a:solidFill>
          <a:srgbClr val="5B9BD5">
            <a:alpha val="90000"/>
          </a:srgbClr>
        </a:solidFill>
      </dgm:spPr>
      <dgm:t>
        <a:bodyPr/>
        <a:lstStyle/>
        <a:p>
          <a:r>
            <a:rPr lang="cs-CZ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2020</a:t>
          </a:r>
        </a:p>
      </dgm:t>
    </dgm:pt>
    <dgm:pt modelId="{451CAF7E-69B3-4DAE-AB9C-A0ECCD480382}" type="parTrans" cxnId="{84D78CF5-4F9B-4A1E-95C9-E9999CC8E32B}">
      <dgm:prSet/>
      <dgm:spPr/>
      <dgm:t>
        <a:bodyPr/>
        <a:lstStyle/>
        <a:p>
          <a:endParaRPr lang="cs-CZ"/>
        </a:p>
      </dgm:t>
    </dgm:pt>
    <dgm:pt modelId="{46ED8713-AC13-4F10-B0C7-1884F974A198}" type="sibTrans" cxnId="{84D78CF5-4F9B-4A1E-95C9-E9999CC8E32B}">
      <dgm:prSet/>
      <dgm:spPr/>
      <dgm:t>
        <a:bodyPr/>
        <a:lstStyle/>
        <a:p>
          <a:endParaRPr lang="cs-CZ"/>
        </a:p>
      </dgm:t>
    </dgm:pt>
    <dgm:pt modelId="{F1580030-1124-42AC-AF30-90A948B50AB4}" type="pres">
      <dgm:prSet presAssocID="{6E5D5E8A-ABB0-4851-AD98-553B6660493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6673E3B1-7944-4540-A44A-2D400DBF5688}" type="pres">
      <dgm:prSet presAssocID="{7C9A4FCC-F1D1-4B2E-92BD-377CFBDA233A}" presName="horFlow" presStyleCnt="0"/>
      <dgm:spPr/>
    </dgm:pt>
    <dgm:pt modelId="{518B8B0A-028E-42B8-8D52-A45992639FC5}" type="pres">
      <dgm:prSet presAssocID="{7C9A4FCC-F1D1-4B2E-92BD-377CFBDA233A}" presName="bigChev" presStyleLbl="node1" presStyleIdx="0" presStyleCnt="2"/>
      <dgm:spPr/>
      <dgm:t>
        <a:bodyPr/>
        <a:lstStyle/>
        <a:p>
          <a:endParaRPr lang="cs-CZ"/>
        </a:p>
      </dgm:t>
    </dgm:pt>
    <dgm:pt modelId="{D12A6401-206A-4661-A97C-3072225D67BE}" type="pres">
      <dgm:prSet presAssocID="{4D3A88D5-8A95-461C-9E31-00711134CDFA}" presName="parTrans" presStyleCnt="0"/>
      <dgm:spPr/>
    </dgm:pt>
    <dgm:pt modelId="{0B953106-0D80-4E80-BE99-78EF3B3CCBAE}" type="pres">
      <dgm:prSet presAssocID="{2820E7DF-1E8B-41D8-98B7-52ECF0695EF0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2D62C57-2D41-4524-B0D0-E3598FC8CEFC}" type="pres">
      <dgm:prSet presAssocID="{AE145A0B-5001-4AF6-8930-A062DBDCBC8D}" presName="sibTrans" presStyleCnt="0"/>
      <dgm:spPr/>
    </dgm:pt>
    <dgm:pt modelId="{3BB2EA3D-681F-45CC-8337-ECD5F4284368}" type="pres">
      <dgm:prSet presAssocID="{19A3D25F-979D-453B-8115-7BE16A7077F2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C48E5EC-1863-4FD5-A278-E7FEC591F238}" type="pres">
      <dgm:prSet presAssocID="{7C9A4FCC-F1D1-4B2E-92BD-377CFBDA233A}" presName="vSp" presStyleCnt="0"/>
      <dgm:spPr/>
    </dgm:pt>
    <dgm:pt modelId="{9EDFA2B8-13FD-494C-A7E4-AA281445A3E4}" type="pres">
      <dgm:prSet presAssocID="{30E644BE-E1FE-4244-A651-755F1D8ED63D}" presName="horFlow" presStyleCnt="0"/>
      <dgm:spPr/>
    </dgm:pt>
    <dgm:pt modelId="{676DC85E-C65F-44D7-A7AB-6A972F3E1AA6}" type="pres">
      <dgm:prSet presAssocID="{30E644BE-E1FE-4244-A651-755F1D8ED63D}" presName="bigChev" presStyleLbl="node1" presStyleIdx="1" presStyleCnt="2"/>
      <dgm:spPr/>
      <dgm:t>
        <a:bodyPr/>
        <a:lstStyle/>
        <a:p>
          <a:endParaRPr lang="cs-CZ"/>
        </a:p>
      </dgm:t>
    </dgm:pt>
    <dgm:pt modelId="{4A4C9961-1225-42F3-A8B9-7AFD407F5CB2}" type="pres">
      <dgm:prSet presAssocID="{D2564F67-A102-4221-B8E8-57F750BE55DA}" presName="parTrans" presStyleCnt="0"/>
      <dgm:spPr/>
    </dgm:pt>
    <dgm:pt modelId="{6669F76F-4205-4B8C-88D1-FC3418561DC7}" type="pres">
      <dgm:prSet presAssocID="{4EF69CB0-21D6-4317-B3DC-61A81EFD2D95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4C834F-BECF-4ACD-BE42-19F0E9DC2F14}" type="pres">
      <dgm:prSet presAssocID="{C31EBF15-4BCD-4A27-81BE-BA1BC3C7FA1B}" presName="sibTrans" presStyleCnt="0"/>
      <dgm:spPr/>
    </dgm:pt>
    <dgm:pt modelId="{760150F7-6A99-43F9-92CF-41A90E07F821}" type="pres">
      <dgm:prSet presAssocID="{C5A4F0BB-B67B-43E3-AA8C-97319608BC6C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82151B3-000C-4DE3-AFBD-83DBDBA2A1C9}" srcId="{7C9A4FCC-F1D1-4B2E-92BD-377CFBDA233A}" destId="{2820E7DF-1E8B-41D8-98B7-52ECF0695EF0}" srcOrd="0" destOrd="0" parTransId="{4D3A88D5-8A95-461C-9E31-00711134CDFA}" sibTransId="{AE145A0B-5001-4AF6-8930-A062DBDCBC8D}"/>
    <dgm:cxn modelId="{A2F1FC43-F401-4F6C-A1D8-6BA9FF9F3BA7}" srcId="{30E644BE-E1FE-4244-A651-755F1D8ED63D}" destId="{4EF69CB0-21D6-4317-B3DC-61A81EFD2D95}" srcOrd="0" destOrd="0" parTransId="{D2564F67-A102-4221-B8E8-57F750BE55DA}" sibTransId="{C31EBF15-4BCD-4A27-81BE-BA1BC3C7FA1B}"/>
    <dgm:cxn modelId="{FE744D5E-BCFB-49BD-84AE-EDDA7784DEDC}" srcId="{7C9A4FCC-F1D1-4B2E-92BD-377CFBDA233A}" destId="{19A3D25F-979D-453B-8115-7BE16A7077F2}" srcOrd="1" destOrd="0" parTransId="{DB2FDCAC-7A01-4229-88FC-26DDE72EB397}" sibTransId="{1E922776-7D6B-441A-8E24-829F9F641B25}"/>
    <dgm:cxn modelId="{E180EF3F-C8E6-404A-ADB3-67A58914EC00}" type="presOf" srcId="{C5A4F0BB-B67B-43E3-AA8C-97319608BC6C}" destId="{760150F7-6A99-43F9-92CF-41A90E07F821}" srcOrd="0" destOrd="0" presId="urn:microsoft.com/office/officeart/2005/8/layout/lProcess3"/>
    <dgm:cxn modelId="{9D3A135D-9D41-47CA-91E8-9E28B9B8F2E0}" type="presOf" srcId="{4EF69CB0-21D6-4317-B3DC-61A81EFD2D95}" destId="{6669F76F-4205-4B8C-88D1-FC3418561DC7}" srcOrd="0" destOrd="0" presId="urn:microsoft.com/office/officeart/2005/8/layout/lProcess3"/>
    <dgm:cxn modelId="{C3996489-E2E0-4220-B300-F010BC0F56E8}" type="presOf" srcId="{19A3D25F-979D-453B-8115-7BE16A7077F2}" destId="{3BB2EA3D-681F-45CC-8337-ECD5F4284368}" srcOrd="0" destOrd="0" presId="urn:microsoft.com/office/officeart/2005/8/layout/lProcess3"/>
    <dgm:cxn modelId="{1E9C68BF-FC4B-4733-A620-D03FA05809E1}" type="presOf" srcId="{6E5D5E8A-ABB0-4851-AD98-553B66604933}" destId="{F1580030-1124-42AC-AF30-90A948B50AB4}" srcOrd="0" destOrd="0" presId="urn:microsoft.com/office/officeart/2005/8/layout/lProcess3"/>
    <dgm:cxn modelId="{84D78CF5-4F9B-4A1E-95C9-E9999CC8E32B}" srcId="{30E644BE-E1FE-4244-A651-755F1D8ED63D}" destId="{C5A4F0BB-B67B-43E3-AA8C-97319608BC6C}" srcOrd="1" destOrd="0" parTransId="{451CAF7E-69B3-4DAE-AB9C-A0ECCD480382}" sibTransId="{46ED8713-AC13-4F10-B0C7-1884F974A198}"/>
    <dgm:cxn modelId="{2476E838-1F8E-40DB-A45A-6B6CB0F97E81}" type="presOf" srcId="{30E644BE-E1FE-4244-A651-755F1D8ED63D}" destId="{676DC85E-C65F-44D7-A7AB-6A972F3E1AA6}" srcOrd="0" destOrd="0" presId="urn:microsoft.com/office/officeart/2005/8/layout/lProcess3"/>
    <dgm:cxn modelId="{034422A2-9461-42DC-B87F-ED27AE024813}" srcId="{6E5D5E8A-ABB0-4851-AD98-553B66604933}" destId="{30E644BE-E1FE-4244-A651-755F1D8ED63D}" srcOrd="1" destOrd="0" parTransId="{F89AC67E-6D3C-45B9-9CB4-913055B9A1FD}" sibTransId="{5056727A-5E9A-4769-9086-3DDA3536E1BA}"/>
    <dgm:cxn modelId="{8B53585E-DDB3-4859-BC98-F33AD7586BE5}" type="presOf" srcId="{7C9A4FCC-F1D1-4B2E-92BD-377CFBDA233A}" destId="{518B8B0A-028E-42B8-8D52-A45992639FC5}" srcOrd="0" destOrd="0" presId="urn:microsoft.com/office/officeart/2005/8/layout/lProcess3"/>
    <dgm:cxn modelId="{A5AF9187-AEB1-4163-A9C5-E8038C2DED9F}" type="presOf" srcId="{2820E7DF-1E8B-41D8-98B7-52ECF0695EF0}" destId="{0B953106-0D80-4E80-BE99-78EF3B3CCBAE}" srcOrd="0" destOrd="0" presId="urn:microsoft.com/office/officeart/2005/8/layout/lProcess3"/>
    <dgm:cxn modelId="{F33D2866-F3EB-42C7-80F7-8B2C72DF47FB}" srcId="{6E5D5E8A-ABB0-4851-AD98-553B66604933}" destId="{7C9A4FCC-F1D1-4B2E-92BD-377CFBDA233A}" srcOrd="0" destOrd="0" parTransId="{D1CF4A0D-CD38-4FBB-8464-68E64ED47277}" sibTransId="{89FAE969-5055-43D7-8292-436600E612CC}"/>
    <dgm:cxn modelId="{3D604FB4-B785-487A-B3B4-D57484E647A0}" type="presParOf" srcId="{F1580030-1124-42AC-AF30-90A948B50AB4}" destId="{6673E3B1-7944-4540-A44A-2D400DBF5688}" srcOrd="0" destOrd="0" presId="urn:microsoft.com/office/officeart/2005/8/layout/lProcess3"/>
    <dgm:cxn modelId="{DB14AAF3-8E4F-4ED5-81D4-39C7F2FF60EA}" type="presParOf" srcId="{6673E3B1-7944-4540-A44A-2D400DBF5688}" destId="{518B8B0A-028E-42B8-8D52-A45992639FC5}" srcOrd="0" destOrd="0" presId="urn:microsoft.com/office/officeart/2005/8/layout/lProcess3"/>
    <dgm:cxn modelId="{127E97A8-D7DF-4646-955D-1E493E795A1E}" type="presParOf" srcId="{6673E3B1-7944-4540-A44A-2D400DBF5688}" destId="{D12A6401-206A-4661-A97C-3072225D67BE}" srcOrd="1" destOrd="0" presId="urn:microsoft.com/office/officeart/2005/8/layout/lProcess3"/>
    <dgm:cxn modelId="{7C68C155-B9DC-463F-973C-21F4DF194BF4}" type="presParOf" srcId="{6673E3B1-7944-4540-A44A-2D400DBF5688}" destId="{0B953106-0D80-4E80-BE99-78EF3B3CCBAE}" srcOrd="2" destOrd="0" presId="urn:microsoft.com/office/officeart/2005/8/layout/lProcess3"/>
    <dgm:cxn modelId="{5A79CA01-988F-482F-8A34-B583885D78D1}" type="presParOf" srcId="{6673E3B1-7944-4540-A44A-2D400DBF5688}" destId="{32D62C57-2D41-4524-B0D0-E3598FC8CEFC}" srcOrd="3" destOrd="0" presId="urn:microsoft.com/office/officeart/2005/8/layout/lProcess3"/>
    <dgm:cxn modelId="{582D976A-B2D4-4BAB-BB7C-EDE00D05B5D7}" type="presParOf" srcId="{6673E3B1-7944-4540-A44A-2D400DBF5688}" destId="{3BB2EA3D-681F-45CC-8337-ECD5F4284368}" srcOrd="4" destOrd="0" presId="urn:microsoft.com/office/officeart/2005/8/layout/lProcess3"/>
    <dgm:cxn modelId="{DAD0E588-8008-4BAF-A62D-60372A41CDB8}" type="presParOf" srcId="{F1580030-1124-42AC-AF30-90A948B50AB4}" destId="{4C48E5EC-1863-4FD5-A278-E7FEC591F238}" srcOrd="1" destOrd="0" presId="urn:microsoft.com/office/officeart/2005/8/layout/lProcess3"/>
    <dgm:cxn modelId="{540EFB0F-968B-489A-B5CB-31DF3E9BC18C}" type="presParOf" srcId="{F1580030-1124-42AC-AF30-90A948B50AB4}" destId="{9EDFA2B8-13FD-494C-A7E4-AA281445A3E4}" srcOrd="2" destOrd="0" presId="urn:microsoft.com/office/officeart/2005/8/layout/lProcess3"/>
    <dgm:cxn modelId="{65F644EB-25B3-4137-8781-74E69928E3D4}" type="presParOf" srcId="{9EDFA2B8-13FD-494C-A7E4-AA281445A3E4}" destId="{676DC85E-C65F-44D7-A7AB-6A972F3E1AA6}" srcOrd="0" destOrd="0" presId="urn:microsoft.com/office/officeart/2005/8/layout/lProcess3"/>
    <dgm:cxn modelId="{D4ED7169-8918-4AA3-A163-9EC88FAB4313}" type="presParOf" srcId="{9EDFA2B8-13FD-494C-A7E4-AA281445A3E4}" destId="{4A4C9961-1225-42F3-A8B9-7AFD407F5CB2}" srcOrd="1" destOrd="0" presId="urn:microsoft.com/office/officeart/2005/8/layout/lProcess3"/>
    <dgm:cxn modelId="{1BA039EB-1BC4-48EC-B1ED-D5F466FCAC5F}" type="presParOf" srcId="{9EDFA2B8-13FD-494C-A7E4-AA281445A3E4}" destId="{6669F76F-4205-4B8C-88D1-FC3418561DC7}" srcOrd="2" destOrd="0" presId="urn:microsoft.com/office/officeart/2005/8/layout/lProcess3"/>
    <dgm:cxn modelId="{9C06F8AA-15F2-4456-9DC2-5A828B08637E}" type="presParOf" srcId="{9EDFA2B8-13FD-494C-A7E4-AA281445A3E4}" destId="{164C834F-BECF-4ACD-BE42-19F0E9DC2F14}" srcOrd="3" destOrd="0" presId="urn:microsoft.com/office/officeart/2005/8/layout/lProcess3"/>
    <dgm:cxn modelId="{AA58C36D-2B91-41C6-B891-8B58BA871180}" type="presParOf" srcId="{9EDFA2B8-13FD-494C-A7E4-AA281445A3E4}" destId="{760150F7-6A99-43F9-92CF-41A90E07F82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B8B0A-028E-42B8-8D52-A45992639FC5}">
      <dsp:nvSpPr>
        <dsp:cNvPr id="0" name=""/>
        <dsp:cNvSpPr/>
      </dsp:nvSpPr>
      <dsp:spPr>
        <a:xfrm>
          <a:off x="2325" y="882525"/>
          <a:ext cx="3592595" cy="1437038"/>
        </a:xfrm>
        <a:prstGeom prst="chevron">
          <a:avLst/>
        </a:prstGeom>
        <a:solidFill>
          <a:srgbClr val="B4D9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jednání s uchazeči</a:t>
          </a:r>
        </a:p>
      </dsp:txBody>
      <dsp:txXfrm>
        <a:off x="720844" y="882525"/>
        <a:ext cx="2155557" cy="1437038"/>
      </dsp:txXfrm>
    </dsp:sp>
    <dsp:sp modelId="{0B953106-0D80-4E80-BE99-78EF3B3CCBAE}">
      <dsp:nvSpPr>
        <dsp:cNvPr id="0" name=""/>
        <dsp:cNvSpPr/>
      </dsp:nvSpPr>
      <dsp:spPr>
        <a:xfrm>
          <a:off x="3127882" y="1004673"/>
          <a:ext cx="2981853" cy="1192741"/>
        </a:xfrm>
        <a:prstGeom prst="chevron">
          <a:avLst/>
        </a:prstGeom>
        <a:solidFill>
          <a:srgbClr val="82C0EA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b="1" kern="1200" dirty="0">
              <a:latin typeface="Segoe UI" panose="020B0502040204020203" pitchFamily="34" charset="0"/>
              <a:cs typeface="Segoe UI" panose="020B0502040204020203" pitchFamily="34" charset="0"/>
            </a:rPr>
            <a:t>uzavření smlouvy</a:t>
          </a:r>
        </a:p>
      </dsp:txBody>
      <dsp:txXfrm>
        <a:off x="3724253" y="1004673"/>
        <a:ext cx="1789112" cy="1192741"/>
      </dsp:txXfrm>
    </dsp:sp>
    <dsp:sp modelId="{3BB2EA3D-681F-45CC-8337-ECD5F4284368}">
      <dsp:nvSpPr>
        <dsp:cNvPr id="0" name=""/>
        <dsp:cNvSpPr/>
      </dsp:nvSpPr>
      <dsp:spPr>
        <a:xfrm>
          <a:off x="5692277" y="1004673"/>
          <a:ext cx="2981853" cy="1192741"/>
        </a:xfrm>
        <a:prstGeom prst="chevron">
          <a:avLst/>
        </a:prstGeom>
        <a:solidFill>
          <a:srgbClr val="5B9BD5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b="1" kern="1200" dirty="0">
              <a:latin typeface="Segoe UI" panose="020B0502040204020203" pitchFamily="34" charset="0"/>
              <a:cs typeface="Segoe UI" panose="020B0502040204020203" pitchFamily="34" charset="0"/>
            </a:rPr>
            <a:t>provoz</a:t>
          </a:r>
        </a:p>
      </dsp:txBody>
      <dsp:txXfrm>
        <a:off x="6288648" y="1004673"/>
        <a:ext cx="1789112" cy="1192741"/>
      </dsp:txXfrm>
    </dsp:sp>
    <dsp:sp modelId="{676DC85E-C65F-44D7-A7AB-6A972F3E1AA6}">
      <dsp:nvSpPr>
        <dsp:cNvPr id="0" name=""/>
        <dsp:cNvSpPr/>
      </dsp:nvSpPr>
      <dsp:spPr>
        <a:xfrm>
          <a:off x="2325" y="2520748"/>
          <a:ext cx="3592595" cy="1437038"/>
        </a:xfrm>
        <a:prstGeom prst="chevron">
          <a:avLst/>
        </a:prstGeom>
        <a:solidFill>
          <a:srgbClr val="B4D9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2017</a:t>
          </a:r>
        </a:p>
      </dsp:txBody>
      <dsp:txXfrm>
        <a:off x="720844" y="2520748"/>
        <a:ext cx="2155557" cy="1437038"/>
      </dsp:txXfrm>
    </dsp:sp>
    <dsp:sp modelId="{6669F76F-4205-4B8C-88D1-FC3418561DC7}">
      <dsp:nvSpPr>
        <dsp:cNvPr id="0" name=""/>
        <dsp:cNvSpPr/>
      </dsp:nvSpPr>
      <dsp:spPr>
        <a:xfrm>
          <a:off x="3127882" y="2642896"/>
          <a:ext cx="2981853" cy="1192741"/>
        </a:xfrm>
        <a:prstGeom prst="chevron">
          <a:avLst/>
        </a:prstGeom>
        <a:solidFill>
          <a:srgbClr val="82C0EA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2018</a:t>
          </a:r>
        </a:p>
      </dsp:txBody>
      <dsp:txXfrm>
        <a:off x="3724253" y="2642896"/>
        <a:ext cx="1789112" cy="1192741"/>
      </dsp:txXfrm>
    </dsp:sp>
    <dsp:sp modelId="{760150F7-6A99-43F9-92CF-41A90E07F821}">
      <dsp:nvSpPr>
        <dsp:cNvPr id="0" name=""/>
        <dsp:cNvSpPr/>
      </dsp:nvSpPr>
      <dsp:spPr>
        <a:xfrm>
          <a:off x="5692277" y="2642896"/>
          <a:ext cx="2981853" cy="1192741"/>
        </a:xfrm>
        <a:prstGeom prst="chevron">
          <a:avLst/>
        </a:prstGeom>
        <a:solidFill>
          <a:srgbClr val="5B9BD5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2020</a:t>
          </a:r>
        </a:p>
      </dsp:txBody>
      <dsp:txXfrm>
        <a:off x="6288648" y="2642896"/>
        <a:ext cx="1789112" cy="1192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0.14613</cdr:x>
      <cdr:y>0.00973</cdr:y>
    </cdr:from>
    <cdr:to>
      <cdr:x>0.82368</cdr:x>
      <cdr:y>0.09329</cdr:y>
    </cdr:to>
    <cdr:sp macro="" textlink="">
      <cdr:nvSpPr>
        <cdr:cNvPr id="2" name="TextovéPole 9"/>
        <cdr:cNvSpPr txBox="1"/>
      </cdr:nvSpPr>
      <cdr:spPr>
        <a:xfrm xmlns:a="http://schemas.openxmlformats.org/drawingml/2006/main">
          <a:off x="1294433" y="53736"/>
          <a:ext cx="600196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cs-CZ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r>
            <a:rPr lang="cs-CZ" sz="2400" b="1" dirty="0">
              <a:latin typeface="Segoe UI" panose="020B0502040204020203" pitchFamily="34" charset="0"/>
              <a:cs typeface="Segoe UI" panose="020B0502040204020203" pitchFamily="34" charset="0"/>
            </a:rPr>
            <a:t>Investice do příprav projektů (v mld. Kč)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4928" y="0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B1FC8-2E21-468C-9C49-00041966FEB1}" type="datetimeFigureOut">
              <a:rPr lang="cs-CZ" smtClean="0"/>
              <a:pPr/>
              <a:t>06.09.2017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45546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4928" y="9445546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F2A34-A2CA-407F-937E-3B71E3FF4FB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589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/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28" y="0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/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3567"/>
            <a:ext cx="5444490" cy="447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957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/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28" y="9443957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/>
            </a:lvl1pPr>
          </a:lstStyle>
          <a:p>
            <a:pPr>
              <a:defRPr/>
            </a:pPr>
            <a:fld id="{AE2783FE-3897-48BF-A59E-4A1756765F17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28248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6996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Ani miliardu z evropských peněz jsme nemuseli vracet.</a:t>
            </a:r>
            <a:endParaRPr lang="cs-CZ" sz="1600" b="1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OPD tvoří ze všech vyčerpaných peněz ČR v tomto období 23,5%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MD nejvíce ze všech resortů přispělo k úspěšnému dočerpání fondů 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EU</a:t>
            </a:r>
            <a:endParaRPr lang="cs-CZ" sz="1600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4726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plně využíváme rozpočty SFDI, loni historicky nejlepší čerpání rozpočtu </a:t>
            </a:r>
            <a:endParaRPr lang="cs-CZ" sz="1600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8421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927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Vyjmuli jsme ze zpoplatnění 145 kilometrů dálnic</a:t>
            </a:r>
            <a:r>
              <a:rPr lang="cs-CZ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které tvoří obchvaty měst nebo přes které vedou silnice prvních tříd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Tento</a:t>
            </a: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krok odborníci oceňují, protože pomáhá přenést dopravu z městských aglomerací na dálnici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Vyjmutí úseků se neprojevilo na příjmech z dálničních kupónů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4352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Prosadili jsme změnu zákona, která výrazně zjednodušila</a:t>
            </a: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motoristům jednání s úřady</a:t>
            </a:r>
            <a:endParaRPr lang="cs-CZ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Všechny změny v registru vozidel je tak možné od</a:t>
            </a:r>
            <a:r>
              <a:rPr lang="cs-CZ" sz="1600" b="1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1. června </a:t>
            </a:r>
            <a:r>
              <a:rPr lang="cs-CZ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provádět na jakémkoliv úřadě obce s rozšířenou působností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Za tři měsíce využilo tuto možnost zhruba 100 tisíc lidí, což je třetina ze všech,</a:t>
            </a: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kteří si přišli provést změnu v registru</a:t>
            </a:r>
            <a:endParaRPr lang="cs-CZ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943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1112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Z peněz SFDI jsme postavili nové kruhové objezdy, semafory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Opravili jsme celkem 1150 km dálnic a silnic I. tříd (letos v plánu - více než 600 km) 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Otevřeli jsme 60 km bezpečných dálnic a řadu obchvatů měst na silnicích I. tříd 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6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 roce 2016 zemřelo na silnicích historicky nejméně lidí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Celkem zatím letos usmrceno 339 osob, to je o 8 méně než vloni.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89337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Řidiči, chodci i cyklisté se chovají odpovědněji</a:t>
            </a:r>
            <a:r>
              <a:rPr lang="cs-CZ" sz="1600" dirty="0"/>
              <a:t> a doufáme, že tento trend bude dále pokračovat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Přispěla i kampaň „Vidíme se?“ týkající se viditelnosti chodců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BESIP</a:t>
            </a:r>
            <a:r>
              <a:rPr lang="cs-CZ" sz="1600" baseline="0" dirty="0"/>
              <a:t> se také věnuje chování v uzavírkách nebo aktuálně svými spoty upozorňuje na největší nešvary řidičů jako je nedodržování bezpečné vzdálenosti nebo nevěnování se řízení</a:t>
            </a:r>
            <a:endParaRPr lang="cs-CZ" sz="16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50411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4473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Zrušili jsme monopol na dodavatele registračních značek</a:t>
            </a:r>
            <a:r>
              <a:rPr lang="cs-CZ" sz="1600" dirty="0">
                <a:solidFill>
                  <a:schemeClr val="tx1"/>
                </a:solidFill>
              </a:rPr>
              <a:t>, vysoutěžili dodavatele </a:t>
            </a:r>
            <a:endParaRPr lang="cs-CZ" sz="160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Za běžnou registrační značku se dnes platí</a:t>
            </a:r>
            <a:r>
              <a:rPr lang="cs-CZ" sz="1600" baseline="0" dirty="0" smtClean="0">
                <a:solidFill>
                  <a:schemeClr val="tx1"/>
                </a:solidFill>
              </a:rPr>
              <a:t> 3x méně než dřív</a:t>
            </a:r>
            <a:endParaRPr lang="cs-CZ" sz="1600" dirty="0" smtClean="0"/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Firma </a:t>
            </a:r>
            <a:r>
              <a:rPr lang="cs-CZ" sz="1600" dirty="0">
                <a:solidFill>
                  <a:schemeClr val="tx1"/>
                </a:solidFill>
              </a:rPr>
              <a:t>SPM dodává za výrazně nižší cenu (45 Kč za běžnou tabulku, místo 77), úspora až 120 milionů </a:t>
            </a:r>
            <a:r>
              <a:rPr lang="cs-CZ" sz="1600" dirty="0" smtClean="0">
                <a:solidFill>
                  <a:schemeClr val="tx1"/>
                </a:solidFill>
              </a:rPr>
              <a:t>Kč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</a:rPr>
              <a:t>To je 3x méně</a:t>
            </a:r>
            <a:r>
              <a:rPr lang="cs-CZ" sz="1600" b="1" baseline="0" dirty="0" smtClean="0">
                <a:solidFill>
                  <a:schemeClr val="tx1"/>
                </a:solidFill>
              </a:rPr>
              <a:t> než doposud.</a:t>
            </a:r>
            <a:endParaRPr lang="cs-CZ" sz="1600" b="1" dirty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304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4986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Zpackané mýto 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napravili jsme </a:t>
            </a: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špatně uzavřené smlouvy 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se společností </a:t>
            </a:r>
            <a:r>
              <a:rPr lang="cs-CZ" sz="16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Kapsch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získali přístup k celému systému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Zahájili jsme soutěž na nového provozovatele mýta, </a:t>
            </a: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máme 4 uchazeče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kteří se ucházejí o kvalifikaci</a:t>
            </a:r>
            <a:endParaRPr lang="cs-CZ" sz="1600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62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9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Úspěšně jsme dokončili převod nádraží z majetku ČD do vlastnictví státu a zahájili opravy nádraží, máme připraveno 8,5 miliardy korun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063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Představil jsem Vám základní úspěchy za mých 1000 dní ve funkci ministra dopravy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Nyní se podíváme dopředu, co by bylo potřeba v resortu dopravy dotáhnout</a:t>
            </a:r>
            <a:r>
              <a:rPr lang="cs-CZ" sz="1600" baseline="0" dirty="0"/>
              <a:t> a pokud budu mít tu příležitost, co bych chtěl dalších minimálně 1000 dnů udělat</a:t>
            </a:r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9018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32068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Prosadím zákon umožňující povolování výstavby klíčové infrastruktury v rámci jednoho úřadu </a:t>
            </a:r>
            <a:r>
              <a:rPr lang="cs-CZ" sz="1600" dirty="0"/>
              <a:t>a jednoho řízení a nebylo možné tento proces do nekonečna napadat.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Do legislativy potřebujeme zavést </a:t>
            </a:r>
            <a:r>
              <a:rPr lang="cs-CZ" sz="1600" b="1" dirty="0"/>
              <a:t>institut předběžné držby</a:t>
            </a:r>
            <a:r>
              <a:rPr lang="cs-CZ" sz="1600" dirty="0"/>
              <a:t>, který umožní začít stavět ještě před vyvlastněním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Musíme udržet vysoké tempo investic </a:t>
            </a:r>
            <a:r>
              <a:rPr lang="cs-CZ" sz="1600" dirty="0"/>
              <a:t>do dopravní infrastruktury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Do roku 2021 musíme postavit cca 280 km dálnic</a:t>
            </a:r>
            <a:r>
              <a:rPr lang="cs-CZ" sz="1600" dirty="0"/>
              <a:t>, z toho bude 170 km nových dálnic a 110 km modernizované D1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Modernizaci dálnice D1, která je ve skutečnosti výstavbou úplně nové dálnice, dokončíme do roku 2020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40715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82346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Úpravou bodového systému zakročíme proti pirátům silnic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 vybodované recidivisty zavedeme vrácení řidičáku na zkoušku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Počet bodů si každý bude moci ověřit přes mobilní aplikaci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18644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13691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85750" lvl="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Dokončíme soutěž na nového provozovatele mýta 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budoucna počítáme s tím, že centrální systém mýta bude provozovat stát, protože kritickou infrastrukturu státu (silnice, koleje, nádraží, centrální registry atp.) by měl stát vlastnit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Sběr dat o provozu jednotlivých vozidel by pak zajišťovali soukromí dodavatelé. Rozdělení systému na základní infrastrukturu vlastněnou státem, do které soukromníci dodávají data a vybírají mýto, přinese výrazné snížení provozních nákladů. 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8641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Zprovoznili jsme 120 km 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dálnic a silnic </a:t>
            </a:r>
            <a:r>
              <a:rPr lang="cs-CZ" sz="16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I.tříd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(</a:t>
            </a: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60 km dálnic, 60 km silnic I. tříd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Stavíme 230 km 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dálnic a silnic </a:t>
            </a:r>
            <a:r>
              <a:rPr lang="cs-CZ" sz="16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I.tříd</a:t>
            </a:r>
            <a:endParaRPr lang="cs-CZ" sz="16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Připraveno 152 km </a:t>
            </a: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dálnic a silnic I. tříd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6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 nejbližších dnech otevřeme nové úseky D3 a D4, které se začaly stavět před třemi lety za mého působení</a:t>
            </a:r>
            <a:endParaRPr lang="cs-CZ" sz="1600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1395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04565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Musíme držet krok se změnami v automobilovém průmyslu, jako jsou digitální dálnice komunikující s řidičem, auta bez řidičů, elektro-mobilita atd</a:t>
            </a:r>
            <a:r>
              <a:rPr lang="cs-CZ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</a:p>
          <a:p>
            <a:pPr marL="17145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Potřebujeme úlevy pro majitele</a:t>
            </a: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vozidel na alternativní pohon</a:t>
            </a:r>
            <a:endParaRPr lang="cs-CZ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17145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Chceme postavit testovací okruh, na kterém by mohly automobilky z celého světa testovat vozidla bez řidiče a další novinky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9133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25956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Musíme pokračovat v otevírání trhu v oblasti dálkové a nadregionální železniční dopravy, </a:t>
            </a:r>
            <a:r>
              <a:rPr lang="cs-CZ" sz="1600" b="1" dirty="0"/>
              <a:t>konkurencí dosáhneme na lepší služby za nižší ceny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Zavedeme tarifní integraci, která spočívá ve sjednocení jízdenek a jejich vzájemném uznávání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Vlaková nádraží jsme převedli zpět na stát a okamžitě zahájili drobnější opravy, </a:t>
            </a:r>
            <a:r>
              <a:rPr lang="cs-CZ" sz="1600" b="1" dirty="0"/>
              <a:t>do dvou let opravíme okolo 60 nádraží, do roku 2022 celkem 400 oprav.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Chceme přejít k reálné přípravě a výstavbě vysokorychlostních tratí. </a:t>
            </a:r>
            <a:r>
              <a:rPr lang="cs-CZ" sz="1600" dirty="0"/>
              <a:t>Nejblíže k výstavbě jsou tratě z Prahy do Německa přes Drážďany a z Prahy do Brna a do Břeclavi.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33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48057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34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3805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828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Jelikož mi moji předchůdci nechali velmi málo připravených staveb, nemohl jsem za tři roky mnoho nových úseků otevřít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Co jsem ale udělal, že jsem výstavbu znovu rozhýbal a stavby především zahajoval</a:t>
            </a:r>
          </a:p>
          <a:p>
            <a:pPr marL="171450" marR="0" lvl="0" indent="-17145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Zahájili jsme výstavbu celkem skoro 140 kilometrů dálnic a dalších asi 40 kilometrů silnic I. tříd, hlavně obchvatů měst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cs-CZ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270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Ve výstavbě je nyní 230 kilometrů dálnic a I. tříd.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Kromě modernizace dálnice D1 se rozjela hlavně výstavba jihočeské D3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Opravili </a:t>
            </a: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jsme celkem 1150 km dálnic a silnic I. tříd (letos v plánu - více než 600 km) 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Vypořádali jsme se s vleklými problémy na stavbách a zprovoznili je, např. D8 a D11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2155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Je potřeba myslet na budoucnost a navazovat dalšími úseky</a:t>
            </a: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proto jsme za tři roky výrazně investovali do přípravy projektů staveb nových dálnic</a:t>
            </a:r>
          </a:p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 budoucnu už tedy nebudeme v situaci, ve kterém jsem ministerstvo přebíral, tzn. bez připravených projektů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8614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Poprvé v historii jsme mohli finančně podpořit</a:t>
            </a:r>
            <a:r>
              <a:rPr lang="cs-CZ" sz="1600" b="1" baseline="0" dirty="0"/>
              <a:t> </a:t>
            </a:r>
            <a:r>
              <a:rPr lang="cs-CZ" sz="1600" baseline="0" dirty="0"/>
              <a:t>ze Státního fondu dopravní infrastruktury </a:t>
            </a:r>
            <a:r>
              <a:rPr lang="cs-CZ" sz="1600" b="1" baseline="0" dirty="0"/>
              <a:t>zanedbané krajské silnice II. a III. třídy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aseline="0" dirty="0"/>
              <a:t>Celkem jsme krajům přispěli částkou necelých 11 miliard</a:t>
            </a: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aseline="0" dirty="0"/>
              <a:t>Řidiči stavební činnost na silnicích vidí a často se kvůli ní zdrží v omezení, ale výsledky už se na silnicích projevují</a:t>
            </a:r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8103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326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bor_uvod_light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md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549276"/>
            <a:ext cx="288078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9301" y="404813"/>
            <a:ext cx="6913033" cy="792162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59301" y="4868864"/>
            <a:ext cx="7008284" cy="15843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61735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639ED-D6F7-49E3-9E3A-0548F6A71CB0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654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54584" y="188913"/>
            <a:ext cx="2427816" cy="59372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871133" y="188913"/>
            <a:ext cx="7080251" cy="59372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39286-36B3-4604-9CB1-D6FBF85C9AB1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6663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28368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4326631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871134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28368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1871133" y="3736975"/>
            <a:ext cx="9711267" cy="238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0767655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28368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9433058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28368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28368" y="3736975"/>
            <a:ext cx="4754033" cy="238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3086C-230F-4E03-A0C4-0F703A52A55A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0842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B8C4CE-55D7-4745-BB96-ED95541AB0B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4535691"/>
      </p:ext>
    </p:extLst>
  </p:cSld>
  <p:clrMapOvr>
    <a:masterClrMapping/>
  </p:clrMapOvr>
  <p:transition spd="med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9B91D5-8EC0-4BF7-B568-2E483B9B04D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51353774"/>
      </p:ext>
    </p:extLst>
  </p:cSld>
  <p:clrMapOvr>
    <a:masterClrMapping/>
  </p:clrMapOvr>
  <p:transition spd="med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F59D6A-0B85-4C68-A723-2909B62D29C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5300037"/>
      </p:ext>
    </p:extLst>
  </p:cSld>
  <p:clrMapOvr>
    <a:masterClrMapping/>
  </p:clrMapOvr>
  <p:transition spd="med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507D4E-B831-4056-941A-E5E5CDA5A0B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0502652"/>
      </p:ext>
    </p:extLst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A88AC-1467-4976-9E1C-F04B93A262FE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45329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4546E8-16D3-472B-A2C0-170C789B2C20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72019109"/>
      </p:ext>
    </p:extLst>
  </p:cSld>
  <p:clrMapOvr>
    <a:masterClrMapping/>
  </p:clrMapOvr>
  <p:transition spd="med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F70B92-E4EC-4CDC-9D81-AAB7F15E4C5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7014954"/>
      </p:ext>
    </p:extLst>
  </p:cSld>
  <p:clrMapOvr>
    <a:masterClrMapping/>
  </p:clrMapOvr>
  <p:transition spd="med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E02CB0-CBB5-478A-8FD2-E81F40A01B1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9013520"/>
      </p:ext>
    </p:extLst>
  </p:cSld>
  <p:clrMapOvr>
    <a:masterClrMapping/>
  </p:clrMapOvr>
  <p:transition spd="med"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711A15-9893-4C46-9426-535753B7FEF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97623690"/>
      </p:ext>
    </p:extLst>
  </p:cSld>
  <p:clrMapOvr>
    <a:masterClrMapping/>
  </p:clrMapOvr>
  <p:transition spd="med"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5F2D7C-C9CB-421E-9550-4688A65C9BE0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7261765"/>
      </p:ext>
    </p:extLst>
  </p:cSld>
  <p:clrMapOvr>
    <a:masterClrMapping/>
  </p:clrMapOvr>
  <p:transition spd="med">
    <p:pull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8D7873-629D-45D3-B565-1B40FAAFD9B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43500269"/>
      </p:ext>
    </p:extLst>
  </p:cSld>
  <p:clrMapOvr>
    <a:masterClrMapping/>
  </p:clrMapOvr>
  <p:transition spd="med"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990600"/>
            <a:ext cx="2590800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990600"/>
            <a:ext cx="7569200" cy="5105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068106-73C6-451F-A42B-2DC064AE3B7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85980097"/>
      </p:ext>
    </p:extLst>
  </p:cSld>
  <p:clrMapOvr>
    <a:masterClrMapping/>
  </p:clrMapOvr>
  <p:transition spd="med">
    <p:pull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A7AC6F-47EF-4982-8E89-4C4D7258B5B1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0332296"/>
      </p:ext>
    </p:extLst>
  </p:cSld>
  <p:clrMapOvr>
    <a:masterClrMapping/>
  </p:clrMapOvr>
  <p:transition spd="med">
    <p:pull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B7F5FF-7319-40EB-80F9-C5DBDBE8D8B4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6084420"/>
      </p:ext>
    </p:extLst>
  </p:cSld>
  <p:clrMapOvr>
    <a:masterClrMapping/>
  </p:clrMapOvr>
  <p:transition spd="med">
    <p:pull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12AF6F-90BE-440C-8BCE-CF9E08D6E36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49942698"/>
      </p:ext>
    </p:extLst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B2168-7312-47E3-BDA6-A022D1F54C01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7789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2931F3-D638-4C76-BA49-46135406A49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74835152"/>
      </p:ext>
    </p:extLst>
  </p:cSld>
  <p:clrMapOvr>
    <a:masterClrMapping/>
  </p:clrMapOvr>
  <p:transition spd="med"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4BA26F-7D69-48E9-9ECC-533C7518112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2919719"/>
      </p:ext>
    </p:extLst>
  </p:cSld>
  <p:clrMapOvr>
    <a:masterClrMapping/>
  </p:clrMapOvr>
  <p:transition spd="med"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9DADA3-3522-4DC8-A340-741B8424300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6534811"/>
      </p:ext>
    </p:extLst>
  </p:cSld>
  <p:clrMapOvr>
    <a:masterClrMapping/>
  </p:clrMapOvr>
  <p:transition spd="med"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6E26A7-56E0-4149-91B9-5DE0068B0F7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32762307"/>
      </p:ext>
    </p:extLst>
  </p:cSld>
  <p:clrMapOvr>
    <a:masterClrMapping/>
  </p:clrMapOvr>
  <p:transition spd="med">
    <p:pull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575ADC-BFA9-4A13-AE86-5E75E15DBBF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14957866"/>
      </p:ext>
    </p:extLst>
  </p:cSld>
  <p:clrMapOvr>
    <a:masterClrMapping/>
  </p:clrMapOvr>
  <p:transition spd="med">
    <p:pull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16901B-C9C3-4A92-972C-575381F9860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08672074"/>
      </p:ext>
    </p:extLst>
  </p:cSld>
  <p:clrMapOvr>
    <a:masterClrMapping/>
  </p:clrMapOvr>
  <p:transition spd="med"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3A86F6-C121-4B5B-96EF-9600DD4192F4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13906150"/>
      </p:ext>
    </p:extLst>
  </p:cSld>
  <p:clrMapOvr>
    <a:masterClrMapping/>
  </p:clrMapOvr>
  <p:transition spd="med">
    <p:pull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990600"/>
            <a:ext cx="2590800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990600"/>
            <a:ext cx="7569200" cy="5105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8400D-279E-4738-8539-340819EF9D6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56682703"/>
      </p:ext>
    </p:extLst>
  </p:cSld>
  <p:clrMapOvr>
    <a:masterClrMapping/>
  </p:clrMapOvr>
  <p:transition spd="med">
    <p:pull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28368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28368" y="3736975"/>
            <a:ext cx="4754033" cy="238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3086C-230F-4E03-A0C4-0F703A52A55A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82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28368" y="1196975"/>
            <a:ext cx="4754033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E986-79EE-4772-B0AF-64D00F6ED23B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60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10543-88AB-49F6-8C0A-F147655C65FA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7499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0241302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D5E1C-4736-4C29-99BC-387E58B7BDB1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177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257D2-746C-46B2-96F5-FB9CCECAD213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048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6B3A-D163-4211-9C91-D9189C32046B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9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dbor_interni_light_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71133" y="188914"/>
            <a:ext cx="971126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1133" y="1196975"/>
            <a:ext cx="9711267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2867" y="6389688"/>
            <a:ext cx="198331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1">
                <a:solidFill>
                  <a:srgbClr val="2E518A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44534" y="6389688"/>
            <a:ext cx="49911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1">
                <a:solidFill>
                  <a:srgbClr val="2E518A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20867" y="6389688"/>
            <a:ext cx="126153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2E518A"/>
                </a:solidFill>
              </a:defRPr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8094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1"/>
            <a:ext cx="103632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605588"/>
            <a:ext cx="254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3A70B0-2CF2-4476-A27D-F9BDACD4101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677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pull dir="d"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1"/>
            <a:ext cx="103632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605588"/>
            <a:ext cx="254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79991B-BBE5-4C68-BC63-1C18FE8EC04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849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ransition spd="med">
    <p:pull dir="d"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76672"/>
            <a:ext cx="3240360" cy="8079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27848" y="4869161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1000 dní Dana </a:t>
            </a:r>
            <a:r>
              <a:rPr lang="cs-CZ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Ťoka</a:t>
            </a: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cs-CZ" sz="36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ve </a:t>
            </a: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funkci </a:t>
            </a:r>
            <a:r>
              <a:rPr lang="cs-CZ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ministra dopravy</a:t>
            </a:r>
            <a:endParaRPr lang="cs-CZ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896200" y="1772816"/>
            <a:ext cx="38884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600" b="1" dirty="0" smtClean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250 </a:t>
            </a:r>
            <a:r>
              <a:rPr lang="cs-CZ" sz="8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mld. Kč</a:t>
            </a:r>
            <a:endParaRPr lang="cs-CZ" sz="16600" b="1" dirty="0" smtClean="0">
              <a:solidFill>
                <a:srgbClr val="5B9BD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07368" y="188640"/>
            <a:ext cx="11784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Smysluplně jsme využili peníze v dopravě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6" name="Graf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817161"/>
              </p:ext>
            </p:extLst>
          </p:nvPr>
        </p:nvGraphicFramePr>
        <p:xfrm>
          <a:off x="119336" y="1412776"/>
          <a:ext cx="7272808" cy="5108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72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477808"/>
              </p:ext>
            </p:extLst>
          </p:nvPr>
        </p:nvGraphicFramePr>
        <p:xfrm>
          <a:off x="1637310" y="1196752"/>
          <a:ext cx="8851178" cy="5524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407368" y="188640"/>
            <a:ext cx="11784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Smysluplně jsme využili peníze v dopravě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5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r="4175" b="22162"/>
          <a:stretch/>
        </p:blipFill>
        <p:spPr>
          <a:xfrm>
            <a:off x="0" y="836711"/>
            <a:ext cx="12201504" cy="58326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 bwMode="auto">
          <a:xfrm>
            <a:off x="0" y="834972"/>
            <a:ext cx="12192000" cy="5834388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6" name="TextovéPole 5"/>
          <p:cNvSpPr txBox="1"/>
          <p:nvPr/>
        </p:nvSpPr>
        <p:spPr>
          <a:xfrm>
            <a:off x="2567608" y="601085"/>
            <a:ext cx="482453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</a:t>
            </a:r>
            <a:endParaRPr lang="cs-CZ" sz="32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00304" y="99768"/>
            <a:ext cx="1080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Zjednodušili jsme život motoristům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5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6"/>
          <a:stretch/>
        </p:blipFill>
        <p:spPr>
          <a:xfrm>
            <a:off x="1055440" y="1048141"/>
            <a:ext cx="9649072" cy="55904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00304" y="99768"/>
            <a:ext cx="1080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Zjednodušili jsme život motoristům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9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9" b="4506"/>
          <a:stretch/>
        </p:blipFill>
        <p:spPr>
          <a:xfrm>
            <a:off x="0" y="836712"/>
            <a:ext cx="12192000" cy="583264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 bwMode="auto">
          <a:xfrm>
            <a:off x="0" y="834972"/>
            <a:ext cx="12191999" cy="58343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4" name="TextovéPole 3"/>
          <p:cNvSpPr txBox="1"/>
          <p:nvPr/>
        </p:nvSpPr>
        <p:spPr>
          <a:xfrm>
            <a:off x="911425" y="1074510"/>
            <a:ext cx="110172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Registr vozidel</a:t>
            </a:r>
          </a:p>
          <a:p>
            <a:endParaRPr lang="cs-CZ" sz="4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Blip>
                <a:blip r:embed="rId4"/>
              </a:buBlip>
            </a:pP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Konec povinnosti </a:t>
            </a: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chodit na úřad</a:t>
            </a:r>
            <a:b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v místě </a:t>
            </a:r>
            <a:r>
              <a:rPr lang="cs-CZ" sz="40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trvalého bydliště</a:t>
            </a:r>
          </a:p>
          <a:p>
            <a:endParaRPr lang="cs-CZ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Blip>
                <a:blip r:embed="rId4"/>
              </a:buBlip>
            </a:pPr>
            <a:r>
              <a:rPr lang="cs-CZ" sz="40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08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33%</a:t>
            </a:r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řidičů změny využívá</a:t>
            </a:r>
          </a:p>
          <a:p>
            <a:pPr marL="1485900" lvl="2" indent="-571500">
              <a:buBlip>
                <a:blip r:embed="rId4"/>
              </a:buBlip>
            </a:pP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to je zhruba </a:t>
            </a:r>
            <a:r>
              <a:rPr lang="cs-CZ" sz="40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100 000 </a:t>
            </a: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lidí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400304" y="99768"/>
            <a:ext cx="1080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Zjednodušili jsme život motoristům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0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" b="32550"/>
          <a:stretch/>
        </p:blipFill>
        <p:spPr>
          <a:xfrm>
            <a:off x="0" y="836712"/>
            <a:ext cx="12192000" cy="58326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 bwMode="auto">
          <a:xfrm>
            <a:off x="0" y="836712"/>
            <a:ext cx="12192000" cy="586865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6" name="TextovéPole 5"/>
          <p:cNvSpPr txBox="1"/>
          <p:nvPr/>
        </p:nvSpPr>
        <p:spPr>
          <a:xfrm>
            <a:off x="2873388" y="601085"/>
            <a:ext cx="482453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</a:t>
            </a:r>
            <a:endParaRPr lang="cs-CZ" sz="32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461" y="67271"/>
            <a:ext cx="13177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Přispěli jsme k bezpečnosti silničního provozu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08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se šipkou 9"/>
          <p:cNvCxnSpPr/>
          <p:nvPr/>
        </p:nvCxnSpPr>
        <p:spPr bwMode="auto">
          <a:xfrm flipH="1" flipV="1">
            <a:off x="9552384" y="4791088"/>
            <a:ext cx="792088" cy="294096"/>
          </a:xfrm>
          <a:prstGeom prst="straightConnector1">
            <a:avLst/>
          </a:prstGeom>
          <a:solidFill>
            <a:srgbClr val="F77C0C"/>
          </a:solidFill>
          <a:ln w="76200" cap="flat" cmpd="sng" algn="ctr">
            <a:solidFill>
              <a:srgbClr val="B4D9F2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725717"/>
              </p:ext>
            </p:extLst>
          </p:nvPr>
        </p:nvGraphicFramePr>
        <p:xfrm>
          <a:off x="1775520" y="1772817"/>
          <a:ext cx="8389440" cy="603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5461" y="67271"/>
            <a:ext cx="13177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Přispěli jsme k bezpečnosti silničního provozu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4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páska ples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48" y="1039868"/>
            <a:ext cx="10009112" cy="56051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6" b="36405"/>
          <a:stretch/>
        </p:blipFill>
        <p:spPr>
          <a:xfrm>
            <a:off x="8472264" y="5445224"/>
            <a:ext cx="2451759" cy="100811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461" y="67271"/>
            <a:ext cx="13177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Přispěli jsme k bezpečnosti silničního provozu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5155" r="6390" b="10015"/>
          <a:stretch/>
        </p:blipFill>
        <p:spPr>
          <a:xfrm>
            <a:off x="0" y="980728"/>
            <a:ext cx="12192000" cy="56886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 bwMode="auto">
          <a:xfrm>
            <a:off x="0" y="1011893"/>
            <a:ext cx="12192000" cy="569738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6" name="TextovéPole 5"/>
          <p:cNvSpPr txBox="1"/>
          <p:nvPr/>
        </p:nvSpPr>
        <p:spPr>
          <a:xfrm>
            <a:off x="2873388" y="601085"/>
            <a:ext cx="482453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</a:t>
            </a:r>
            <a:endParaRPr lang="cs-CZ" sz="32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343472" y="139279"/>
            <a:ext cx="10452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Dlouhodobé problémy jsme vyřešili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96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5"/>
          <a:stretch/>
        </p:blipFill>
        <p:spPr>
          <a:xfrm>
            <a:off x="0" y="980729"/>
            <a:ext cx="12192000" cy="568863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 bwMode="auto">
          <a:xfrm>
            <a:off x="0" y="944725"/>
            <a:ext cx="12192000" cy="576064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12" name="Pravá složená závorka 11"/>
          <p:cNvSpPr/>
          <p:nvPr/>
        </p:nvSpPr>
        <p:spPr bwMode="auto">
          <a:xfrm>
            <a:off x="7140116" y="2564904"/>
            <a:ext cx="792088" cy="2304256"/>
          </a:xfrm>
          <a:prstGeom prst="rightBrace">
            <a:avLst/>
          </a:prstGeom>
          <a:noFill/>
          <a:ln w="38100">
            <a:solidFill>
              <a:srgbClr val="429FEC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13" name="TextovéPole 12"/>
          <p:cNvSpPr txBox="1"/>
          <p:nvPr/>
        </p:nvSpPr>
        <p:spPr>
          <a:xfrm>
            <a:off x="8068566" y="2996952"/>
            <a:ext cx="3860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úspora </a:t>
            </a:r>
            <a:r>
              <a:rPr lang="cs-CZ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až</a:t>
            </a:r>
          </a:p>
          <a:p>
            <a:r>
              <a:rPr lang="cs-CZ" sz="5400" b="1" dirty="0" smtClean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120 </a:t>
            </a:r>
            <a:r>
              <a:rPr lang="cs-CZ" sz="54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mil. Kč</a:t>
            </a:r>
            <a:endParaRPr lang="cs-CZ" sz="4400" dirty="0">
              <a:solidFill>
                <a:srgbClr val="5B9BD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343472" y="139279"/>
            <a:ext cx="10452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Dlouhodobé problémy jsme vyřešili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335435"/>
              </p:ext>
            </p:extLst>
          </p:nvPr>
        </p:nvGraphicFramePr>
        <p:xfrm>
          <a:off x="-136363" y="1124744"/>
          <a:ext cx="7985235" cy="558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900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83432" y="188640"/>
            <a:ext cx="10873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1000 dní Dana Ťoka ve funkci ministra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026" name="Graf 6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b="1674"/>
          <a:stretch/>
        </p:blipFill>
        <p:spPr bwMode="auto">
          <a:xfrm>
            <a:off x="2999657" y="1124744"/>
            <a:ext cx="5544616" cy="55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410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5155" r="6390" b="10015"/>
          <a:stretch/>
        </p:blipFill>
        <p:spPr>
          <a:xfrm>
            <a:off x="0" y="980728"/>
            <a:ext cx="12192000" cy="568863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 bwMode="auto">
          <a:xfrm>
            <a:off x="0" y="971974"/>
            <a:ext cx="12192000" cy="569738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83432" y="1453427"/>
            <a:ext cx="99371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/>
              <a:t>Odvrátili</a:t>
            </a:r>
            <a:r>
              <a:rPr lang="cs-CZ" sz="3600" b="1" dirty="0"/>
              <a:t> </a:t>
            </a:r>
            <a:r>
              <a:rPr lang="cs-CZ" sz="3600" dirty="0"/>
              <a:t>jsme hrozbu </a:t>
            </a:r>
            <a:r>
              <a:rPr lang="cs-CZ" sz="4400" b="1" dirty="0" err="1">
                <a:solidFill>
                  <a:srgbClr val="5B9BD5"/>
                </a:solidFill>
              </a:rPr>
              <a:t>nevýběru</a:t>
            </a:r>
            <a:r>
              <a:rPr lang="cs-CZ" sz="4400" b="1" dirty="0">
                <a:solidFill>
                  <a:srgbClr val="5B9BD5"/>
                </a:solidFill>
              </a:rPr>
              <a:t> mýta</a:t>
            </a:r>
            <a:endParaRPr lang="cs-CZ" sz="3600" b="1" dirty="0">
              <a:solidFill>
                <a:srgbClr val="5B9BD5"/>
              </a:solidFill>
            </a:endParaRP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/>
              <a:t>Napravili</a:t>
            </a:r>
            <a:r>
              <a:rPr lang="cs-CZ" sz="3600" b="1" dirty="0"/>
              <a:t> </a:t>
            </a:r>
            <a:r>
              <a:rPr lang="cs-CZ" sz="3600" dirty="0"/>
              <a:t>jsme</a:t>
            </a:r>
            <a:r>
              <a:rPr lang="cs-CZ" sz="3600" b="1" dirty="0"/>
              <a:t> </a:t>
            </a:r>
            <a:r>
              <a:rPr lang="cs-CZ" sz="4400" b="1" dirty="0"/>
              <a:t>chybné smlouvy</a:t>
            </a:r>
            <a:endParaRPr lang="cs-CZ" sz="3600" b="1" dirty="0"/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>
                <a:solidFill>
                  <a:srgbClr val="429FEC"/>
                </a:solidFill>
              </a:rPr>
              <a:t>vypsali jsme </a:t>
            </a:r>
            <a:r>
              <a:rPr lang="cs-CZ" sz="4400" b="1" dirty="0"/>
              <a:t>soutěž </a:t>
            </a:r>
            <a:r>
              <a:rPr lang="cs-CZ" sz="4400" dirty="0"/>
              <a:t>na</a:t>
            </a:r>
            <a:r>
              <a:rPr lang="cs-CZ" sz="4400" b="1" dirty="0"/>
              <a:t> provozovatele mýta</a:t>
            </a:r>
            <a:endParaRPr lang="cs-CZ" sz="3600" b="1" dirty="0"/>
          </a:p>
          <a:p>
            <a:pPr>
              <a:lnSpc>
                <a:spcPct val="150000"/>
              </a:lnSpc>
            </a:pPr>
            <a:endParaRPr lang="cs-CZ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43472" y="139279"/>
            <a:ext cx="10452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Dlouhodobé problémy jsme vyřešili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62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5155" r="6390" b="10015"/>
          <a:stretch/>
        </p:blipFill>
        <p:spPr>
          <a:xfrm>
            <a:off x="0" y="980728"/>
            <a:ext cx="12192000" cy="568863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 bwMode="auto">
          <a:xfrm>
            <a:off x="0" y="980728"/>
            <a:ext cx="12192000" cy="569738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7368" y="1453426"/>
            <a:ext cx="11784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3600" b="1" dirty="0"/>
              <a:t>Stabilizovali jsme informační systémy v dopravě</a:t>
            </a:r>
          </a:p>
          <a:p>
            <a:pPr marL="1485900" lvl="2" indent="-571500">
              <a:lnSpc>
                <a:spcPct val="150000"/>
              </a:lnSpc>
              <a:buBlip>
                <a:blip r:embed="rId4"/>
              </a:buBlip>
            </a:pPr>
            <a:r>
              <a:rPr lang="cs-CZ" sz="3600" dirty="0"/>
              <a:t>Registr vozidel</a:t>
            </a:r>
          </a:p>
          <a:p>
            <a:pPr marL="1485900" lvl="2" indent="-571500">
              <a:lnSpc>
                <a:spcPct val="150000"/>
              </a:lnSpc>
              <a:buBlip>
                <a:blip r:embed="rId4"/>
              </a:buBlip>
            </a:pPr>
            <a:r>
              <a:rPr lang="cs-CZ" sz="3600" dirty="0"/>
              <a:t>Registr řidičů</a:t>
            </a:r>
          </a:p>
          <a:p>
            <a:pPr marL="1485900" lvl="2" indent="-571500">
              <a:lnSpc>
                <a:spcPct val="150000"/>
              </a:lnSpc>
              <a:buBlip>
                <a:blip r:embed="rId4"/>
              </a:buBlip>
            </a:pPr>
            <a:r>
              <a:rPr lang="cs-CZ" sz="3600" dirty="0" err="1"/>
              <a:t>Eucaris</a:t>
            </a:r>
            <a:endParaRPr lang="cs-CZ" sz="3600" dirty="0"/>
          </a:p>
          <a:p>
            <a:pPr marL="1485900" lvl="2" indent="-571500">
              <a:lnSpc>
                <a:spcPct val="150000"/>
              </a:lnSpc>
              <a:buBlip>
                <a:blip r:embed="rId4"/>
              </a:buBlip>
            </a:pPr>
            <a:r>
              <a:rPr lang="cs-CZ" sz="3600" dirty="0"/>
              <a:t>CIS STK</a:t>
            </a:r>
          </a:p>
          <a:p>
            <a:pPr>
              <a:lnSpc>
                <a:spcPct val="150000"/>
              </a:lnSpc>
            </a:pPr>
            <a:endParaRPr lang="cs-CZ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343472" y="139279"/>
            <a:ext cx="10452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Dlouhodobé problémy jsme vyřešili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8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83432" y="961956"/>
            <a:ext cx="105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800" b="1" dirty="0"/>
              <a:t>Převedli jsme </a:t>
            </a:r>
            <a:r>
              <a:rPr lang="cs-CZ" sz="4800" b="1" dirty="0">
                <a:solidFill>
                  <a:srgbClr val="5B9BD5"/>
                </a:solidFill>
              </a:rPr>
              <a:t>nádraží</a:t>
            </a:r>
            <a:r>
              <a:rPr lang="cs-CZ" sz="4800" b="1" dirty="0"/>
              <a:t> z ČD </a:t>
            </a:r>
            <a:r>
              <a:rPr lang="cs-CZ" sz="4800" b="1" dirty="0">
                <a:solidFill>
                  <a:srgbClr val="5B9BD5"/>
                </a:solidFill>
              </a:rPr>
              <a:t>na stát</a:t>
            </a:r>
            <a:endParaRPr lang="cs-CZ" sz="3600" dirty="0">
              <a:solidFill>
                <a:srgbClr val="5B9BD5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343">
            <a:off x="1775521" y="2420888"/>
            <a:ext cx="1887129" cy="121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8" y="4138562"/>
            <a:ext cx="2104166" cy="1462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570">
            <a:off x="7421455" y="2723170"/>
            <a:ext cx="2230171" cy="1389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927">
            <a:off x="6894122" y="3916164"/>
            <a:ext cx="2649148" cy="148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16" y="5230892"/>
            <a:ext cx="1964404" cy="1234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051">
            <a:off x="9615873" y="3717410"/>
            <a:ext cx="2272460" cy="163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35" y="5056235"/>
            <a:ext cx="2467029" cy="1575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00" y="5234236"/>
            <a:ext cx="2266404" cy="1383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20" y="2211605"/>
            <a:ext cx="2583045" cy="155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77" y="3968835"/>
            <a:ext cx="2014748" cy="1454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18" y="2203685"/>
            <a:ext cx="2169730" cy="156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72" y="5220638"/>
            <a:ext cx="1988821" cy="1409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40" y="2593815"/>
            <a:ext cx="1849163" cy="1151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" y="3625831"/>
            <a:ext cx="1920471" cy="117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540" y="5418301"/>
            <a:ext cx="1777695" cy="119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97">
            <a:off x="3307578" y="2626950"/>
            <a:ext cx="2184330" cy="15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89" y="2110348"/>
            <a:ext cx="2200176" cy="1351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416">
            <a:off x="6789625" y="3059020"/>
            <a:ext cx="2682162" cy="181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22" y="4637483"/>
            <a:ext cx="2708218" cy="195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3628">
            <a:off x="4225109" y="3092151"/>
            <a:ext cx="2401645" cy="1639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88">
            <a:off x="95714" y="2018843"/>
            <a:ext cx="2345502" cy="2095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766">
            <a:off x="9383141" y="4791894"/>
            <a:ext cx="2823990" cy="175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102">
            <a:off x="-164079" y="4863797"/>
            <a:ext cx="2787302" cy="163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547">
            <a:off x="10300052" y="2160656"/>
            <a:ext cx="2051720" cy="1196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ovéPole 33"/>
          <p:cNvSpPr txBox="1"/>
          <p:nvPr/>
        </p:nvSpPr>
        <p:spPr>
          <a:xfrm>
            <a:off x="1343472" y="139279"/>
            <a:ext cx="10452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Dlouhodobé problémy jsme vyřešili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52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 b="22747"/>
          <a:stretch/>
        </p:blipFill>
        <p:spPr>
          <a:xfrm>
            <a:off x="0" y="980729"/>
            <a:ext cx="12192000" cy="568863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 bwMode="auto">
          <a:xfrm>
            <a:off x="0" y="980728"/>
            <a:ext cx="12192000" cy="567237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919536" y="2204864"/>
            <a:ext cx="842493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7200" dirty="0">
                <a:latin typeface="Segoe UI" panose="020B0502040204020203" pitchFamily="34" charset="0"/>
                <a:cs typeface="Segoe UI" panose="020B0502040204020203" pitchFamily="34" charset="0"/>
              </a:rPr>
              <a:t>dalších </a:t>
            </a:r>
            <a:r>
              <a:rPr lang="cs-CZ" sz="115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1000</a:t>
            </a:r>
            <a:r>
              <a:rPr lang="cs-CZ" sz="72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7200" b="1" dirty="0">
                <a:latin typeface="Segoe UI" panose="020B0502040204020203" pitchFamily="34" charset="0"/>
                <a:cs typeface="Segoe UI" panose="020B0502040204020203" pitchFamily="34" charset="0"/>
              </a:rPr>
              <a:t>dní</a:t>
            </a:r>
          </a:p>
        </p:txBody>
      </p:sp>
    </p:spTree>
    <p:extLst>
      <p:ext uri="{BB962C8B-B14F-4D97-AF65-F5344CB8AC3E}">
        <p14:creationId xmlns:p14="http://schemas.microsoft.com/office/powerpoint/2010/main" val="4130585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99456" y="188641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Zrychlení výstavby silnic a dálnic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495600" y="148478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" t="21406" r="1251" b="18200"/>
          <a:stretch/>
        </p:blipFill>
        <p:spPr>
          <a:xfrm>
            <a:off x="-168696" y="980728"/>
            <a:ext cx="1235321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9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" t="21406" r="1251" b="18200"/>
          <a:stretch/>
        </p:blipFill>
        <p:spPr>
          <a:xfrm>
            <a:off x="-168696" y="980728"/>
            <a:ext cx="12353213" cy="56886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495600" y="148478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</a:p>
        </p:txBody>
      </p:sp>
      <p:sp>
        <p:nvSpPr>
          <p:cNvPr id="6" name="Obdélník 5"/>
          <p:cNvSpPr/>
          <p:nvPr/>
        </p:nvSpPr>
        <p:spPr bwMode="auto">
          <a:xfrm>
            <a:off x="0" y="980728"/>
            <a:ext cx="12192000" cy="568863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9849" y="1618820"/>
            <a:ext cx="11562151" cy="5517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Zákon</a:t>
            </a: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 o </a:t>
            </a:r>
            <a:r>
              <a:rPr lang="cs-CZ" sz="40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liniových stavbách</a:t>
            </a: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vysoké </a:t>
            </a: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tempo investic 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do roku </a:t>
            </a: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2021</a:t>
            </a: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 cca. </a:t>
            </a:r>
            <a:r>
              <a:rPr lang="cs-CZ" sz="40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280 km </a:t>
            </a: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dálnic</a:t>
            </a: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modernizaci dálnice </a:t>
            </a:r>
            <a:r>
              <a:rPr lang="cs-CZ" sz="40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D1</a:t>
            </a:r>
            <a:r>
              <a:rPr lang="cs-CZ" sz="4000" dirty="0">
                <a:latin typeface="Segoe UI" panose="020B0502040204020203" pitchFamily="34" charset="0"/>
                <a:cs typeface="Segoe UI" panose="020B0502040204020203" pitchFamily="34" charset="0"/>
              </a:rPr>
              <a:t> dokončíme </a:t>
            </a:r>
            <a:r>
              <a:rPr lang="cs-CZ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do roku 2020</a:t>
            </a:r>
            <a:r>
              <a:rPr lang="cs-CZ" sz="4000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199456" y="188641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Zrychlení výstavby silnic a dálnic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6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4962" r="-202" b="22827"/>
          <a:stretch/>
        </p:blipFill>
        <p:spPr>
          <a:xfrm>
            <a:off x="0" y="980728"/>
            <a:ext cx="12192000" cy="568863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71464" y="188641"/>
            <a:ext cx="914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Bezpečné silnice pro slušné řidiče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971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4962" r="-202" b="22827"/>
          <a:stretch/>
        </p:blipFill>
        <p:spPr>
          <a:xfrm>
            <a:off x="0" y="980728"/>
            <a:ext cx="12288688" cy="568863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 bwMode="auto">
          <a:xfrm>
            <a:off x="0" y="944723"/>
            <a:ext cx="12192000" cy="572463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55440" y="1772817"/>
            <a:ext cx="106571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nový </a:t>
            </a:r>
            <a:r>
              <a:rPr lang="cs-CZ" sz="4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autoškolský</a:t>
            </a: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 zákon a „řidičák“ na zkoušku</a:t>
            </a:r>
          </a:p>
          <a:p>
            <a:pPr>
              <a:lnSpc>
                <a:spcPct val="150000"/>
              </a:lnSpc>
            </a:pPr>
            <a:endParaRPr lang="cs-CZ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z</a:t>
            </a:r>
            <a:r>
              <a:rPr lang="cs-CZ" sz="4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jištění </a:t>
            </a:r>
            <a:r>
              <a:rPr lang="cs-CZ" sz="44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stavu bodů </a:t>
            </a: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přes </a:t>
            </a:r>
            <a:r>
              <a:rPr lang="cs-CZ" sz="44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mobilní aplikaci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271464" y="188641"/>
            <a:ext cx="914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Bezpečné silnice pro slušné řidiče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92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1584" y="188641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Dokončení soutěže na mýto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5155" r="6390" b="10015"/>
          <a:stretch/>
        </p:blipFill>
        <p:spPr>
          <a:xfrm>
            <a:off x="0" y="980728"/>
            <a:ext cx="12192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4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5155" r="6390" b="10015"/>
          <a:stretch/>
        </p:blipFill>
        <p:spPr>
          <a:xfrm>
            <a:off x="0" y="980728"/>
            <a:ext cx="12192000" cy="568863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 bwMode="auto">
          <a:xfrm>
            <a:off x="0" y="980728"/>
            <a:ext cx="12192000" cy="569738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99534577"/>
              </p:ext>
            </p:extLst>
          </p:nvPr>
        </p:nvGraphicFramePr>
        <p:xfrm>
          <a:off x="1991544" y="1397000"/>
          <a:ext cx="867645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2351584" y="188641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Dokončení soutěže na mýto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4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67408" y="1412777"/>
            <a:ext cx="113052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Zprovozněno je </a:t>
            </a:r>
            <a:r>
              <a:rPr lang="cs-CZ" sz="60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120 km </a:t>
            </a: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dálnic a </a:t>
            </a:r>
            <a:r>
              <a:rPr lang="cs-CZ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silnic </a:t>
            </a:r>
            <a:r>
              <a:rPr lang="cs-CZ" sz="36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I.tříd</a:t>
            </a:r>
            <a:endParaRPr lang="cs-CZ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Stavíme </a:t>
            </a:r>
            <a:r>
              <a:rPr lang="cs-CZ" sz="66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230 km </a:t>
            </a: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silnic</a:t>
            </a:r>
          </a:p>
          <a:p>
            <a:pPr marL="571500" indent="-571500">
              <a:buBlip>
                <a:blip r:embed="rId3"/>
              </a:buBlip>
            </a:pP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Připraveno je </a:t>
            </a:r>
            <a:r>
              <a:rPr lang="cs-CZ" sz="6000" b="1" dirty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152 km</a:t>
            </a:r>
          </a:p>
          <a:p>
            <a:pPr marL="571500" indent="-571500">
              <a:buBlip>
                <a:blip r:embed="rId3"/>
              </a:buBlip>
            </a:pPr>
            <a:r>
              <a:rPr lang="cs-CZ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zmodernizovali </a:t>
            </a: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jsme </a:t>
            </a:r>
            <a:r>
              <a:rPr lang="cs-CZ" sz="6000" b="1" dirty="0" smtClean="0">
                <a:solidFill>
                  <a:srgbClr val="5B9BD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 km </a:t>
            </a: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koridorů na </a:t>
            </a:r>
            <a:r>
              <a:rPr lang="cs-CZ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železnici a desítky regionálních tratí</a:t>
            </a:r>
            <a:endParaRPr lang="cs-CZ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83432" y="188640"/>
            <a:ext cx="10873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1000 dní Dana Ťoka ve funkci ministra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37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b="22040"/>
          <a:stretch/>
        </p:blipFill>
        <p:spPr>
          <a:xfrm>
            <a:off x="0" y="980729"/>
            <a:ext cx="12192000" cy="568863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39416" y="188641"/>
            <a:ext cx="10729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Podpoříme nové technologie a trendy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3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b="22040"/>
          <a:stretch/>
        </p:blipFill>
        <p:spPr>
          <a:xfrm>
            <a:off x="0" y="980729"/>
            <a:ext cx="12192000" cy="568863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 bwMode="auto">
          <a:xfrm>
            <a:off x="0" y="980729"/>
            <a:ext cx="12192000" cy="568863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10680" y="1484784"/>
            <a:ext cx="118813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Výstavba </a:t>
            </a:r>
            <a:r>
              <a:rPr lang="cs-CZ" sz="44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testovacího okruhu</a:t>
            </a: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 pro autonomní vozidla </a:t>
            </a: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Úlevy pro </a:t>
            </a:r>
            <a:r>
              <a:rPr lang="cs-CZ" sz="44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elektromobily</a:t>
            </a: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 a vozidla na </a:t>
            </a:r>
            <a:r>
              <a:rPr lang="cs-CZ" sz="44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CNG</a:t>
            </a: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4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Nabíjecí stanice </a:t>
            </a: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pro </a:t>
            </a:r>
            <a:r>
              <a:rPr lang="cs-CZ" sz="4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elektromobily</a:t>
            </a:r>
            <a:endParaRPr lang="cs-CZ" sz="4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39416" y="188641"/>
            <a:ext cx="10729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Podpoříme nové technologie a trendy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23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19490" r="-90" b="10522"/>
          <a:stretch/>
        </p:blipFill>
        <p:spPr>
          <a:xfrm>
            <a:off x="-13753" y="980727"/>
            <a:ext cx="12192000" cy="568863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3432" y="188641"/>
            <a:ext cx="10369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Lepší služby na železnici za nižší ceny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6771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19490" r="-90" b="10522"/>
          <a:stretch/>
        </p:blipFill>
        <p:spPr>
          <a:xfrm>
            <a:off x="-13753" y="980727"/>
            <a:ext cx="12192000" cy="568863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 bwMode="auto">
          <a:xfrm>
            <a:off x="-19183" y="980727"/>
            <a:ext cx="12192000" cy="568863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839416" y="1556792"/>
            <a:ext cx="11333401" cy="438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Jedna jízdenka na železnici</a:t>
            </a: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8,5 mld. Kč na </a:t>
            </a:r>
            <a:r>
              <a:rPr lang="cs-CZ" sz="48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opravy nádraží </a:t>
            </a: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 400 oprav </a:t>
            </a:r>
            <a:r>
              <a:rPr lang="cs-CZ" sz="48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roku 2022</a:t>
            </a:r>
          </a:p>
          <a:p>
            <a:pPr marL="571500" indent="-571500">
              <a:lnSpc>
                <a:spcPct val="150000"/>
              </a:lnSpc>
              <a:buBlip>
                <a:blip r:embed="rId4"/>
              </a:buBlip>
            </a:pPr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příprava</a:t>
            </a:r>
            <a:r>
              <a:rPr lang="cs-CZ" sz="4800" b="1" dirty="0">
                <a:solidFill>
                  <a:srgbClr val="429F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vysokorychlostních tratí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83432" y="188641"/>
            <a:ext cx="10369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Lepší služby na železnici za nižší ceny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8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8" b="16491"/>
          <a:stretch/>
        </p:blipFill>
        <p:spPr>
          <a:xfrm>
            <a:off x="0" y="836712"/>
            <a:ext cx="12192000" cy="48965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21614" y="5733257"/>
            <a:ext cx="6948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Děkuji Vám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79896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1" b="25345"/>
          <a:stretch/>
        </p:blipFill>
        <p:spPr>
          <a:xfrm>
            <a:off x="0" y="980729"/>
            <a:ext cx="12213913" cy="568863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03512" y="149730"/>
            <a:ext cx="10369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Rozjeli jsme výstavbu a opravy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 bwMode="auto">
          <a:xfrm>
            <a:off x="-1" y="980728"/>
            <a:ext cx="12213913" cy="572463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6" name="TextovéPole 5"/>
          <p:cNvSpPr txBox="1"/>
          <p:nvPr/>
        </p:nvSpPr>
        <p:spPr>
          <a:xfrm>
            <a:off x="2873388" y="601085"/>
            <a:ext cx="482453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endParaRPr lang="cs-CZ" sz="32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2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377238"/>
              </p:ext>
            </p:extLst>
          </p:nvPr>
        </p:nvGraphicFramePr>
        <p:xfrm>
          <a:off x="1811525" y="1196752"/>
          <a:ext cx="8604955" cy="5661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703512" y="149730"/>
            <a:ext cx="10369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Rozjeli jsme výstavbu a opravy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2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03512" y="149730"/>
            <a:ext cx="10369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Rozjeli jsme výstavbu a opravy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 b="7399"/>
          <a:stretch/>
        </p:blipFill>
        <p:spPr>
          <a:xfrm>
            <a:off x="1062402" y="1052736"/>
            <a:ext cx="9779164" cy="53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7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7" name="Graf 6"/>
          <p:cNvGraphicFramePr/>
          <p:nvPr/>
        </p:nvGraphicFramePr>
        <p:xfrm>
          <a:off x="1829210" y="1268760"/>
          <a:ext cx="8461573" cy="4994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703512" y="149730"/>
            <a:ext cx="10369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Rozjeli jsme výstavbu a opravy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55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7368" y="188640"/>
            <a:ext cx="1224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Historicky </a:t>
            </a:r>
            <a:r>
              <a:rPr lang="cs-CZ" sz="4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poprvé jsme podpořili krajské silnice</a:t>
            </a:r>
            <a:endParaRPr lang="cs-CZ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58501"/>
              </p:ext>
            </p:extLst>
          </p:nvPr>
        </p:nvGraphicFramePr>
        <p:xfrm>
          <a:off x="1631504" y="1196752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213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0" b="19640"/>
          <a:stretch/>
        </p:blipFill>
        <p:spPr>
          <a:xfrm>
            <a:off x="-1" y="980728"/>
            <a:ext cx="12192001" cy="57606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 bwMode="auto">
          <a:xfrm>
            <a:off x="-5881" y="988637"/>
            <a:ext cx="12197882" cy="575273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/>
          </a:p>
        </p:txBody>
      </p:sp>
      <p:sp>
        <p:nvSpPr>
          <p:cNvPr id="6" name="TextovéPole 5"/>
          <p:cNvSpPr txBox="1"/>
          <p:nvPr/>
        </p:nvSpPr>
        <p:spPr>
          <a:xfrm>
            <a:off x="2286000" y="674124"/>
            <a:ext cx="482453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endParaRPr lang="cs-CZ" sz="32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7368" y="188640"/>
            <a:ext cx="11784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Smysluplně jsme využili peníze v dopravě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26102"/>
      </p:ext>
    </p:extLst>
  </p:cSld>
  <p:clrMapOvr>
    <a:masterClrMapping/>
  </p:clrMapOvr>
</p:sld>
</file>

<file path=ppt/theme/theme1.xml><?xml version="1.0" encoding="utf-8"?>
<a:theme xmlns:a="http://schemas.openxmlformats.org/drawingml/2006/main" name="šablona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354E3F51-98F5-4A74-98FB-67B1AEF67E37}" vid="{BE931089-E575-4D46-88F6-47BF8308C410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354E3F51-98F5-4A74-98FB-67B1AEF67E37}" vid="{D7E1F54D-54D4-4970-9F30-57FAF5B0F352}"/>
    </a:ext>
  </a:ext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354E3F51-98F5-4A74-98FB-67B1AEF67E37}" vid="{DAF0AB7E-8AD5-4D79-9283-A86689993F72}"/>
    </a:ext>
  </a:ext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MD2017</Template>
  <TotalTime>6545</TotalTime>
  <Words>1300</Words>
  <Application>Microsoft Office PowerPoint</Application>
  <PresentationFormat>Širokoúhlá obrazovka</PresentationFormat>
  <Paragraphs>193</Paragraphs>
  <Slides>34</Slides>
  <Notes>34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42" baseType="lpstr">
      <vt:lpstr>Arial</vt:lpstr>
      <vt:lpstr>Segoe UI</vt:lpstr>
      <vt:lpstr>Times New Roman</vt:lpstr>
      <vt:lpstr>Verdana</vt:lpstr>
      <vt:lpstr>Wingdings</vt:lpstr>
      <vt:lpstr>šablona</vt:lpstr>
      <vt:lpstr>Default Design</vt:lpstr>
      <vt:lpstr>1_Default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Lukašík Tomáš Ing.</dc:creator>
  <cp:lastModifiedBy>Lukašík Tomáš Ing.</cp:lastModifiedBy>
  <cp:revision>111</cp:revision>
  <cp:lastPrinted>2016-05-11T10:34:10Z</cp:lastPrinted>
  <dcterms:created xsi:type="dcterms:W3CDTF">2017-08-24T08:42:50Z</dcterms:created>
  <dcterms:modified xsi:type="dcterms:W3CDTF">2017-09-06T10:26:02Z</dcterms:modified>
</cp:coreProperties>
</file>