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328" r:id="rId4"/>
    <p:sldId id="257" r:id="rId5"/>
    <p:sldId id="322" r:id="rId6"/>
    <p:sldId id="321" r:id="rId7"/>
    <p:sldId id="320" r:id="rId8"/>
    <p:sldId id="327" r:id="rId9"/>
    <p:sldId id="296" r:id="rId10"/>
    <p:sldId id="297" r:id="rId11"/>
    <p:sldId id="299" r:id="rId12"/>
    <p:sldId id="307" r:id="rId13"/>
    <p:sldId id="303" r:id="rId14"/>
    <p:sldId id="304" r:id="rId15"/>
    <p:sldId id="305" r:id="rId16"/>
    <p:sldId id="309" r:id="rId17"/>
    <p:sldId id="312" r:id="rId18"/>
    <p:sldId id="313" r:id="rId19"/>
    <p:sldId id="324" r:id="rId20"/>
    <p:sldId id="329" r:id="rId21"/>
    <p:sldId id="259" r:id="rId22"/>
    <p:sldId id="260" r:id="rId23"/>
    <p:sldId id="298" r:id="rId24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C76"/>
    <a:srgbClr val="E4E7EC"/>
    <a:srgbClr val="EAF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B91560-109E-4AAA-9BAC-E24B8D0924AA}" v="1" dt="2025-09-11T09:09:23.457"/>
    <p1510:client id="{F05F1F7D-C764-4129-A459-4FFD175D5E6D}" v="37" dt="2025-09-10T10:31:56.37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399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a datum</a:t>
            </a:r>
          </a:p>
        </p:txBody>
      </p:sp>
      <p:sp>
        <p:nvSpPr>
          <p:cNvPr id="1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Název prezentace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Více o faktu</a:t>
            </a:r>
          </a:p>
        </p:txBody>
      </p:sp>
      <p:sp>
        <p:nvSpPr>
          <p:cNvPr id="12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Zdroj</a:t>
            </a:r>
          </a:p>
        </p:txBody>
      </p:sp>
      <p:sp>
        <p:nvSpPr>
          <p:cNvPr id="13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iska salátu se smaženou rýží, vařenými vejci a jídelními hůlkami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Mísa s lososovými koláčky, salátem a humusem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Mísa těstovin pappardelle s petrželovým máslem, praženými lískovými oříšky a strouhaným parmazánem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iska salátu se smaženou rýží, vařenými vejci a jídelními hůlkami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24384000" cy="1937084"/>
          </a:xfr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64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164306"/>
            <a:ext cx="21031200" cy="85303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3F0EB48-3B39-4E60-8AEA-EE4FC263E631}"/>
              </a:ext>
            </a:extLst>
          </p:cNvPr>
          <p:cNvSpPr/>
          <p:nvPr userDrawn="1"/>
        </p:nvSpPr>
        <p:spPr>
          <a:xfrm>
            <a:off x="0" y="1973168"/>
            <a:ext cx="24384000" cy="180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600" dirty="0">
              <a:ln>
                <a:noFill/>
              </a:ln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3E53B4-147A-4FBD-8F49-1F4D14A9DC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1000" y="12252974"/>
            <a:ext cx="2743200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ísa s lososovými koláčky, salátem a humusem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Název snímku</a:t>
            </a:r>
          </a:p>
        </p:txBody>
      </p:sp>
      <p:sp>
        <p:nvSpPr>
          <p:cNvPr id="3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43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44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61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Mísa těstovin pappardelle s petrželovým máslem, praženými lískovými oříšky a strouhaným parmazánem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 a živé video –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72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7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 a živé video –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82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8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Název oddílu</a:t>
            </a:r>
          </a:p>
        </p:txBody>
      </p:sp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10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10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Název program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Název programu</a:t>
            </a:r>
          </a:p>
        </p:txBody>
      </p:sp>
      <p:sp>
        <p:nvSpPr>
          <p:cNvPr id="109" name="Program – podtitu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Program – podtitul</a:t>
            </a:r>
          </a:p>
        </p:txBody>
      </p:sp>
      <p:sp>
        <p:nvSpPr>
          <p:cNvPr id="110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Název snímku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D_PPT_001_09.jpg" descr="MD_PPT_001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řehled hlavních změn  v návrhu zákona  „devítinovely“"/>
          <p:cNvSpPr txBox="1">
            <a:spLocks noGrp="1"/>
          </p:cNvSpPr>
          <p:nvPr>
            <p:ph type="ctrTitle"/>
          </p:nvPr>
        </p:nvSpPr>
        <p:spPr>
          <a:xfrm>
            <a:off x="1206496" y="2321044"/>
            <a:ext cx="21971004" cy="6941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9700" dirty="0">
                <a:solidFill>
                  <a:srgbClr val="2C3C76"/>
                </a:solidFill>
              </a:rPr>
              <a:t>Městská doprava může být </a:t>
            </a:r>
            <a:br>
              <a:rPr lang="cs-CZ" sz="9700" dirty="0">
                <a:solidFill>
                  <a:srgbClr val="2C3C76"/>
                </a:solidFill>
              </a:rPr>
            </a:br>
            <a:r>
              <a:rPr lang="cs-CZ" sz="9700" dirty="0">
                <a:solidFill>
                  <a:srgbClr val="2C3C76"/>
                </a:solidFill>
              </a:rPr>
              <a:t>přívětivější a bezpečnější</a:t>
            </a:r>
            <a:br>
              <a:rPr lang="cs-CZ" sz="9700" dirty="0">
                <a:solidFill>
                  <a:srgbClr val="2C3C76"/>
                </a:solidFill>
              </a:rPr>
            </a:br>
            <a:br>
              <a:rPr lang="cs-CZ" sz="9700" dirty="0">
                <a:solidFill>
                  <a:srgbClr val="2C3C76"/>
                </a:solidFill>
              </a:rPr>
            </a:br>
            <a:r>
              <a:rPr lang="cs-CZ" sz="7200" b="0" dirty="0">
                <a:solidFill>
                  <a:srgbClr val="2C3C76"/>
                </a:solidFill>
              </a:rPr>
              <a:t>Blíží se Evropský týden mobility 2025, </a:t>
            </a:r>
            <a:br>
              <a:rPr lang="cs-CZ" sz="7200" b="0" dirty="0">
                <a:solidFill>
                  <a:srgbClr val="2C3C76"/>
                </a:solidFill>
              </a:rPr>
            </a:br>
            <a:r>
              <a:rPr lang="cs-CZ" sz="7200" b="0" dirty="0">
                <a:solidFill>
                  <a:srgbClr val="2C3C76"/>
                </a:solidFill>
              </a:rPr>
              <a:t>podporujeme zajímavé projekty</a:t>
            </a:r>
            <a:endParaRPr lang="cs-CZ" b="0" dirty="0"/>
          </a:p>
        </p:txBody>
      </p:sp>
      <p:pic>
        <p:nvPicPr>
          <p:cNvPr id="173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Inspekce silniční dopravy">
            <a:extLst>
              <a:ext uri="{FF2B5EF4-FFF2-40B4-BE49-F238E27FC236}">
                <a16:creationId xmlns:a16="http://schemas.microsoft.com/office/drawing/2014/main" id="{A102E7D4-04C8-9492-EEC3-7FE0773FEBD6}"/>
              </a:ext>
            </a:extLst>
          </p:cNvPr>
          <p:cNvSpPr txBox="1">
            <a:spLocks/>
          </p:cNvSpPr>
          <p:nvPr/>
        </p:nvSpPr>
        <p:spPr>
          <a:xfrm>
            <a:off x="1206496" y="10524879"/>
            <a:ext cx="80137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sz="5400" dirty="0"/>
              <a:t>11. 9. 2025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EA4B-791E-9DAE-3E98-0DC4B9F55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819E07AE-29CC-B2E7-BD21-D67392A3C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C1DC48E2-92B4-A041-2803-050C6A98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044064DF-A6AB-DCE5-C922-EFFA5B54EE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Maskot a logo kampaně</a:t>
            </a: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88BA176-6782-F677-569F-0922F43EC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17" y="3960737"/>
            <a:ext cx="9796512" cy="78410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25AF1B-F299-1774-ED1A-8A820E94D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9333" y="3960737"/>
            <a:ext cx="11078167" cy="78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76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236F6-2A0B-F6CF-C911-EBAF2CD5B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81600371-802C-1751-8C40-31B0784DC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A1454C63-642A-9BFF-75B4-A4C68981B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ABAFD913-ABDF-6F29-595E-B1CAFC7067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Web kampaně</a:t>
            </a: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E926B95-E2AC-CA57-D5E4-E581C9AED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599" y="2761793"/>
            <a:ext cx="5338585" cy="98747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C12D58F-0C30-B8C3-5512-3452293EB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073" y="3104054"/>
            <a:ext cx="13602388" cy="94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243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7E756-AE31-683D-7FBA-050AFCFE8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7B339CFD-EA51-5992-34EA-F669E036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226F6902-8B98-65A7-A3E6-2EEE5637E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23F8C1C4-4121-A1EB-1E56-1679C59E7E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Výzva 10 000 kroků </a:t>
            </a:r>
            <a:endParaRPr dirty="0"/>
          </a:p>
        </p:txBody>
      </p:sp>
      <p:pic>
        <p:nvPicPr>
          <p:cNvPr id="6" name="Obrázek 5" descr="Obsah obrázku text, oblečení, strom, osoba&#10;&#10;Obsah generovaný pomocí AI může být nesprávný.">
            <a:extLst>
              <a:ext uri="{FF2B5EF4-FFF2-40B4-BE49-F238E27FC236}">
                <a16:creationId xmlns:a16="http://schemas.microsoft.com/office/drawing/2014/main" id="{9B7DCE42-17AA-8B77-48B6-536BD7DC0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43" y="3069105"/>
            <a:ext cx="8853457" cy="88534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41C43D-F0BD-4EA5-1EB3-210CFC7A1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3069105"/>
            <a:ext cx="8643257" cy="88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803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12F11-36A1-4726-E812-1B6612E4A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767A8A24-50D3-F1CD-14E1-69B8B116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21FC3BA1-9BF9-B178-19BF-DA4ECB668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27BB1786-AC3D-D5DA-2A03-074BBDEB66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 err="1"/>
              <a:t>Cyklovize</a:t>
            </a:r>
            <a:r>
              <a:rPr lang="cs-CZ" dirty="0"/>
              <a:t> 2030</a:t>
            </a:r>
            <a:endParaRPr dirty="0"/>
          </a:p>
        </p:txBody>
      </p:sp>
      <p:pic>
        <p:nvPicPr>
          <p:cNvPr id="3" name="Obrázek 2" descr="Obsah obrázku text, oblečení, auto, Pozemní vozidlo&#10;&#10;Obsah generovaný pomocí AI může být nesprávný.">
            <a:extLst>
              <a:ext uri="{FF2B5EF4-FFF2-40B4-BE49-F238E27FC236}">
                <a16:creationId xmlns:a16="http://schemas.microsoft.com/office/drawing/2014/main" id="{47351880-B5C7-7272-09AB-440CDEC01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17" y="3370222"/>
            <a:ext cx="8793797" cy="87937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DA29CC-75EC-6F4C-0281-83F545AE5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1541" y="3370222"/>
            <a:ext cx="10651139" cy="86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11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5E737-B21C-B30B-2485-1FA51D5F1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8C07D6E6-3C28-14EF-543B-41F37C170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3D67AA19-5565-65E2-3A9C-340515C56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19AA2774-E479-73CB-BF28-05EED402C7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Sdílení dobré praxe</a:t>
            </a: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7CC9626-0E8A-175B-9273-9FA73B364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0" y="2735631"/>
            <a:ext cx="14708328" cy="990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13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8C6B6-5201-1E90-5458-B4334F23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63AFF44F-FDD2-E13A-3D15-56C9302DD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0508C75F-F0D5-4215-7CA7-3BABD79FA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867F4BAC-202A-247F-F4A5-C90C197E17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Žijeme města budoucnosti</a:t>
            </a:r>
            <a:endParaRPr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D8E1A19-68B4-0E58-50F5-61EF859A7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3138912"/>
            <a:ext cx="10190061" cy="610017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3F1B7AD1-39CE-7E29-8644-D1F389A62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4481" y="7312451"/>
            <a:ext cx="11698428" cy="52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54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81D76-0A1C-48EB-B898-ABEE12C86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CC441B57-B713-D299-0F31-C626E477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AEAF6E46-C5DD-C959-E301-FB39C3D1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2F040162-9C22-5929-0ADC-39EBD063E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17" y="1055017"/>
            <a:ext cx="21971000" cy="1433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Bez spolupráce by to nešlo</a:t>
            </a: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B4B36C7-8380-45B8-3E92-92EE192A4B34}"/>
              </a:ext>
            </a:extLst>
          </p:cNvPr>
          <p:cNvSpPr txBox="1"/>
          <p:nvPr/>
        </p:nvSpPr>
        <p:spPr>
          <a:xfrm>
            <a:off x="1234617" y="2488180"/>
            <a:ext cx="22411983" cy="36009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3600" b="1" spc="-170" dirty="0">
                <a:solidFill>
                  <a:srgbClr val="2C3C76"/>
                </a:solidFill>
              </a:rPr>
              <a:t>Kampaň ZVOLNI je již nyní nastartována v pěti městech: </a:t>
            </a:r>
            <a:br>
              <a:rPr lang="cs-CZ" sz="3600" b="1" spc="-170" dirty="0">
                <a:solidFill>
                  <a:srgbClr val="2C3C76"/>
                </a:solidFill>
              </a:rPr>
            </a:br>
            <a:r>
              <a:rPr lang="cs-CZ" sz="3600" b="1" spc="-170" dirty="0">
                <a:solidFill>
                  <a:srgbClr val="2C3C76"/>
                </a:solidFill>
              </a:rPr>
              <a:t>Říčany, Dobříš, Pelhřimov, Krnov, Třinec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3600" b="1" spc="-170" dirty="0">
              <a:solidFill>
                <a:srgbClr val="2C3C76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3600" b="1" spc="-170" dirty="0">
                <a:solidFill>
                  <a:srgbClr val="2C3C76"/>
                </a:solidFill>
              </a:rPr>
              <a:t>Příklad: lepší veřejný prostor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Bezpečnější ulice, více zeleně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Podpora místní ekonomiky</a:t>
            </a:r>
          </a:p>
        </p:txBody>
      </p:sp>
      <p:pic>
        <p:nvPicPr>
          <p:cNvPr id="2" name="Obrázek 1" descr="Obsah obrázku text, snímek obrazovky, grafický design, Grafika&#10;&#10;Obsah generovaný pomocí AI může být nesprávný.">
            <a:extLst>
              <a:ext uri="{FF2B5EF4-FFF2-40B4-BE49-F238E27FC236}">
                <a16:creationId xmlns:a16="http://schemas.microsoft.com/office/drawing/2014/main" id="{DCE5B4BB-E08D-63C0-6DB8-E40CE544F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497" y="3200617"/>
            <a:ext cx="9324399" cy="93243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1CDFE5-FDC4-0AAF-3937-BF8807C96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96" y="6494411"/>
            <a:ext cx="9115948" cy="61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242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F3A45-EA10-CF3B-DE60-C0D2490E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64E7EF53-7476-BBA2-4EF1-BA4C77526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A9AD15C1-D922-9C4A-498F-8839A7BFC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FD2B21D-0C4C-1F65-1D43-52157D7C46A2}"/>
              </a:ext>
            </a:extLst>
          </p:cNvPr>
          <p:cNvSpPr txBox="1"/>
          <p:nvPr/>
        </p:nvSpPr>
        <p:spPr>
          <a:xfrm>
            <a:off x="1382825" y="2624147"/>
            <a:ext cx="22411983" cy="24776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3600" b="1" spc="-170" dirty="0">
                <a:solidFill>
                  <a:srgbClr val="2C3C76"/>
                </a:solidFill>
              </a:rPr>
              <a:t>Kampaň ZVOLNI proběhne na Olomoucku 26. 9. 2025 aneb ZVOLNI V BYSTŘICI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3600" b="1" spc="-170" dirty="0">
              <a:solidFill>
                <a:srgbClr val="2C3C76"/>
              </a:solidFill>
            </a:endParaRPr>
          </a:p>
          <a:p>
            <a:pPr lvl="1" indent="0">
              <a:lnSpc>
                <a:spcPct val="100000"/>
              </a:lnSpc>
              <a:spcBef>
                <a:spcPts val="600"/>
              </a:spcBef>
            </a:pPr>
            <a:r>
              <a:rPr lang="cs-CZ" sz="3600" b="1" spc="-170" dirty="0">
                <a:solidFill>
                  <a:srgbClr val="2C3C76"/>
                </a:solidFill>
              </a:rPr>
              <a:t>Příklad: lepší </a:t>
            </a:r>
            <a:r>
              <a:rPr lang="cs-CZ" sz="3600" b="1" spc="-170" dirty="0" err="1">
                <a:solidFill>
                  <a:srgbClr val="2C3C76"/>
                </a:solidFill>
              </a:rPr>
              <a:t>intermodalita</a:t>
            </a:r>
            <a:endParaRPr lang="cs-CZ" sz="3600" b="1" spc="-170" dirty="0">
              <a:solidFill>
                <a:srgbClr val="2C3C76"/>
              </a:solidFill>
            </a:endParaRP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2C3C76"/>
                </a:solidFill>
              </a:rPr>
              <a:t>Lepší propojení veřejné, cyklistické a pěší dopravy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7BC93D8-ECD8-9A90-2DE0-6DBF57011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8718" y="4703991"/>
            <a:ext cx="5953194" cy="7943413"/>
          </a:xfrm>
          <a:prstGeom prst="rect">
            <a:avLst/>
          </a:prstGeom>
        </p:spPr>
      </p:pic>
      <p:pic>
        <p:nvPicPr>
          <p:cNvPr id="5" name="Obrázek 4" descr="Obsah obrázku text, strom, snímek obrazovky, obloha&#10;&#10;Obsah generovaný pomocí AI může být nesprávný.">
            <a:extLst>
              <a:ext uri="{FF2B5EF4-FFF2-40B4-BE49-F238E27FC236}">
                <a16:creationId xmlns:a16="http://schemas.microsoft.com/office/drawing/2014/main" id="{9DAAEA61-26FA-8C4A-14BB-0670C681C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97" y="5808100"/>
            <a:ext cx="6679986" cy="6679986"/>
          </a:xfrm>
          <a:prstGeom prst="rect">
            <a:avLst/>
          </a:prstGeom>
        </p:spPr>
      </p:pic>
      <p:sp>
        <p:nvSpPr>
          <p:cNvPr id="7" name="Inspekce silniční dopravy">
            <a:extLst>
              <a:ext uri="{FF2B5EF4-FFF2-40B4-BE49-F238E27FC236}">
                <a16:creationId xmlns:a16="http://schemas.microsoft.com/office/drawing/2014/main" id="{CD52CE1D-D9E6-D6E4-3997-23617083DA97}"/>
              </a:ext>
            </a:extLst>
          </p:cNvPr>
          <p:cNvSpPr txBox="1">
            <a:spLocks/>
          </p:cNvSpPr>
          <p:nvPr/>
        </p:nvSpPr>
        <p:spPr>
          <a:xfrm>
            <a:off x="1234617" y="1055017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pl-PL"/>
              <a:t>Bez spolupráce by to nešlo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93595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8363-97C3-BB02-92D3-2DDC08E96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752740F4-2E8E-A1FB-7244-5852F83701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D0FDC531-BC99-EC8D-4708-223866F69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DBC33DB-4A2F-94CE-638F-F5F626544F2C}"/>
              </a:ext>
            </a:extLst>
          </p:cNvPr>
          <p:cNvSpPr txBox="1"/>
          <p:nvPr/>
        </p:nvSpPr>
        <p:spPr>
          <a:xfrm>
            <a:off x="1234617" y="2725816"/>
            <a:ext cx="12615854" cy="43550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3600" b="1" spc="-170" dirty="0">
                <a:solidFill>
                  <a:srgbClr val="2C3C76"/>
                </a:solidFill>
              </a:rPr>
              <a:t>Ke kampaň ZVOLNI se již hlásí další města, jako např.:</a:t>
            </a:r>
            <a:br>
              <a:rPr lang="cs-CZ" sz="3600" b="1" spc="-170" dirty="0">
                <a:solidFill>
                  <a:srgbClr val="2C3C76"/>
                </a:solidFill>
              </a:rPr>
            </a:br>
            <a:r>
              <a:rPr lang="cs-CZ" sz="3600" b="1" spc="-170" dirty="0">
                <a:solidFill>
                  <a:srgbClr val="2C3C76"/>
                </a:solidFill>
              </a:rPr>
              <a:t>Valašské Meziříčí, Hodonín, Žďár nad Sázavou, Jičín, Most …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3600" b="1" spc="-170" dirty="0">
              <a:solidFill>
                <a:srgbClr val="2C3C76"/>
              </a:solidFill>
            </a:endParaRPr>
          </a:p>
          <a:p>
            <a:pPr lvl="1" indent="0">
              <a:lnSpc>
                <a:spcPct val="100000"/>
              </a:lnSpc>
              <a:spcBef>
                <a:spcPts val="600"/>
              </a:spcBef>
            </a:pPr>
            <a:r>
              <a:rPr lang="cs-CZ" sz="3600" b="1" spc="-170" dirty="0">
                <a:solidFill>
                  <a:srgbClr val="2C3C76"/>
                </a:solidFill>
              </a:rPr>
              <a:t>Bezpečnost pro všechny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2C3C76"/>
                </a:solidFill>
              </a:rPr>
              <a:t>Méně aut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2C3C76"/>
                </a:solidFill>
              </a:rPr>
              <a:t>Více klidu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rgbClr val="2C3C76"/>
                </a:solidFill>
              </a:rPr>
              <a:t>Vyšší bezpečnost pro chodce a cyklisty</a:t>
            </a:r>
          </a:p>
        </p:txBody>
      </p:sp>
      <p:pic>
        <p:nvPicPr>
          <p:cNvPr id="2" name="Obrázek 1" descr="Obsah obrázku text, oblečení, dětské hřiště, venku&#10;&#10;Obsah generovaný pomocí AI může být nesprávný.">
            <a:extLst>
              <a:ext uri="{FF2B5EF4-FFF2-40B4-BE49-F238E27FC236}">
                <a16:creationId xmlns:a16="http://schemas.microsoft.com/office/drawing/2014/main" id="{C049EA13-23B8-AAB2-AFBD-547392467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215" y="4068506"/>
            <a:ext cx="8456510" cy="8456510"/>
          </a:xfrm>
          <a:prstGeom prst="rect">
            <a:avLst/>
          </a:prstGeom>
        </p:spPr>
      </p:pic>
      <p:sp>
        <p:nvSpPr>
          <p:cNvPr id="3" name="Inspekce silniční dopravy">
            <a:extLst>
              <a:ext uri="{FF2B5EF4-FFF2-40B4-BE49-F238E27FC236}">
                <a16:creationId xmlns:a16="http://schemas.microsoft.com/office/drawing/2014/main" id="{40B66CC1-5589-161A-E9AE-3EC446EBC8BE}"/>
              </a:ext>
            </a:extLst>
          </p:cNvPr>
          <p:cNvSpPr txBox="1">
            <a:spLocks/>
          </p:cNvSpPr>
          <p:nvPr/>
        </p:nvSpPr>
        <p:spPr>
          <a:xfrm>
            <a:off x="1234617" y="1055017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pl-PL"/>
              <a:t>Bez spolupráce by to nešlo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52587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CA2DC87-FE5C-3E75-680D-03A6E157E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55" y="3236333"/>
            <a:ext cx="8456237" cy="9755996"/>
          </a:xfrm>
          <a:prstGeom prst="rect">
            <a:avLst/>
          </a:prstGeom>
        </p:spPr>
      </p:pic>
      <p:sp>
        <p:nvSpPr>
          <p:cNvPr id="3" name="Zástupný symbol pro text 4">
            <a:extLst>
              <a:ext uri="{FF2B5EF4-FFF2-40B4-BE49-F238E27FC236}">
                <a16:creationId xmlns:a16="http://schemas.microsoft.com/office/drawing/2014/main" id="{4DF7E80D-49F1-BF67-03D1-9A1F9DDE7E89}"/>
              </a:ext>
            </a:extLst>
          </p:cNvPr>
          <p:cNvSpPr txBox="1">
            <a:spLocks/>
          </p:cNvSpPr>
          <p:nvPr/>
        </p:nvSpPr>
        <p:spPr>
          <a:xfrm>
            <a:off x="10105831" y="3236333"/>
            <a:ext cx="13618029" cy="8932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just" hangingPunct="1">
              <a:lnSpc>
                <a:spcPct val="120000"/>
              </a:lnSpc>
            </a:pPr>
            <a:r>
              <a:rPr lang="cs-CZ" sz="3600" b="1" dirty="0">
                <a:solidFill>
                  <a:srgbClr val="2C3C76"/>
                </a:solidFill>
                <a:cs typeface="Calibri" panose="020F0502020204030204" pitchFamily="34" charset="0"/>
              </a:rPr>
              <a:t>V roce 2024 bylo na silnicích EU27 usmrceno </a:t>
            </a:r>
            <a:br>
              <a:rPr lang="cs-CZ" sz="3600" b="1" dirty="0">
                <a:solidFill>
                  <a:srgbClr val="2C3C76"/>
                </a:solidFill>
                <a:cs typeface="Calibri" panose="020F0502020204030204" pitchFamily="34" charset="0"/>
              </a:rPr>
            </a:br>
            <a:r>
              <a:rPr lang="cs-CZ" sz="3600" b="1" dirty="0">
                <a:solidFill>
                  <a:srgbClr val="2C3C76"/>
                </a:solidFill>
                <a:cs typeface="Calibri" panose="020F0502020204030204" pitchFamily="34" charset="0"/>
              </a:rPr>
              <a:t>20 017 osob, což představuje mírný meziroční pokles o 449 jedinců. V ČR zemřelo 494 osob, meziročně o 8 méně.</a:t>
            </a:r>
          </a:p>
          <a:p>
            <a:pPr algn="just" hangingPunct="1">
              <a:lnSpc>
                <a:spcPct val="120000"/>
              </a:lnSpc>
            </a:pPr>
            <a:r>
              <a:rPr lang="cs-CZ" sz="3600" b="1" dirty="0">
                <a:solidFill>
                  <a:srgbClr val="2C3C76"/>
                </a:solidFill>
                <a:cs typeface="Calibri" panose="020F0502020204030204" pitchFamily="34" charset="0"/>
              </a:rPr>
              <a:t>ČR se v roce 2024 umístila s 45 oběťmi dopravních nehod na milion obyvatel přesně na úrovni EU. Pozitivní je, že od roku 2019 se v EU snížil počet úmrtí na silnicích o 12 %, přičemž ČR zaznamenala dokonce 20% pokles. </a:t>
            </a:r>
          </a:p>
          <a:p>
            <a:pPr algn="just" hangingPunct="1">
              <a:lnSpc>
                <a:spcPct val="120000"/>
              </a:lnSpc>
            </a:pPr>
            <a:r>
              <a:rPr lang="cs-CZ" sz="3600" b="1" dirty="0">
                <a:solidFill>
                  <a:srgbClr val="2C3C76"/>
                </a:solidFill>
                <a:cs typeface="Calibri" panose="020F0502020204030204" pitchFamily="34" charset="0"/>
              </a:rPr>
              <a:t>Socioekonomické ztráty z dopravních nehod činily v roce 2023 cca 146 mld. korun. Do částky jsou zahrnuty i nehody neevidované Policií ČR. </a:t>
            </a:r>
            <a:r>
              <a:rPr lang="cs-CZ" sz="3600" dirty="0">
                <a:solidFill>
                  <a:srgbClr val="2C3C76"/>
                </a:solidFill>
                <a:cs typeface="Calibri" panose="020F0502020204030204" pitchFamily="34" charset="0"/>
              </a:rPr>
              <a:t>(Zdroj: CDV, v. v. i.)</a:t>
            </a:r>
          </a:p>
          <a:p>
            <a:pPr algn="just" hangingPunct="1">
              <a:lnSpc>
                <a:spcPct val="120000"/>
              </a:lnSpc>
            </a:pPr>
            <a:endParaRPr lang="cs-CZ" sz="1050" dirty="0">
              <a:solidFill>
                <a:srgbClr val="2C3C76"/>
              </a:solidFill>
            </a:endParaRPr>
          </a:p>
        </p:txBody>
      </p:sp>
      <p:sp>
        <p:nvSpPr>
          <p:cNvPr id="4" name="Inspekce silniční dopravy">
            <a:extLst>
              <a:ext uri="{FF2B5EF4-FFF2-40B4-BE49-F238E27FC236}">
                <a16:creationId xmlns:a16="http://schemas.microsoft.com/office/drawing/2014/main" id="{56971C13-4764-1151-B4DC-5A899D1B494A}"/>
              </a:ext>
            </a:extLst>
          </p:cNvPr>
          <p:cNvSpPr txBox="1">
            <a:spLocks/>
          </p:cNvSpPr>
          <p:nvPr/>
        </p:nvSpPr>
        <p:spPr>
          <a:xfrm>
            <a:off x="1206500" y="1079500"/>
            <a:ext cx="16296587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dirty="0"/>
              <a:t>Počty obětí DN za 2024, ČR vs. EU</a:t>
            </a:r>
          </a:p>
        </p:txBody>
      </p:sp>
    </p:spTree>
    <p:extLst>
      <p:ext uri="{BB962C8B-B14F-4D97-AF65-F5344CB8AC3E}">
        <p14:creationId xmlns:p14="http://schemas.microsoft.com/office/powerpoint/2010/main" val="25115567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Přehledná a bezpečná doprava </a:t>
            </a:r>
            <a:endParaRPr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4AAF895-AD46-FE71-039B-A3F5EFB2B907}"/>
              </a:ext>
            </a:extLst>
          </p:cNvPr>
          <p:cNvSpPr txBox="1"/>
          <p:nvPr/>
        </p:nvSpPr>
        <p:spPr>
          <a:xfrm>
            <a:off x="1206500" y="2910147"/>
            <a:ext cx="21999117" cy="10761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rgbClr val="2C3C76"/>
                </a:solidFill>
                <a:effectLst/>
                <a:ea typeface="Aptos" panose="020B0004020202020204" pitchFamily="34" charset="0"/>
              </a:rPr>
              <a:t>Startuje Evropský týden mobility: </a:t>
            </a:r>
            <a:r>
              <a:rPr lang="cs-CZ" sz="4000" b="1" dirty="0">
                <a:solidFill>
                  <a:srgbClr val="2C3C76"/>
                </a:solidFill>
                <a:ea typeface="Times New Roman" panose="02020603050405020304" pitchFamily="18" charset="0"/>
              </a:rPr>
              <a:t>16.˗22. </a:t>
            </a:r>
            <a:r>
              <a:rPr lang="cs-CZ" sz="4000" b="1">
                <a:solidFill>
                  <a:srgbClr val="2C3C76"/>
                </a:solidFill>
                <a:ea typeface="Times New Roman" panose="02020603050405020304" pitchFamily="18" charset="0"/>
              </a:rPr>
              <a:t>9. </a:t>
            </a:r>
            <a:r>
              <a:rPr lang="cs-CZ" sz="4000" b="1" dirty="0">
                <a:solidFill>
                  <a:srgbClr val="2C3C76"/>
                </a:solidFill>
                <a:ea typeface="Times New Roman" panose="02020603050405020304" pitchFamily="18" charset="0"/>
              </a:rPr>
              <a:t>2025, Mobilita pro všechny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3600" b="1" dirty="0">
                <a:solidFill>
                  <a:srgbClr val="2C3C76"/>
                </a:solidFill>
                <a:effectLst/>
                <a:ea typeface="Times New Roman" panose="02020603050405020304" pitchFamily="18" charset="0"/>
              </a:rPr>
              <a:t>Podporujeme některé zajímavé aktivity: </a:t>
            </a:r>
            <a:endParaRPr lang="cs-CZ" sz="3600" b="1" dirty="0">
              <a:solidFill>
                <a:srgbClr val="2C3C76"/>
              </a:solidFill>
              <a:effectLst/>
              <a:ea typeface="Aptos" panose="020B0004020202020204" pitchFamily="34" charset="0"/>
            </a:endParaRP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Vzdělávání úředníků obcí a krajů v oblasti zlepšování dopravních řešení ve městech.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Kampaň </a:t>
            </a:r>
            <a:r>
              <a:rPr lang="cs-CZ" sz="3600" i="1" dirty="0">
                <a:solidFill>
                  <a:srgbClr val="2C3C76"/>
                </a:solidFill>
                <a:latin typeface="+mj-lt"/>
              </a:rPr>
              <a:t>ZVOLNI </a:t>
            </a:r>
            <a:r>
              <a:rPr lang="cs-CZ" sz="3600" dirty="0">
                <a:solidFill>
                  <a:srgbClr val="2C3C76"/>
                </a:solidFill>
                <a:latin typeface="+mj-lt"/>
              </a:rPr>
              <a:t>(lepší veřejný prostor, </a:t>
            </a:r>
            <a:r>
              <a:rPr lang="cs-CZ" sz="3600" dirty="0" err="1">
                <a:solidFill>
                  <a:srgbClr val="2C3C76"/>
                </a:solidFill>
                <a:latin typeface="+mj-lt"/>
              </a:rPr>
              <a:t>intermodalita</a:t>
            </a:r>
            <a:r>
              <a:rPr lang="cs-CZ" sz="3600" dirty="0">
                <a:solidFill>
                  <a:srgbClr val="2C3C76"/>
                </a:solidFill>
                <a:latin typeface="+mj-lt"/>
              </a:rPr>
              <a:t> a bezpečnost) s maskotem </a:t>
            </a:r>
            <a:r>
              <a:rPr lang="cs-CZ" sz="3600" dirty="0" err="1">
                <a:solidFill>
                  <a:srgbClr val="2C3C76"/>
                </a:solidFill>
                <a:latin typeface="+mj-lt"/>
              </a:rPr>
              <a:t>Želvákem</a:t>
            </a:r>
            <a:r>
              <a:rPr lang="cs-CZ" sz="3600" dirty="0">
                <a:solidFill>
                  <a:srgbClr val="2C3C76"/>
                </a:solidFill>
                <a:latin typeface="+mj-lt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3600" b="1" dirty="0">
                <a:solidFill>
                  <a:srgbClr val="2C3C76"/>
                </a:solidFill>
              </a:rPr>
              <a:t>Co pro zlepšení městského dopravního prostoru děláme: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Vycházíme z praxe, zkušeností úřadů a konzultací provozu.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Zavedení </a:t>
            </a:r>
            <a:r>
              <a:rPr lang="cs-CZ" sz="3600" u="sng" dirty="0">
                <a:solidFill>
                  <a:srgbClr val="2C3C76"/>
                </a:solidFill>
                <a:latin typeface="+mj-lt"/>
              </a:rPr>
              <a:t>sdílených zón </a:t>
            </a:r>
            <a:r>
              <a:rPr lang="cs-CZ" sz="3600" dirty="0">
                <a:solidFill>
                  <a:srgbClr val="2C3C76"/>
                </a:solidFill>
                <a:latin typeface="+mj-lt"/>
              </a:rPr>
              <a:t>od 1. 1. 2024.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Metodika k ukončování stezek (boj proti „</a:t>
            </a:r>
            <a:r>
              <a:rPr lang="cs-CZ" sz="3600" dirty="0" err="1">
                <a:solidFill>
                  <a:srgbClr val="2C3C76"/>
                </a:solidFill>
                <a:latin typeface="+mj-lt"/>
              </a:rPr>
              <a:t>přeznačkovanosti</a:t>
            </a:r>
            <a:r>
              <a:rPr lang="cs-CZ" sz="3600" dirty="0">
                <a:solidFill>
                  <a:srgbClr val="2C3C76"/>
                </a:solidFill>
                <a:latin typeface="+mj-lt"/>
              </a:rPr>
              <a:t>“) + konzultace úřadům.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3600" b="1" dirty="0">
                <a:solidFill>
                  <a:srgbClr val="2C3C76"/>
                </a:solidFill>
                <a:effectLst/>
                <a:ea typeface="Times New Roman" panose="02020603050405020304" pitchFamily="18" charset="0"/>
              </a:rPr>
              <a:t>K 1. 7. 2025 novelizováno:</a:t>
            </a:r>
            <a:endParaRPr lang="cs-CZ" sz="3600" b="1" dirty="0">
              <a:solidFill>
                <a:srgbClr val="2C3C76"/>
              </a:solidFill>
              <a:effectLst/>
              <a:ea typeface="Aptos" panose="020B0004020202020204" pitchFamily="34" charset="0"/>
            </a:endParaRP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Sloučení některých značek týkajících se cyklistů.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Zjednodušení směrového značení na křižovatkách či kruhových objezdech </a:t>
            </a:r>
            <a:br>
              <a:rPr lang="cs-CZ" sz="3600" dirty="0">
                <a:solidFill>
                  <a:srgbClr val="2C3C76"/>
                </a:solidFill>
                <a:latin typeface="+mj-lt"/>
              </a:rPr>
            </a:br>
            <a:r>
              <a:rPr lang="cs-CZ" sz="3200" dirty="0">
                <a:solidFill>
                  <a:srgbClr val="2C3C76"/>
                </a:solidFill>
                <a:latin typeface="+mj-lt"/>
              </a:rPr>
              <a:t>(méně směrovek na jednom místě či jednom sloupku; lepší umístění v zorném poli řidiče).</a:t>
            </a:r>
            <a:endParaRPr lang="cs-CZ" sz="3600" dirty="0">
              <a:solidFill>
                <a:srgbClr val="2C3C76"/>
              </a:solidFill>
              <a:latin typeface="+mj-lt"/>
            </a:endParaRPr>
          </a:p>
          <a:p>
            <a:pPr>
              <a:lnSpc>
                <a:spcPct val="100000"/>
              </a:lnSpc>
              <a:buNone/>
            </a:pPr>
            <a:endParaRPr lang="cs-CZ" sz="3200" dirty="0">
              <a:solidFill>
                <a:srgbClr val="2C3C76"/>
              </a:solidFill>
              <a:effectLst/>
              <a:ea typeface="Aptos" panose="020B00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Zvolni i kvůli bezpečnosti </a:t>
            </a:r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C326D4E-ACAA-6D9E-FB92-4D4499052BB0}"/>
              </a:ext>
            </a:extLst>
          </p:cNvPr>
          <p:cNvSpPr txBox="1"/>
          <p:nvPr/>
        </p:nvSpPr>
        <p:spPr>
          <a:xfrm>
            <a:off x="1178382" y="5396967"/>
            <a:ext cx="9766300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6600" b="1" dirty="0">
                <a:solidFill>
                  <a:srgbClr val="2C3C76"/>
                </a:solidFill>
                <a:latin typeface="+mj-lt"/>
              </a:rPr>
              <a:t>93 %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 </a:t>
            </a:r>
            <a:r>
              <a:rPr lang="cs-CZ" sz="4000" dirty="0">
                <a:solidFill>
                  <a:srgbClr val="2C3C76"/>
                </a:solidFill>
                <a:latin typeface="+mj-lt"/>
              </a:rPr>
              <a:t>nehod s účastí chodců</a:t>
            </a:r>
            <a:endParaRPr lang="cs-CZ" sz="3200" dirty="0">
              <a:solidFill>
                <a:srgbClr val="2C3C76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6600" b="1" dirty="0">
                <a:solidFill>
                  <a:srgbClr val="2C3C76"/>
                </a:solidFill>
                <a:latin typeface="+mj-lt"/>
              </a:rPr>
              <a:t>91%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 </a:t>
            </a:r>
            <a:r>
              <a:rPr lang="cs-CZ" sz="4000" dirty="0">
                <a:solidFill>
                  <a:srgbClr val="2C3C76"/>
                </a:solidFill>
                <a:latin typeface="+mj-lt"/>
              </a:rPr>
              <a:t>nehod s těžkám zraněním chodců</a:t>
            </a:r>
            <a:endParaRPr lang="cs-CZ" sz="3200" dirty="0">
              <a:solidFill>
                <a:srgbClr val="2C3C76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6600" b="1" dirty="0">
                <a:solidFill>
                  <a:srgbClr val="2C3C76"/>
                </a:solidFill>
                <a:latin typeface="+mj-lt"/>
              </a:rPr>
              <a:t>56 %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 </a:t>
            </a:r>
            <a:r>
              <a:rPr lang="cs-CZ" sz="4000" dirty="0">
                <a:solidFill>
                  <a:srgbClr val="2C3C76"/>
                </a:solidFill>
                <a:latin typeface="+mj-lt"/>
              </a:rPr>
              <a:t>usmrcených chodců</a:t>
            </a:r>
            <a:endParaRPr lang="cs-CZ" sz="3200" dirty="0">
              <a:solidFill>
                <a:srgbClr val="2C3C76"/>
              </a:solidFill>
              <a:latin typeface="+mj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41924BD-E939-86AD-FB43-A8388C78581B}"/>
              </a:ext>
            </a:extLst>
          </p:cNvPr>
          <p:cNvSpPr txBox="1"/>
          <p:nvPr/>
        </p:nvSpPr>
        <p:spPr>
          <a:xfrm>
            <a:off x="11893550" y="5396967"/>
            <a:ext cx="10715167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6600" b="1" dirty="0">
                <a:solidFill>
                  <a:srgbClr val="2C3C76"/>
                </a:solidFill>
                <a:latin typeface="+mj-lt"/>
              </a:rPr>
              <a:t>76 %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 </a:t>
            </a:r>
            <a:r>
              <a:rPr lang="cs-CZ" sz="4000" dirty="0">
                <a:solidFill>
                  <a:srgbClr val="2C3C76"/>
                </a:solidFill>
                <a:latin typeface="+mj-lt"/>
              </a:rPr>
              <a:t>nehod s účastí cyklistů</a:t>
            </a:r>
            <a:endParaRPr lang="cs-CZ" sz="3200" dirty="0">
              <a:solidFill>
                <a:srgbClr val="2C3C76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6600" b="1" dirty="0">
                <a:solidFill>
                  <a:srgbClr val="2C3C76"/>
                </a:solidFill>
                <a:latin typeface="+mj-lt"/>
              </a:rPr>
              <a:t>68 %</a:t>
            </a:r>
            <a:r>
              <a:rPr lang="cs-CZ" sz="6600" dirty="0">
                <a:solidFill>
                  <a:srgbClr val="2C3C76"/>
                </a:solidFill>
                <a:latin typeface="+mj-lt"/>
              </a:rPr>
              <a:t> </a:t>
            </a:r>
            <a:r>
              <a:rPr lang="cs-CZ" sz="4000" dirty="0">
                <a:solidFill>
                  <a:srgbClr val="2C3C76"/>
                </a:solidFill>
                <a:latin typeface="+mj-lt"/>
              </a:rPr>
              <a:t>nehod </a:t>
            </a:r>
            <a:r>
              <a:rPr lang="cs-CZ" sz="4000">
                <a:solidFill>
                  <a:srgbClr val="2C3C76"/>
                </a:solidFill>
                <a:latin typeface="+mj-lt"/>
              </a:rPr>
              <a:t>s těžkým </a:t>
            </a:r>
            <a:r>
              <a:rPr lang="cs-CZ" sz="4000" dirty="0">
                <a:solidFill>
                  <a:srgbClr val="2C3C76"/>
                </a:solidFill>
                <a:latin typeface="+mj-lt"/>
              </a:rPr>
              <a:t>zraněním cyklistů</a:t>
            </a:r>
            <a:endParaRPr lang="cs-CZ" sz="3200" dirty="0">
              <a:solidFill>
                <a:srgbClr val="2C3C76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6600" b="1" dirty="0">
                <a:solidFill>
                  <a:srgbClr val="2C3C76"/>
                </a:solidFill>
                <a:latin typeface="+mj-lt"/>
              </a:rPr>
              <a:t>47 %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 </a:t>
            </a:r>
            <a:r>
              <a:rPr lang="cs-CZ" sz="4000" dirty="0">
                <a:solidFill>
                  <a:srgbClr val="2C3C76"/>
                </a:solidFill>
                <a:latin typeface="+mj-lt"/>
              </a:rPr>
              <a:t>usmrcených cyklistů</a:t>
            </a:r>
            <a:endParaRPr lang="cs-CZ" sz="3200" dirty="0">
              <a:solidFill>
                <a:srgbClr val="2C3C76"/>
              </a:solidFill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D3AED8B-B129-A482-34E1-2E874C6C3161}"/>
              </a:ext>
            </a:extLst>
          </p:cNvPr>
          <p:cNvSpPr txBox="1"/>
          <p:nvPr/>
        </p:nvSpPr>
        <p:spPr>
          <a:xfrm>
            <a:off x="1178382" y="3742393"/>
            <a:ext cx="1219737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5400" dirty="0">
                <a:solidFill>
                  <a:srgbClr val="2C3C76"/>
                </a:solidFill>
                <a:latin typeface="+mj-lt"/>
              </a:rPr>
              <a:t>Nehody ve městech a obcích 2025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7D54E-25A8-8367-FC18-2BE6E5BA9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85A0917D-EE1B-9D6C-20D2-69D81439F7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88C1F779-10BF-45E3-7124-8D517841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7EEB0F3A-3E72-4224-01B9-2BA96524C0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noProof="0" dirty="0"/>
              <a:t>Zvolni i kvůli bezpečnosti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EF08C5-393D-831A-00DA-4D7DE6583737}"/>
              </a:ext>
            </a:extLst>
          </p:cNvPr>
          <p:cNvSpPr txBox="1"/>
          <p:nvPr/>
        </p:nvSpPr>
        <p:spPr>
          <a:xfrm>
            <a:off x="703580" y="5452264"/>
            <a:ext cx="11483458" cy="40441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lvl="1" indent="0"/>
            <a:r>
              <a:rPr lang="cs-CZ" sz="6600" b="1" noProof="0" dirty="0">
                <a:solidFill>
                  <a:srgbClr val="2C3C76"/>
                </a:solidFill>
              </a:rPr>
              <a:t>67 % </a:t>
            </a:r>
            <a:br>
              <a:rPr lang="cs-CZ" sz="6600" b="1" noProof="0" dirty="0">
                <a:solidFill>
                  <a:srgbClr val="2C3C76"/>
                </a:solidFill>
              </a:rPr>
            </a:br>
            <a:r>
              <a:rPr lang="cs-CZ" noProof="0" dirty="0">
                <a:solidFill>
                  <a:srgbClr val="2C3C76"/>
                </a:solidFill>
              </a:rPr>
              <a:t>usmrcených v obci </a:t>
            </a:r>
            <a:r>
              <a:rPr lang="cs-CZ" b="1" noProof="0" dirty="0">
                <a:solidFill>
                  <a:srgbClr val="2C3C76"/>
                </a:solidFill>
              </a:rPr>
              <a:t>zranitelní účastníci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4000" noProof="0" dirty="0">
                <a:solidFill>
                  <a:srgbClr val="2C3C76"/>
                </a:solidFill>
              </a:rPr>
              <a:t>Chodci 38 %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4000" noProof="0" dirty="0">
                <a:solidFill>
                  <a:srgbClr val="2C3C76"/>
                </a:solidFill>
              </a:rPr>
              <a:t>Cyklisté 13,5 %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EAFD171-4F27-7E4C-7E1D-2A010EA0159F}"/>
              </a:ext>
            </a:extLst>
          </p:cNvPr>
          <p:cNvSpPr txBox="1"/>
          <p:nvPr/>
        </p:nvSpPr>
        <p:spPr>
          <a:xfrm>
            <a:off x="12653216" y="5452264"/>
            <a:ext cx="11264605" cy="40441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lvl="1" indent="0"/>
            <a:r>
              <a:rPr lang="cs-CZ" sz="6600" b="1" noProof="0" dirty="0">
                <a:solidFill>
                  <a:srgbClr val="2C3C76"/>
                </a:solidFill>
              </a:rPr>
              <a:t>43 % </a:t>
            </a:r>
            <a:br>
              <a:rPr lang="cs-CZ" sz="6600" b="1" noProof="0" dirty="0">
                <a:solidFill>
                  <a:srgbClr val="2C3C76"/>
                </a:solidFill>
              </a:rPr>
            </a:br>
            <a:r>
              <a:rPr lang="cs-CZ" noProof="0" dirty="0">
                <a:solidFill>
                  <a:srgbClr val="2C3C76"/>
                </a:solidFill>
              </a:rPr>
              <a:t>nehod </a:t>
            </a:r>
            <a:r>
              <a:rPr lang="cs-CZ" b="1" noProof="0" dirty="0">
                <a:solidFill>
                  <a:srgbClr val="2C3C76"/>
                </a:solidFill>
              </a:rPr>
              <a:t>zavinili řidiči </a:t>
            </a:r>
            <a:r>
              <a:rPr lang="cs-CZ" noProof="0" dirty="0">
                <a:solidFill>
                  <a:srgbClr val="2C3C76"/>
                </a:solidFill>
              </a:rPr>
              <a:t>osobních vozidel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4400" noProof="0" dirty="0">
                <a:solidFill>
                  <a:srgbClr val="2C3C76"/>
                </a:solidFill>
              </a:rPr>
              <a:t>   </a:t>
            </a:r>
            <a:r>
              <a:rPr lang="cs-CZ" sz="4000" dirty="0">
                <a:solidFill>
                  <a:srgbClr val="2C3C76"/>
                </a:solidFill>
              </a:rPr>
              <a:t>Chodci 19 % nehod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4000" dirty="0">
                <a:solidFill>
                  <a:srgbClr val="2C3C76"/>
                </a:solidFill>
              </a:rPr>
              <a:t>   Cyklisté 14 % nehod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6E8895-85DA-75BB-F23E-03DE73F7FE93}"/>
              </a:ext>
            </a:extLst>
          </p:cNvPr>
          <p:cNvSpPr txBox="1"/>
          <p:nvPr/>
        </p:nvSpPr>
        <p:spPr>
          <a:xfrm>
            <a:off x="1178382" y="3742393"/>
            <a:ext cx="1383479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5400" b="1" noProof="0" dirty="0">
                <a:solidFill>
                  <a:srgbClr val="2C3C76"/>
                </a:solidFill>
                <a:latin typeface="+mj-lt"/>
              </a:rPr>
              <a:t>Nehody ve městech a obcích 2021-2024</a:t>
            </a:r>
          </a:p>
        </p:txBody>
      </p:sp>
    </p:spTree>
    <p:extLst>
      <p:ext uri="{BB962C8B-B14F-4D97-AF65-F5344CB8AC3E}">
        <p14:creationId xmlns:p14="http://schemas.microsoft.com/office/powerpoint/2010/main" val="55537197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470" y="1190984"/>
            <a:ext cx="4524148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Jiná část prezentace</a:t>
            </a:r>
            <a:endParaRPr dirty="0"/>
          </a:p>
        </p:txBody>
      </p:sp>
      <p:pic>
        <p:nvPicPr>
          <p:cNvPr id="2" name="MD_PPT_001_09.jpg" descr="MD_PPT_001_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Inspekce silniční dopravy">
            <a:extLst>
              <a:ext uri="{FF2B5EF4-FFF2-40B4-BE49-F238E27FC236}">
                <a16:creationId xmlns:a16="http://schemas.microsoft.com/office/drawing/2014/main" id="{A90D57D5-0D9C-8A4A-8A2A-894C8BF88EFA}"/>
              </a:ext>
            </a:extLst>
          </p:cNvPr>
          <p:cNvSpPr txBox="1">
            <a:spLocks/>
          </p:cNvSpPr>
          <p:nvPr/>
        </p:nvSpPr>
        <p:spPr>
          <a:xfrm>
            <a:off x="1358900" y="12319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dirty="0"/>
              <a:t>BESIP podporuje školní ulice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46851E1-E8CE-60BD-B261-199B6BA82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900" y="3896963"/>
            <a:ext cx="11208784" cy="90292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53FF94-5973-612F-1AB7-A018CB559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3463" y="7696200"/>
            <a:ext cx="7821038" cy="51945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9AAD8C-3261-621F-E364-6A33474F4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7817" y="1499117"/>
            <a:ext cx="2801566" cy="275292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ECA3DBE-E61D-541B-597B-B05D39DC4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8196" y="4252045"/>
            <a:ext cx="2677657" cy="26604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FE593-FC72-1969-8A5D-CED7431D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MD_PPT_001_08.jpg" descr="MD_PPT_001_08.jpg">
            <a:extLst>
              <a:ext uri="{FF2B5EF4-FFF2-40B4-BE49-F238E27FC236}">
                <a16:creationId xmlns:a16="http://schemas.microsoft.com/office/drawing/2014/main" id="{337AAB89-01AC-BD0D-EF8C-DE0EBD40D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lavní oblasti úpravy">
            <a:extLst>
              <a:ext uri="{FF2B5EF4-FFF2-40B4-BE49-F238E27FC236}">
                <a16:creationId xmlns:a16="http://schemas.microsoft.com/office/drawing/2014/main" id="{4AD41C6C-87BD-A994-A389-4269D1B8BE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42450" y="5369025"/>
            <a:ext cx="14899098" cy="16716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cs-CZ" dirty="0"/>
              <a:t>Děkujeme za pozornost</a:t>
            </a:r>
            <a:endParaRPr dirty="0"/>
          </a:p>
        </p:txBody>
      </p:sp>
      <p:pic>
        <p:nvPicPr>
          <p:cNvPr id="3" name="Obrázek 2" descr="Obsah obrázku Písmo, Grafika, logo, grafický design&#10;&#10;Obsah vygenerovaný umělou inteligencí může být nesprávný.">
            <a:extLst>
              <a:ext uri="{FF2B5EF4-FFF2-40B4-BE49-F238E27FC236}">
                <a16:creationId xmlns:a16="http://schemas.microsoft.com/office/drawing/2014/main" id="{AD0B9431-A7AD-D1F5-929E-DEEA5BE86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670" y="10054474"/>
            <a:ext cx="6686659" cy="16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00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1A8FB-D457-9FCB-229A-2EABA6DA3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9E41806E-D17A-4949-286E-3278D19C44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307DC663-F547-8668-9B11-9E819146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CFDB7DB7-C28B-FACE-1640-277F4B78A2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Přehledná a bezpečná doprava </a:t>
            </a:r>
            <a:endParaRPr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6BC29D-B223-7906-5F61-64170FC1C7DA}"/>
              </a:ext>
            </a:extLst>
          </p:cNvPr>
          <p:cNvSpPr txBox="1"/>
          <p:nvPr/>
        </p:nvSpPr>
        <p:spPr>
          <a:xfrm>
            <a:off x="1206500" y="2910147"/>
            <a:ext cx="20037055" cy="8259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600" b="1" dirty="0">
                <a:solidFill>
                  <a:srgbClr val="2C3C76"/>
                </a:solidFill>
                <a:ea typeface="Aptos" panose="020B0004020202020204" pitchFamily="34" charset="0"/>
              </a:rPr>
              <a:t>Co budeme dělat: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3600" b="1" dirty="0">
                <a:solidFill>
                  <a:srgbClr val="2C3C76"/>
                </a:solidFill>
              </a:rPr>
              <a:t>Školení Dopravní řešení v praxi připravené s. p. Cendis. 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Od 15. 9. 2025.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latin typeface="+mj-lt"/>
              </a:rPr>
              <a:t>Dvě fáze: úředníci a vedení úřadů.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ea typeface="Times New Roman" panose="02020603050405020304" pitchFamily="18" charset="0"/>
              </a:rPr>
              <a:t>Snaha využít na maximum dostupné předpisy a pravidla pro zpřehlednění a zkvalitnění dopravního prostoru ve městech. 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600" dirty="0">
                <a:solidFill>
                  <a:srgbClr val="2C3C76"/>
                </a:solidFill>
                <a:ea typeface="Times New Roman" panose="02020603050405020304" pitchFamily="18" charset="0"/>
              </a:rPr>
              <a:t>Cíl: větší bezpečnost a přehlednost v řešení dopravních situací. </a:t>
            </a:r>
            <a:endParaRPr lang="cs-CZ" sz="3600" dirty="0">
              <a:solidFill>
                <a:srgbClr val="2C3C76"/>
              </a:solidFill>
              <a:ea typeface="Aptos" panose="020B00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3600" b="1" dirty="0">
                <a:solidFill>
                  <a:srgbClr val="2C3C76"/>
                </a:solidFill>
              </a:rPr>
              <a:t>Podporujeme sdílení příkladů dobré praxe.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cs-CZ" sz="3600" b="1" dirty="0">
                <a:solidFill>
                  <a:srgbClr val="2C3C76"/>
                </a:solidFill>
                <a:ea typeface="Times New Roman" panose="02020603050405020304" pitchFamily="18" charset="0"/>
              </a:rPr>
              <a:t>Lze využít zkušeností s řešením městských prostorů a lidem přívětivé dopravy: Jihlava, Uničov, Šternberk, Říčany…</a:t>
            </a:r>
            <a:endParaRPr lang="cs-CZ" sz="3600" b="1" dirty="0">
              <a:solidFill>
                <a:srgbClr val="2C3C76"/>
              </a:solidFill>
              <a:effectLst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5580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MD_PPT_001_08.jpg" descr="MD_PPT_001_08.jp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lavní oblasti úpravy"/>
          <p:cNvSpPr txBox="1">
            <a:spLocks noGrp="1"/>
          </p:cNvSpPr>
          <p:nvPr>
            <p:ph type="ctrTitle"/>
          </p:nvPr>
        </p:nvSpPr>
        <p:spPr>
          <a:xfrm>
            <a:off x="1729010" y="4947748"/>
            <a:ext cx="15350675" cy="382050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cs-CZ" sz="11500" dirty="0"/>
              <a:t>Školení pro úředníky</a:t>
            </a:r>
            <a:br>
              <a:rPr lang="cs-CZ" sz="11300" dirty="0"/>
            </a:br>
            <a:r>
              <a:rPr lang="cs-CZ" sz="8000" b="0" dirty="0"/>
              <a:t>Dopravní řešení v praxi</a:t>
            </a:r>
            <a:endParaRPr sz="113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FBBCF-CD0D-CFE2-6D73-4D2FD237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BA02D5DD-28E8-956A-88C5-F437B2CC15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AC7C8CAB-86FB-B5AE-436B-FD097872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nspekce silniční dopravy">
            <a:extLst>
              <a:ext uri="{FF2B5EF4-FFF2-40B4-BE49-F238E27FC236}">
                <a16:creationId xmlns:a16="http://schemas.microsoft.com/office/drawing/2014/main" id="{EB5B75A3-873C-9318-8E73-5F287AF375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16296587" cy="1433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C3C76"/>
                </a:solidFill>
              </a:defRPr>
            </a:lvl1pPr>
          </a:lstStyle>
          <a:p>
            <a:r>
              <a:rPr lang="cs-CZ" dirty="0"/>
              <a:t>Školení: Dopravní řešení v praxi</a:t>
            </a: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FEC9D59-A126-EE5F-BE82-7EFB3B1EB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0" y="3939508"/>
            <a:ext cx="18100795" cy="95406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DF68FAB-DE0B-67FA-8130-9F59C57B7918}"/>
              </a:ext>
            </a:extLst>
          </p:cNvPr>
          <p:cNvSpPr txBox="1"/>
          <p:nvPr/>
        </p:nvSpPr>
        <p:spPr>
          <a:xfrm>
            <a:off x="1206500" y="2902920"/>
            <a:ext cx="205105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3600" b="1" spc="-170" dirty="0">
                <a:solidFill>
                  <a:srgbClr val="2C3C76"/>
                </a:solidFill>
              </a:rPr>
              <a:t>Stanovování místní úpravy provozu a povolování dopravních staveb (v extravilánu, intravilánu)</a:t>
            </a:r>
          </a:p>
        </p:txBody>
      </p:sp>
    </p:spTree>
    <p:extLst>
      <p:ext uri="{BB962C8B-B14F-4D97-AF65-F5344CB8AC3E}">
        <p14:creationId xmlns:p14="http://schemas.microsoft.com/office/powerpoint/2010/main" val="20574609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9E03D-F2DF-E133-58A4-01B974508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D3F3546B-E08E-1D5A-BB54-EE0ABDFCC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05BF837E-CC77-BB82-C6DC-842457259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DD18BE-AECD-1F34-26CB-3CBEDF8495A5}"/>
              </a:ext>
            </a:extLst>
          </p:cNvPr>
          <p:cNvSpPr txBox="1"/>
          <p:nvPr/>
        </p:nvSpPr>
        <p:spPr>
          <a:xfrm>
            <a:off x="1206500" y="3503515"/>
            <a:ext cx="22270720" cy="81560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4400" b="1" spc="-170" dirty="0">
                <a:solidFill>
                  <a:srgbClr val="2C3C76"/>
                </a:solidFill>
              </a:rPr>
              <a:t>Cíl školení: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4400" spc="-170" dirty="0">
              <a:solidFill>
                <a:srgbClr val="2C3C76"/>
              </a:solidFill>
            </a:endParaRP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400" dirty="0">
                <a:solidFill>
                  <a:srgbClr val="2C3C76"/>
                </a:solidFill>
                <a:latin typeface="+mj-lt"/>
              </a:rPr>
              <a:t>Seznámit s nástroji a možnostmi, které povedou k přehlednému, bezpečnému, plynulému a jednotnému řešení dopravního prostoru.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4400" spc="-170" dirty="0">
              <a:solidFill>
                <a:srgbClr val="2C3C76"/>
              </a:solidFill>
              <a:latin typeface="+mj-lt"/>
            </a:endParaRP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400" spc="-170" dirty="0">
                <a:solidFill>
                  <a:srgbClr val="2C3C76"/>
                </a:solidFill>
                <a:latin typeface="+mj-lt"/>
              </a:rPr>
              <a:t>Poskytnout podložené, praktické informace a konkrétní nástroje pro zodpovědné </a:t>
            </a:r>
            <a:br>
              <a:rPr lang="cs-CZ" sz="4400" spc="-170" dirty="0">
                <a:solidFill>
                  <a:srgbClr val="2C3C76"/>
                </a:solidFill>
                <a:latin typeface="+mj-lt"/>
              </a:rPr>
            </a:br>
            <a:r>
              <a:rPr lang="cs-CZ" sz="4400" spc="-170" dirty="0">
                <a:solidFill>
                  <a:srgbClr val="2C3C76"/>
                </a:solidFill>
                <a:latin typeface="+mj-lt"/>
              </a:rPr>
              <a:t>a efektivní rozhodování v oblasti dopravní infrastruktury.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4400" spc="-170" dirty="0">
              <a:solidFill>
                <a:srgbClr val="2C3C76"/>
              </a:solidFill>
              <a:latin typeface="+mj-lt"/>
            </a:endParaRP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400" spc="-170" dirty="0">
                <a:solidFill>
                  <a:srgbClr val="2C3C76"/>
                </a:solidFill>
                <a:latin typeface="+mj-lt"/>
              </a:rPr>
              <a:t>Usnadnit orientaci v různých možnostech financování.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4400" spc="-170" dirty="0">
              <a:solidFill>
                <a:srgbClr val="2C3C76"/>
              </a:solidFill>
              <a:latin typeface="+mj-lt"/>
            </a:endParaRP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400" spc="-170" dirty="0">
                <a:solidFill>
                  <a:srgbClr val="2C3C76"/>
                </a:solidFill>
                <a:latin typeface="+mj-lt"/>
              </a:rPr>
              <a:t>Inspirovat pomocí konkrétních příkladů dobré praxe.</a:t>
            </a:r>
          </a:p>
        </p:txBody>
      </p:sp>
      <p:sp>
        <p:nvSpPr>
          <p:cNvPr id="7" name="Inspekce silniční dopravy">
            <a:extLst>
              <a:ext uri="{FF2B5EF4-FFF2-40B4-BE49-F238E27FC236}">
                <a16:creationId xmlns:a16="http://schemas.microsoft.com/office/drawing/2014/main" id="{B534D23F-EDC4-4BCE-F1E4-D911E7A9FC58}"/>
              </a:ext>
            </a:extLst>
          </p:cNvPr>
          <p:cNvSpPr txBox="1">
            <a:spLocks/>
          </p:cNvSpPr>
          <p:nvPr/>
        </p:nvSpPr>
        <p:spPr>
          <a:xfrm>
            <a:off x="1206500" y="1079500"/>
            <a:ext cx="16296587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/>
              <a:t>Školení: Dopravní řešení v praxi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97382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DF1D5-EA97-A8E2-E786-BBDCADFC1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6198173F-51D2-09DF-4BE5-15AFED91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F6782B9D-68F2-8986-6971-74E8DC0A2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9BD7E09-07E1-C000-5CDD-55D0DD8178CC}"/>
              </a:ext>
            </a:extLst>
          </p:cNvPr>
          <p:cNvSpPr txBox="1"/>
          <p:nvPr/>
        </p:nvSpPr>
        <p:spPr>
          <a:xfrm>
            <a:off x="1206500" y="3693152"/>
            <a:ext cx="9659939" cy="66306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400" dirty="0">
                <a:solidFill>
                  <a:srgbClr val="2C3C76"/>
                </a:solidFill>
                <a:latin typeface="+mj-lt"/>
              </a:rPr>
              <a:t>Jednodenní pro vedoucí</a:t>
            </a:r>
          </a:p>
          <a:p>
            <a:pPr lvl="1" indent="0">
              <a:lnSpc>
                <a:spcPct val="100000"/>
              </a:lnSpc>
              <a:spcBef>
                <a:spcPts val="600"/>
              </a:spcBef>
            </a:pPr>
            <a:endParaRPr lang="cs-CZ" sz="4400" dirty="0">
              <a:solidFill>
                <a:srgbClr val="2C3C76"/>
              </a:solidFill>
              <a:latin typeface="+mj-lt"/>
            </a:endParaRPr>
          </a:p>
          <a:p>
            <a:pPr marL="571500" lvl="5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Humanizace uličního prostoru a její zásadní vliv na pozitivní klima v obci.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Bezpečnostní audity a inspekce jako nástroje analýzy bezpečnosti dopravy.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Ekonomické aspekty dopravní nehodovosti a možnosti financování dopravní infrastruktury.</a:t>
            </a:r>
          </a:p>
          <a:p>
            <a:pPr lvl="1" indent="0">
              <a:lnSpc>
                <a:spcPct val="100000"/>
              </a:lnSpc>
              <a:spcBef>
                <a:spcPts val="600"/>
              </a:spcBef>
            </a:pPr>
            <a:endParaRPr lang="cs-CZ" sz="4400" b="1" spc="-170" dirty="0">
              <a:solidFill>
                <a:srgbClr val="2C3C76"/>
              </a:solidFill>
              <a:latin typeface="+mj-lt"/>
            </a:endParaRP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400" dirty="0">
                <a:solidFill>
                  <a:srgbClr val="2C3C76"/>
                </a:solidFill>
                <a:latin typeface="+mj-lt"/>
              </a:rPr>
              <a:t>Dvoudenní základní pro úředníky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A8E33C8-D6B7-B4F1-3207-E60FC12F9622}"/>
              </a:ext>
            </a:extLst>
          </p:cNvPr>
          <p:cNvSpPr txBox="1"/>
          <p:nvPr/>
        </p:nvSpPr>
        <p:spPr>
          <a:xfrm>
            <a:off x="11165376" y="3592163"/>
            <a:ext cx="13672238" cy="8867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400" dirty="0">
                <a:solidFill>
                  <a:srgbClr val="2C3C76"/>
                </a:solidFill>
                <a:latin typeface="+mj-lt"/>
              </a:rPr>
              <a:t>Jednodenní tematické navazující </a:t>
            </a:r>
            <a:br>
              <a:rPr lang="cs-CZ" sz="4400" dirty="0">
                <a:solidFill>
                  <a:srgbClr val="2C3C76"/>
                </a:solidFill>
                <a:latin typeface="+mj-lt"/>
              </a:rPr>
            </a:br>
            <a:r>
              <a:rPr lang="cs-CZ" sz="3600" dirty="0">
                <a:solidFill>
                  <a:srgbClr val="2C3C76"/>
                </a:solidFill>
                <a:latin typeface="+mj-lt"/>
              </a:rPr>
              <a:t>(po absolvování základního kurzu)</a:t>
            </a:r>
          </a:p>
          <a:p>
            <a:pPr marL="571500" lvl="6" indent="-5715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cs-CZ" sz="3200" dirty="0">
              <a:solidFill>
                <a:srgbClr val="2C3C76"/>
              </a:solidFill>
              <a:latin typeface="+mj-lt"/>
            </a:endParaRPr>
          </a:p>
          <a:p>
            <a:pPr marL="571500" lvl="6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Dopravně inženýrské charakteristiky jako nástroj pro rozhodování.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Zavádění zón s dopravním omezením.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Nástupní plochy pro požární techniku.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Proces schvalování a povolování dopravních staveb.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Bezpečnostní audity.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Nové předpisy pro zklidňování dopravy (TP 132, TP 145).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Analýza nehodových lokalit. 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Připojení komunikací (řešení rozhledových poměrů).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Ekonomické aspekty dopravní nehodovosti.</a:t>
            </a: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Přístupnost a bezbariérové užívání </a:t>
            </a:r>
            <a:r>
              <a:rPr lang="cs-CZ" sz="3200" dirty="0" err="1">
                <a:solidFill>
                  <a:srgbClr val="2C3C76"/>
                </a:solidFill>
                <a:latin typeface="+mj-lt"/>
              </a:rPr>
              <a:t>pozem</a:t>
            </a:r>
            <a:r>
              <a:rPr lang="cs-CZ" sz="3200" dirty="0">
                <a:solidFill>
                  <a:srgbClr val="2C3C76"/>
                </a:solidFill>
                <a:latin typeface="+mj-lt"/>
              </a:rPr>
              <a:t>. komunikací </a:t>
            </a:r>
            <a:r>
              <a:rPr lang="cs-CZ" sz="2800" dirty="0">
                <a:solidFill>
                  <a:srgbClr val="2C3C76"/>
                </a:solidFill>
                <a:latin typeface="+mj-lt"/>
              </a:rPr>
              <a:t>(ČSN 73 4001).</a:t>
            </a:r>
            <a:endParaRPr lang="cs-CZ" sz="3200" dirty="0">
              <a:solidFill>
                <a:srgbClr val="2C3C76"/>
              </a:solidFill>
              <a:latin typeface="+mj-lt"/>
            </a:endParaRPr>
          </a:p>
          <a:p>
            <a:pPr marL="571500" lvl="4" indent="-450000">
              <a:lnSpc>
                <a:spcPct val="114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sz="3200" dirty="0">
                <a:solidFill>
                  <a:srgbClr val="2C3C76"/>
                </a:solidFill>
                <a:latin typeface="+mj-lt"/>
              </a:rPr>
              <a:t>Možnosti financování dopravní infrastruktury.</a:t>
            </a:r>
          </a:p>
        </p:txBody>
      </p:sp>
      <p:sp>
        <p:nvSpPr>
          <p:cNvPr id="5" name="Inspekce silniční dopravy">
            <a:extLst>
              <a:ext uri="{FF2B5EF4-FFF2-40B4-BE49-F238E27FC236}">
                <a16:creationId xmlns:a16="http://schemas.microsoft.com/office/drawing/2014/main" id="{13314E60-E712-5581-688C-8E585AAEBBBC}"/>
              </a:ext>
            </a:extLst>
          </p:cNvPr>
          <p:cNvSpPr txBox="1">
            <a:spLocks/>
          </p:cNvSpPr>
          <p:nvPr/>
        </p:nvSpPr>
        <p:spPr>
          <a:xfrm>
            <a:off x="1206500" y="1079500"/>
            <a:ext cx="16296587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dirty="0"/>
              <a:t>Školení: Dopravní řešení v praxi</a:t>
            </a:r>
          </a:p>
        </p:txBody>
      </p:sp>
    </p:spTree>
    <p:extLst>
      <p:ext uri="{BB962C8B-B14F-4D97-AF65-F5344CB8AC3E}">
        <p14:creationId xmlns:p14="http://schemas.microsoft.com/office/powerpoint/2010/main" val="13637551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7EBBF-F021-3980-C280-E0BCB41BC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MD_PPT_001_08.jpg" descr="MD_PPT_001_08.jpg">
            <a:extLst>
              <a:ext uri="{FF2B5EF4-FFF2-40B4-BE49-F238E27FC236}">
                <a16:creationId xmlns:a16="http://schemas.microsoft.com/office/drawing/2014/main" id="{1FE7FB61-2A98-3B2A-EB39-210D33414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lavní oblasti úpravy">
            <a:extLst>
              <a:ext uri="{FF2B5EF4-FFF2-40B4-BE49-F238E27FC236}">
                <a16:creationId xmlns:a16="http://schemas.microsoft.com/office/drawing/2014/main" id="{A0E26350-E38A-5FF0-F072-2A14BA52B9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98382" y="6858000"/>
            <a:ext cx="21971004" cy="18741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lang="cs-CZ" sz="12800" dirty="0"/>
              <a:t>Národní kampaň ZVOLNI</a:t>
            </a:r>
            <a:br>
              <a:rPr lang="cs-CZ" dirty="0"/>
            </a:br>
            <a:r>
              <a:rPr lang="cs-CZ" sz="8900" b="0" dirty="0"/>
              <a:t>Silnice nejen bezpečné, ale i příjemné</a:t>
            </a:r>
            <a:endParaRPr sz="8900" b="0" dirty="0"/>
          </a:p>
        </p:txBody>
      </p:sp>
    </p:spTree>
    <p:extLst>
      <p:ext uri="{BB962C8B-B14F-4D97-AF65-F5344CB8AC3E}">
        <p14:creationId xmlns:p14="http://schemas.microsoft.com/office/powerpoint/2010/main" val="19748576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FBBCF-CD0D-CFE2-6D73-4D2FD237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D_PPT_001_09.jpg" descr="MD_PPT_001_09.jpg">
            <a:extLst>
              <a:ext uri="{FF2B5EF4-FFF2-40B4-BE49-F238E27FC236}">
                <a16:creationId xmlns:a16="http://schemas.microsoft.com/office/drawing/2014/main" id="{BA02D5DD-28E8-956A-88C5-F437B2CC15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ázek" descr="Obrázek">
            <a:extLst>
              <a:ext uri="{FF2B5EF4-FFF2-40B4-BE49-F238E27FC236}">
                <a16:creationId xmlns:a16="http://schemas.microsoft.com/office/drawing/2014/main" id="{AC7C8CAB-86FB-B5AE-436B-FD097872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70" y="1190984"/>
            <a:ext cx="4524147" cy="11300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D677D19-4B8D-19A9-3CA3-707E874322F0}"/>
              </a:ext>
            </a:extLst>
          </p:cNvPr>
          <p:cNvSpPr txBox="1"/>
          <p:nvPr/>
        </p:nvSpPr>
        <p:spPr>
          <a:xfrm>
            <a:off x="1178383" y="3331843"/>
            <a:ext cx="15961301" cy="82638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4400" b="1" spc="-170" dirty="0">
                <a:solidFill>
                  <a:srgbClr val="2C3C76"/>
                </a:solidFill>
              </a:rPr>
              <a:t>Lepší veřejný prostor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rgbClr val="2C3C76"/>
                </a:solidFill>
                <a:latin typeface="+mj-lt"/>
              </a:rPr>
              <a:t>Bezpečnější ulice, více zeleně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rgbClr val="2C3C76"/>
                </a:solidFill>
                <a:latin typeface="+mj-lt"/>
              </a:rPr>
              <a:t>Podpora místní ekonomiky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4000" b="1" spc="-170" dirty="0">
              <a:solidFill>
                <a:srgbClr val="2C3C76"/>
              </a:solidFill>
              <a:latin typeface="+mj-lt"/>
            </a:endParaRPr>
          </a:p>
          <a:p>
            <a:pPr lvl="1" indent="0">
              <a:lnSpc>
                <a:spcPct val="100000"/>
              </a:lnSpc>
              <a:spcBef>
                <a:spcPts val="600"/>
              </a:spcBef>
            </a:pPr>
            <a:r>
              <a:rPr lang="cs-CZ" sz="4000" b="1" spc="-170" dirty="0">
                <a:solidFill>
                  <a:srgbClr val="2C3C76"/>
                </a:solidFill>
                <a:latin typeface="+mj-lt"/>
              </a:rPr>
              <a:t>Lepší </a:t>
            </a:r>
            <a:r>
              <a:rPr lang="cs-CZ" sz="4000" b="1" spc="-170" dirty="0" err="1">
                <a:solidFill>
                  <a:srgbClr val="2C3C76"/>
                </a:solidFill>
                <a:latin typeface="+mj-lt"/>
              </a:rPr>
              <a:t>intermodalita</a:t>
            </a:r>
            <a:endParaRPr lang="cs-CZ" sz="4000" b="1" spc="-170" dirty="0">
              <a:solidFill>
                <a:srgbClr val="2C3C76"/>
              </a:solidFill>
              <a:latin typeface="+mj-lt"/>
            </a:endParaRP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rgbClr val="2C3C76"/>
                </a:solidFill>
                <a:latin typeface="+mj-lt"/>
              </a:rPr>
              <a:t>Lepší propojení veřejné, cyklistické a pěší dopravy 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4000" dirty="0">
              <a:solidFill>
                <a:srgbClr val="2C3C76"/>
              </a:solidFill>
              <a:latin typeface="+mj-lt"/>
            </a:endParaRPr>
          </a:p>
          <a:p>
            <a:pPr lvl="1" indent="0">
              <a:lnSpc>
                <a:spcPct val="100000"/>
              </a:lnSpc>
              <a:spcBef>
                <a:spcPts val="600"/>
              </a:spcBef>
            </a:pPr>
            <a:r>
              <a:rPr lang="cs-CZ" sz="4000" b="1" spc="-170" dirty="0">
                <a:solidFill>
                  <a:srgbClr val="2C3C76"/>
                </a:solidFill>
              </a:rPr>
              <a:t>Bezpečnost pro všechny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rgbClr val="2C3C76"/>
                </a:solidFill>
              </a:rPr>
              <a:t>Méně aut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rgbClr val="2C3C76"/>
                </a:solidFill>
              </a:rPr>
              <a:t>Více klidu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rgbClr val="2C3C76"/>
                </a:solidFill>
              </a:rPr>
              <a:t>Vyšší bezpečnost pro chodce a cyklisty</a:t>
            </a:r>
          </a:p>
          <a:p>
            <a:pPr marL="571500" lvl="1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2C3C76"/>
              </a:solidFill>
              <a:latin typeface="+mj-lt"/>
            </a:endParaRPr>
          </a:p>
        </p:txBody>
      </p:sp>
      <p:sp>
        <p:nvSpPr>
          <p:cNvPr id="2" name="Inspekce silniční dopravy">
            <a:extLst>
              <a:ext uri="{FF2B5EF4-FFF2-40B4-BE49-F238E27FC236}">
                <a16:creationId xmlns:a16="http://schemas.microsoft.com/office/drawing/2014/main" id="{A26B6F79-9182-A3A6-553F-229900D1FAF7}"/>
              </a:ext>
            </a:extLst>
          </p:cNvPr>
          <p:cNvSpPr txBox="1">
            <a:spLocks/>
          </p:cNvSpPr>
          <p:nvPr/>
        </p:nvSpPr>
        <p:spPr>
          <a:xfrm>
            <a:off x="1178383" y="1135242"/>
            <a:ext cx="18616386" cy="1976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2C3C76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sz="8800" dirty="0">
                <a:cs typeface="Calibri" panose="020F0502020204030204" pitchFamily="34" charset="0"/>
              </a:rPr>
              <a:t>Sdělení kampaně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73330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871</Words>
  <Application>Microsoft Office PowerPoint</Application>
  <PresentationFormat>Vlastní</PresentationFormat>
  <Paragraphs>117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Helvetica Neue</vt:lpstr>
      <vt:lpstr>Helvetica Neue Medium</vt:lpstr>
      <vt:lpstr>Symbol</vt:lpstr>
      <vt:lpstr>Times New Roman</vt:lpstr>
      <vt:lpstr>21_BasicWhite</vt:lpstr>
      <vt:lpstr>Městská doprava může být  přívětivější a bezpečnější  Blíží se Evropský týden mobility 2025,  podporujeme zajímavé projekty</vt:lpstr>
      <vt:lpstr>Přehledná a bezpečná doprava </vt:lpstr>
      <vt:lpstr>Přehledná a bezpečná doprava </vt:lpstr>
      <vt:lpstr>Školení pro úředníky Dopravní řešení v praxi</vt:lpstr>
      <vt:lpstr>Školení: Dopravní řešení v praxi</vt:lpstr>
      <vt:lpstr>Prezentace aplikace PowerPoint</vt:lpstr>
      <vt:lpstr>Prezentace aplikace PowerPoint</vt:lpstr>
      <vt:lpstr>Národní kampaň ZVOLNI Silnice nejen bezpečné, ale i příjemné</vt:lpstr>
      <vt:lpstr>Prezentace aplikace PowerPoint</vt:lpstr>
      <vt:lpstr>Maskot a logo kampaně</vt:lpstr>
      <vt:lpstr>Web kampaně</vt:lpstr>
      <vt:lpstr>Výzva 10 000 kroků </vt:lpstr>
      <vt:lpstr>Cyklovize 2030</vt:lpstr>
      <vt:lpstr>Sdílení dobré praxe</vt:lpstr>
      <vt:lpstr>Žijeme města budoucnosti</vt:lpstr>
      <vt:lpstr>Bez spolupráce by to nešlo</vt:lpstr>
      <vt:lpstr>Prezentace aplikace PowerPoint</vt:lpstr>
      <vt:lpstr>Prezentace aplikace PowerPoint</vt:lpstr>
      <vt:lpstr>Prezentace aplikace PowerPoint</vt:lpstr>
      <vt:lpstr>Zvolni i kvůli bezpečnosti </vt:lpstr>
      <vt:lpstr>Zvolni i kvůli bezpečnosti </vt:lpstr>
      <vt:lpstr>Jiná část prezentace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Dlouhá Veronika Mgr.</dc:creator>
  <cp:lastModifiedBy>Straková Tereza Bc.</cp:lastModifiedBy>
  <cp:revision>137</cp:revision>
  <cp:lastPrinted>2025-09-11T09:15:48Z</cp:lastPrinted>
  <dcterms:modified xsi:type="dcterms:W3CDTF">2025-09-11T11:24:04Z</dcterms:modified>
</cp:coreProperties>
</file>