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31" r:id="rId4"/>
    <p:sldId id="333" r:id="rId5"/>
    <p:sldId id="257" r:id="rId6"/>
    <p:sldId id="319" r:id="rId7"/>
    <p:sldId id="318" r:id="rId8"/>
    <p:sldId id="320" r:id="rId9"/>
    <p:sldId id="321" r:id="rId10"/>
    <p:sldId id="322" r:id="rId11"/>
    <p:sldId id="323" r:id="rId12"/>
    <p:sldId id="324" r:id="rId13"/>
    <p:sldId id="332" r:id="rId14"/>
    <p:sldId id="330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82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orient="horz" pos="2999" userDrawn="1">
          <p15:clr>
            <a:srgbClr val="A4A3A4"/>
          </p15:clr>
        </p15:guide>
        <p15:guide id="6" orient="horz" pos="2840" userDrawn="1">
          <p15:clr>
            <a:srgbClr val="A4A3A4"/>
          </p15:clr>
        </p15:guide>
        <p15:guide id="7" orient="horz" pos="1820" userDrawn="1">
          <p15:clr>
            <a:srgbClr val="A4A3A4"/>
          </p15:clr>
        </p15:guide>
        <p15:guide id="8" orient="horz" pos="2001" userDrawn="1">
          <p15:clr>
            <a:srgbClr val="A4A3A4"/>
          </p15:clr>
        </p15:guide>
        <p15:guide id="9" pos="211" userDrawn="1">
          <p15:clr>
            <a:srgbClr val="A4A3A4"/>
          </p15:clr>
        </p15:guide>
        <p15:guide id="10" orient="horz" pos="2260" userDrawn="1">
          <p15:clr>
            <a:srgbClr val="A4A3A4"/>
          </p15:clr>
        </p15:guide>
        <p15:guide id="11" pos="937" userDrawn="1">
          <p15:clr>
            <a:srgbClr val="A4A3A4"/>
          </p15:clr>
        </p15:guide>
        <p15:guide id="12" pos="1663" userDrawn="1">
          <p15:clr>
            <a:srgbClr val="A4A3A4"/>
          </p15:clr>
        </p15:guide>
        <p15:guide id="13" pos="24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08E"/>
    <a:srgbClr val="254174"/>
    <a:srgbClr val="213A68"/>
    <a:srgbClr val="223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48" y="78"/>
      </p:cViewPr>
      <p:guideLst>
        <p:guide orient="horz" pos="51"/>
        <p:guide pos="3840"/>
        <p:guide pos="3182"/>
        <p:guide pos="4520"/>
        <p:guide orient="horz" pos="2999"/>
        <p:guide orient="horz" pos="2840"/>
        <p:guide orient="horz" pos="1820"/>
        <p:guide orient="horz" pos="2001"/>
        <p:guide pos="211"/>
        <p:guide orient="horz" pos="2260"/>
        <p:guide pos="937"/>
        <p:guide pos="1663"/>
        <p:guide pos="24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STATISTIKA%20DN\ROK-2024\pro%20JIRKU\Pr&#225;zdniny%202023\Pr&#225;zdniny%202023%20-%20porovn&#225;n&#23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\Downloads\Pr&#225;zdniny%202023%20-%20porovn&#225;n&#23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\Downloads\Pr&#225;zdniny%202023%20-%20porovn&#225;n&#23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wnloads\Pr&#225;zdniny%202023%20-%20porovn&#225;n&#2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\Downloads\Pr&#225;zdniny%202023%20-%20porovn&#225;n&#23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527636048880384E-2"/>
          <c:y val="3.4207884208648683E-2"/>
          <c:w val="0.96831836973300844"/>
          <c:h val="0.841339177263036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25-4F37-91AF-FBFA283A99AF}"/>
              </c:ext>
            </c:extLst>
          </c:dPt>
          <c:dPt>
            <c:idx val="24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25-4F37-91AF-FBFA283A99AF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25-4F37-91AF-FBFA283A99AF}"/>
              </c:ext>
            </c:extLst>
          </c:dPt>
          <c:dPt>
            <c:idx val="27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25-4F37-91AF-FBFA283A99AF}"/>
              </c:ext>
            </c:extLst>
          </c:dPt>
          <c:dPt>
            <c:idx val="30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25-4F37-91AF-FBFA283A99AF}"/>
              </c:ext>
            </c:extLst>
          </c:dPt>
          <c:dPt>
            <c:idx val="32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25-4F37-91AF-FBFA283A99AF}"/>
              </c:ext>
            </c:extLst>
          </c:dPt>
          <c:dLbls>
            <c:dLbl>
              <c:idx val="26"/>
              <c:tx>
                <c:rich>
                  <a:bodyPr/>
                  <a:lstStyle/>
                  <a:p>
                    <a:fld id="{11BAAAC6-39C5-4977-A9D3-40D10D6202E5}" type="VALUE">
                      <a:rPr lang="en-AE" sz="1200" b="1" i="0" baseline="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625-4F37-91AF-FBFA283A99AF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'Prázdniny - celkem'!$B$62:$B$95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'Prázdniny - celkem'!$D$62:$D$95</c:f>
              <c:numCache>
                <c:formatCode>#,##0</c:formatCode>
                <c:ptCount val="34"/>
                <c:pt idx="0">
                  <c:v>217</c:v>
                </c:pt>
                <c:pt idx="1">
                  <c:v>223</c:v>
                </c:pt>
                <c:pt idx="2">
                  <c:v>267</c:v>
                </c:pt>
                <c:pt idx="3">
                  <c:v>291</c:v>
                </c:pt>
                <c:pt idx="4">
                  <c:v>263</c:v>
                </c:pt>
                <c:pt idx="5">
                  <c:v>268</c:v>
                </c:pt>
                <c:pt idx="6">
                  <c:v>285</c:v>
                </c:pt>
                <c:pt idx="7">
                  <c:v>261</c:v>
                </c:pt>
                <c:pt idx="8">
                  <c:v>231</c:v>
                </c:pt>
                <c:pt idx="9">
                  <c:v>287</c:v>
                </c:pt>
                <c:pt idx="10">
                  <c:v>244</c:v>
                </c:pt>
                <c:pt idx="11">
                  <c:v>256</c:v>
                </c:pt>
                <c:pt idx="12">
                  <c:v>252</c:v>
                </c:pt>
                <c:pt idx="13">
                  <c:v>286</c:v>
                </c:pt>
                <c:pt idx="14">
                  <c:v>238</c:v>
                </c:pt>
                <c:pt idx="15">
                  <c:v>223</c:v>
                </c:pt>
                <c:pt idx="16">
                  <c:v>152</c:v>
                </c:pt>
                <c:pt idx="17">
                  <c:v>222</c:v>
                </c:pt>
                <c:pt idx="18">
                  <c:v>204</c:v>
                </c:pt>
                <c:pt idx="19">
                  <c:v>150</c:v>
                </c:pt>
                <c:pt idx="20">
                  <c:v>170</c:v>
                </c:pt>
                <c:pt idx="21">
                  <c:v>138</c:v>
                </c:pt>
                <c:pt idx="22">
                  <c:v>140</c:v>
                </c:pt>
                <c:pt idx="23">
                  <c:v>136</c:v>
                </c:pt>
                <c:pt idx="24">
                  <c:v>132</c:v>
                </c:pt>
                <c:pt idx="25">
                  <c:v>147</c:v>
                </c:pt>
                <c:pt idx="26">
                  <c:v>120</c:v>
                </c:pt>
                <c:pt idx="27">
                  <c:v>101</c:v>
                </c:pt>
                <c:pt idx="28">
                  <c:v>115</c:v>
                </c:pt>
                <c:pt idx="29">
                  <c:v>118</c:v>
                </c:pt>
                <c:pt idx="30">
                  <c:v>98</c:v>
                </c:pt>
                <c:pt idx="31">
                  <c:v>100</c:v>
                </c:pt>
                <c:pt idx="32">
                  <c:v>74</c:v>
                </c:pt>
                <c:pt idx="3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25-4F37-91AF-FBFA283A9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86697112"/>
        <c:axId val="394374152"/>
      </c:barChart>
      <c:catAx>
        <c:axId val="18669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394374152"/>
        <c:crosses val="autoZero"/>
        <c:auto val="1"/>
        <c:lblAlgn val="ctr"/>
        <c:lblOffset val="100"/>
        <c:noMultiLvlLbl val="0"/>
      </c:catAx>
      <c:valAx>
        <c:axId val="3943741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669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145732261410327E-2"/>
          <c:y val="4.9579109911243813E-2"/>
          <c:w val="0.90612862025536889"/>
          <c:h val="0.89032622936086181"/>
        </c:manualLayout>
      </c:layout>
      <c:barChart>
        <c:barDir val="bar"/>
        <c:grouping val="clustered"/>
        <c:varyColors val="0"/>
        <c:ser>
          <c:idx val="0"/>
          <c:order val="0"/>
          <c:tx>
            <c:v>počet nehod</c:v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25417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'Prázdniny - celkem'!$A$190:$A$196</c:f>
              <c:strCache>
                <c:ptCount val="7"/>
                <c:pt idx="0">
                  <c:v>Po</c:v>
                </c:pt>
                <c:pt idx="1">
                  <c:v>Út</c:v>
                </c:pt>
                <c:pt idx="2">
                  <c:v>St</c:v>
                </c:pt>
                <c:pt idx="3">
                  <c:v>Čt</c:v>
                </c:pt>
                <c:pt idx="4">
                  <c:v>Pá</c:v>
                </c:pt>
                <c:pt idx="5">
                  <c:v>So</c:v>
                </c:pt>
                <c:pt idx="6">
                  <c:v>Ne</c:v>
                </c:pt>
              </c:strCache>
            </c:strRef>
          </c:cat>
          <c:val>
            <c:numRef>
              <c:f>'Prázdniny - celkem'!$B$190:$B$196</c:f>
              <c:numCache>
                <c:formatCode>#,##0</c:formatCode>
                <c:ptCount val="7"/>
                <c:pt idx="0">
                  <c:v>2588</c:v>
                </c:pt>
                <c:pt idx="1">
                  <c:v>2431</c:v>
                </c:pt>
                <c:pt idx="2">
                  <c:v>2469</c:v>
                </c:pt>
                <c:pt idx="3">
                  <c:v>2381</c:v>
                </c:pt>
                <c:pt idx="4">
                  <c:v>2332</c:v>
                </c:pt>
                <c:pt idx="5">
                  <c:v>2230</c:v>
                </c:pt>
                <c:pt idx="6">
                  <c:v>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1-4F22-ADBE-CA3844C6A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4377288"/>
        <c:axId val="394377680"/>
      </c:barChart>
      <c:catAx>
        <c:axId val="394377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4377680"/>
        <c:crosses val="autoZero"/>
        <c:auto val="1"/>
        <c:lblAlgn val="ctr"/>
        <c:lblOffset val="100"/>
        <c:noMultiLvlLbl val="0"/>
      </c:catAx>
      <c:valAx>
        <c:axId val="394377680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39437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67157360877827"/>
          <c:y val="4.9382716049382713E-2"/>
          <c:w val="0.89232842639122167"/>
          <c:h val="0.91714309424605445"/>
        </c:manualLayout>
      </c:layout>
      <c:barChart>
        <c:barDir val="bar"/>
        <c:grouping val="clustered"/>
        <c:varyColors val="0"/>
        <c:ser>
          <c:idx val="0"/>
          <c:order val="0"/>
          <c:tx>
            <c:v>usmrceno osob</c:v>
          </c:tx>
          <c:spPr>
            <a:solidFill>
              <a:srgbClr val="D36D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'Prázdniny - celkem'!$A$190:$A$196</c:f>
              <c:strCache>
                <c:ptCount val="7"/>
                <c:pt idx="0">
                  <c:v>Po</c:v>
                </c:pt>
                <c:pt idx="1">
                  <c:v>Út</c:v>
                </c:pt>
                <c:pt idx="2">
                  <c:v>St</c:v>
                </c:pt>
                <c:pt idx="3">
                  <c:v>Čt</c:v>
                </c:pt>
                <c:pt idx="4">
                  <c:v>Pá</c:v>
                </c:pt>
                <c:pt idx="5">
                  <c:v>So</c:v>
                </c:pt>
                <c:pt idx="6">
                  <c:v>Ne</c:v>
                </c:pt>
              </c:strCache>
            </c:strRef>
          </c:cat>
          <c:val>
            <c:numRef>
              <c:f>'Prázdniny - celkem'!$C$190:$C$196</c:f>
              <c:numCache>
                <c:formatCode>#,##0</c:formatCode>
                <c:ptCount val="7"/>
                <c:pt idx="0">
                  <c:v>16</c:v>
                </c:pt>
                <c:pt idx="1">
                  <c:v>16</c:v>
                </c:pt>
                <c:pt idx="2">
                  <c:v>9</c:v>
                </c:pt>
                <c:pt idx="3">
                  <c:v>16</c:v>
                </c:pt>
                <c:pt idx="4">
                  <c:v>14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8-4F02-AA94-B360AFF05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393651880"/>
        <c:axId val="393652272"/>
      </c:barChart>
      <c:catAx>
        <c:axId val="393651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3652272"/>
        <c:crosses val="autoZero"/>
        <c:auto val="1"/>
        <c:lblAlgn val="ctr"/>
        <c:lblOffset val="100"/>
        <c:noMultiLvlLbl val="0"/>
      </c:catAx>
      <c:valAx>
        <c:axId val="39365227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39365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1"/>
              <a:t>Usmrcené osoby podle kategorie; 2023</a:t>
            </a:r>
          </a:p>
          <a:p>
            <a:pPr>
              <a:defRPr b="1"/>
            </a:pPr>
            <a:r>
              <a:rPr lang="cs-CZ" sz="1400" b="1"/>
              <a:t>porovnání s 5 letým průměrem</a:t>
            </a:r>
          </a:p>
        </c:rich>
      </c:tx>
      <c:layout>
        <c:manualLayout>
          <c:xMode val="edge"/>
          <c:yMode val="edge"/>
          <c:x val="0.36050900010932274"/>
          <c:y val="0.10742557331361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'kategorie usmrcených'!$M$22</c:f>
              <c:strCache>
                <c:ptCount val="1"/>
                <c:pt idx="0">
                  <c:v>průměr 2018-2022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544660232970496E-3"/>
                  <c:y val="-0.13766417279480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E2-4B16-8D13-B856E7415B64}"/>
                </c:ext>
              </c:extLst>
            </c:dLbl>
            <c:dLbl>
              <c:idx val="1"/>
              <c:layout>
                <c:manualLayout>
                  <c:x val="0"/>
                  <c:y val="-0.28931920140804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E2-4B16-8D13-B856E7415B64}"/>
                </c:ext>
              </c:extLst>
            </c:dLbl>
            <c:dLbl>
              <c:idx val="2"/>
              <c:layout>
                <c:manualLayout>
                  <c:x val="1.5148867443234987E-3"/>
                  <c:y val="-8.118656344308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E2-4B16-8D13-B856E7415B64}"/>
                </c:ext>
              </c:extLst>
            </c:dLbl>
            <c:dLbl>
              <c:idx val="3"/>
              <c:layout>
                <c:manualLayout>
                  <c:x val="-1.1109041125781268E-16"/>
                  <c:y val="-0.1235447704568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E2-4B16-8D13-B856E7415B64}"/>
                </c:ext>
              </c:extLst>
            </c:dLbl>
            <c:dLbl>
              <c:idx val="4"/>
              <c:layout>
                <c:manualLayout>
                  <c:x val="0"/>
                  <c:y val="-0.12707462104135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E2-4B16-8D13-B856E7415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('kategorie usmrcených'!$B$25:$B$26,'kategorie usmrcených'!$B$28,'kategorie usmrcených'!$B$35:$B$36)</c:f>
              <c:strCache>
                <c:ptCount val="5"/>
                <c:pt idx="0">
                  <c:v>motocykl</c:v>
                </c:pt>
                <c:pt idx="1">
                  <c:v>osobní vozidlo</c:v>
                </c:pt>
                <c:pt idx="2">
                  <c:v>nákladní vozidlo</c:v>
                </c:pt>
                <c:pt idx="3">
                  <c:v>cyklista</c:v>
                </c:pt>
                <c:pt idx="4">
                  <c:v>chodec</c:v>
                </c:pt>
              </c:strCache>
              <c:extLst/>
            </c:strRef>
          </c:cat>
          <c:val>
            <c:numRef>
              <c:f>('kategorie usmrcených'!$M$25:$M$26,'kategorie usmrcených'!$M$28,'kategorie usmrcených'!$M$35:$M$36)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49</c:v>
                </c:pt>
                <c:pt idx="2">
                  <c:v>6.2</c:v>
                </c:pt>
                <c:pt idx="3">
                  <c:v>10.4</c:v>
                </c:pt>
                <c:pt idx="4">
                  <c:v>12.4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1E2-4B16-8D13-B856E741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981304"/>
        <c:axId val="422982480"/>
      </c:areaChart>
      <c:barChart>
        <c:barDir val="col"/>
        <c:grouping val="clustered"/>
        <c:varyColors val="0"/>
        <c:ser>
          <c:idx val="0"/>
          <c:order val="0"/>
          <c:tx>
            <c:v>počet usmrcených</c:v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508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('kategorie usmrcených'!$B$25:$B$26,'kategorie usmrcených'!$B$28,'kategorie usmrcených'!$B$35:$B$36)</c:f>
              <c:strCache>
                <c:ptCount val="5"/>
                <c:pt idx="0">
                  <c:v>motocykl</c:v>
                </c:pt>
                <c:pt idx="1">
                  <c:v>osobní vozidlo</c:v>
                </c:pt>
                <c:pt idx="2">
                  <c:v>nákladní vozidlo</c:v>
                </c:pt>
                <c:pt idx="3">
                  <c:v>cyklista</c:v>
                </c:pt>
                <c:pt idx="4">
                  <c:v>chodec</c:v>
                </c:pt>
              </c:strCache>
              <c:extLst/>
            </c:strRef>
          </c:cat>
          <c:val>
            <c:numRef>
              <c:f>('kategorie usmrcených'!$J$25:$J$26,'kategorie usmrcených'!$J$28,'kategorie usmrcených'!$J$35:$J$36)</c:f>
              <c:numCache>
                <c:formatCode>General</c:formatCode>
                <c:ptCount val="5"/>
                <c:pt idx="0">
                  <c:v>20</c:v>
                </c:pt>
                <c:pt idx="1">
                  <c:v>42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1E2-4B16-8D13-B856E7415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422981304"/>
        <c:axId val="422982480"/>
      </c:barChart>
      <c:catAx>
        <c:axId val="42298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22982480"/>
        <c:crosses val="autoZero"/>
        <c:auto val="1"/>
        <c:lblAlgn val="ctr"/>
        <c:lblOffset val="100"/>
        <c:noMultiLvlLbl val="0"/>
      </c:catAx>
      <c:valAx>
        <c:axId val="42298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298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63791779180137"/>
          <c:y val="0.28237913664917802"/>
          <c:w val="0.17559970361403915"/>
          <c:h val="0.17498059787235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Usmrcené osoby o prázdninách; kraje, 2023</a:t>
            </a:r>
          </a:p>
          <a:p>
            <a:pPr>
              <a:defRPr/>
            </a:pPr>
            <a:r>
              <a:rPr lang="cs-CZ"/>
              <a:t>porovnání s 5 letým průměrem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2360152002441949E-2"/>
          <c:y val="1.4139685222808345E-2"/>
          <c:w val="0.9752796959951161"/>
          <c:h val="0.71020871882915448"/>
        </c:manualLayout>
      </c:layout>
      <c:areaChart>
        <c:grouping val="standard"/>
        <c:varyColors val="0"/>
        <c:ser>
          <c:idx val="1"/>
          <c:order val="1"/>
          <c:tx>
            <c:strRef>
              <c:f>'Prázdniny - celkem'!$AD$129</c:f>
              <c:strCache>
                <c:ptCount val="1"/>
                <c:pt idx="0">
                  <c:v>průměr 2018-2022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'Prázdniny - celkem'!$AD$130:$AD$143</c:f>
              <c:numCache>
                <c:formatCode>0</c:formatCode>
                <c:ptCount val="14"/>
                <c:pt idx="0">
                  <c:v>3.4</c:v>
                </c:pt>
                <c:pt idx="1">
                  <c:v>15</c:v>
                </c:pt>
                <c:pt idx="2">
                  <c:v>10.199999999999999</c:v>
                </c:pt>
                <c:pt idx="3">
                  <c:v>8.1999999999999993</c:v>
                </c:pt>
                <c:pt idx="4">
                  <c:v>7.8</c:v>
                </c:pt>
                <c:pt idx="5">
                  <c:v>7</c:v>
                </c:pt>
                <c:pt idx="6">
                  <c:v>10.8</c:v>
                </c:pt>
                <c:pt idx="7">
                  <c:v>8</c:v>
                </c:pt>
                <c:pt idx="8">
                  <c:v>6.8</c:v>
                </c:pt>
                <c:pt idx="9">
                  <c:v>5.2</c:v>
                </c:pt>
                <c:pt idx="10">
                  <c:v>8.1999999999999993</c:v>
                </c:pt>
                <c:pt idx="11">
                  <c:v>3.8</c:v>
                </c:pt>
                <c:pt idx="12">
                  <c:v>3</c:v>
                </c:pt>
                <c:pt idx="1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3-4BDA-9A63-0A099FB0B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82488"/>
        <c:axId val="495682096"/>
      </c:areaChar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508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'Prázdniny - celkem'!$T$130:$T$143</c:f>
              <c:strCache>
                <c:ptCount val="14"/>
                <c:pt idx="0">
                  <c:v>Hl. m. 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Ústecký</c:v>
                </c:pt>
                <c:pt idx="5">
                  <c:v>Královéhradecký</c:v>
                </c:pt>
                <c:pt idx="6">
                  <c:v>Jihomoravský</c:v>
                </c:pt>
                <c:pt idx="7">
                  <c:v>Moravskoslezský</c:v>
                </c:pt>
                <c:pt idx="8">
                  <c:v>Olomoucký</c:v>
                </c:pt>
                <c:pt idx="9">
                  <c:v>Zlínský</c:v>
                </c:pt>
                <c:pt idx="10">
                  <c:v>Vysočina</c:v>
                </c:pt>
                <c:pt idx="11">
                  <c:v>Pardubický</c:v>
                </c:pt>
                <c:pt idx="12">
                  <c:v>Liberecký</c:v>
                </c:pt>
                <c:pt idx="13">
                  <c:v>Karlovarský</c:v>
                </c:pt>
              </c:strCache>
            </c:strRef>
          </c:cat>
          <c:val>
            <c:numRef>
              <c:f>'Prázdniny - celkem'!$AB$130:$AB$143</c:f>
              <c:numCache>
                <c:formatCode>General</c:formatCode>
                <c:ptCount val="14"/>
                <c:pt idx="0">
                  <c:v>6</c:v>
                </c:pt>
                <c:pt idx="1">
                  <c:v>10</c:v>
                </c:pt>
                <c:pt idx="2">
                  <c:v>14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10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7</c:v>
                </c:pt>
                <c:pt idx="11">
                  <c:v>3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F3-4BDA-9A63-0A099FB0B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95682488"/>
        <c:axId val="495682096"/>
      </c:barChart>
      <c:lineChart>
        <c:grouping val="standard"/>
        <c:varyColors val="0"/>
        <c:ser>
          <c:idx val="2"/>
          <c:order val="2"/>
          <c:tx>
            <c:strRef>
              <c:f>'Prázdniny - celkem'!$AE$129</c:f>
              <c:strCache>
                <c:ptCount val="1"/>
                <c:pt idx="0">
                  <c:v>rozdíl proti průměru</c:v>
                </c:pt>
              </c:strCache>
            </c:strRef>
          </c:tx>
          <c:spPr>
            <a:ln w="22225" cap="rnd">
              <a:gradFill>
                <a:gsLst>
                  <a:gs pos="30000">
                    <a:srgbClr val="FF0000"/>
                  </a:gs>
                  <a:gs pos="50000">
                    <a:schemeClr val="accent6"/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F3-4BDA-9A63-0A099FB0BD2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8F3-4BDA-9A63-0A099FB0BD2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F3-4BDA-9A63-0A099FB0BD2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8F3-4BDA-9A63-0A099FB0BD2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8F3-4BDA-9A63-0A099FB0BD2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8F3-4BDA-9A63-0A099FB0BD2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8F3-4BDA-9A63-0A099FB0BD2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8F3-4BDA-9A63-0A099FB0BD2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8F3-4BDA-9A63-0A099FB0BD2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8F3-4BDA-9A63-0A099FB0BD2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8F3-4BDA-9A63-0A099FB0B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'Prázdniny - celkem'!$AE$130:$AE$143</c:f>
              <c:numCache>
                <c:formatCode>0</c:formatCode>
                <c:ptCount val="14"/>
                <c:pt idx="0">
                  <c:v>2.6</c:v>
                </c:pt>
                <c:pt idx="1">
                  <c:v>-5</c:v>
                </c:pt>
                <c:pt idx="2">
                  <c:v>3.8000000000000007</c:v>
                </c:pt>
                <c:pt idx="3">
                  <c:v>-2.1999999999999993</c:v>
                </c:pt>
                <c:pt idx="4">
                  <c:v>-3.8</c:v>
                </c:pt>
                <c:pt idx="5">
                  <c:v>0</c:v>
                </c:pt>
                <c:pt idx="6">
                  <c:v>-0.80000000000000071</c:v>
                </c:pt>
                <c:pt idx="7">
                  <c:v>-1</c:v>
                </c:pt>
                <c:pt idx="8">
                  <c:v>-2.8</c:v>
                </c:pt>
                <c:pt idx="9">
                  <c:v>-3.2</c:v>
                </c:pt>
                <c:pt idx="10">
                  <c:v>-1.1999999999999993</c:v>
                </c:pt>
                <c:pt idx="11">
                  <c:v>-0.79999999999999982</c:v>
                </c:pt>
                <c:pt idx="12">
                  <c:v>1</c:v>
                </c:pt>
                <c:pt idx="13">
                  <c:v>-1.6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F3-4BDA-9A63-0A099FB0B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682488"/>
        <c:axId val="495682096"/>
      </c:lineChart>
      <c:catAx>
        <c:axId val="49568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95682096"/>
        <c:crosses val="autoZero"/>
        <c:auto val="1"/>
        <c:lblAlgn val="ctr"/>
        <c:lblOffset val="100"/>
        <c:noMultiLvlLbl val="0"/>
      </c:catAx>
      <c:valAx>
        <c:axId val="495682096"/>
        <c:scaling>
          <c:orientation val="minMax"/>
          <c:max val="20"/>
        </c:scaling>
        <c:delete val="1"/>
        <c:axPos val="l"/>
        <c:numFmt formatCode="0" sourceLinked="1"/>
        <c:majorTickMark val="none"/>
        <c:minorTickMark val="none"/>
        <c:tickLblPos val="nextTo"/>
        <c:crossAx val="49568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466288282628982"/>
          <c:y val="7.4850871163053875E-2"/>
          <c:w val="0.19138540758862016"/>
          <c:h val="0.14829540135266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25336-7631-E5B7-E8B3-70AD86FCE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C73D2-B3D6-1987-18D0-F9268A2D7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6E6B2A-636F-2A79-B587-23B8E8AD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2F3AF-29BC-55C1-0DD0-A5D6D418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12464-7B49-7064-1DE3-2FD0C9C4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6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7A521-F2F9-A7CE-EB96-82A51895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892169-5057-DF5A-8845-F208D07F5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C4BCB-26D6-96AC-16E9-06D6FD1F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909841-B076-0390-C0EE-E9DA2D63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7646C9-A3AC-2C86-5313-550F5D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27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B07EB4-460C-4069-DED3-8E2AFD13E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D94C14-693C-718D-CE5D-2E34FE183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FEEF31-9856-7015-C72A-11F9889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5DF30-2720-20D7-6EC0-F29EFEFA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3D18A-DF54-8947-FB96-0E6911D4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2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7E1C1-0BE4-E91E-7EC5-10EB51E1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A53C5-CE70-1FCD-D1A3-8105C24BA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2BAEB1-8DC8-1D9A-688F-DDEC9B31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B9B9EC-3108-F1AE-6CE0-E0AF724B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C1F1E0-6B70-956F-E29F-E70462EC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79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EA0C4-7FBC-1460-927A-70F802B0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B4D9CE-C712-6BE1-3997-44C7E7A50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117F37-75F7-24A5-BB6B-3DBA5B0C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D71C9-C16E-8DA6-07F9-E20AD112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C894DE-CBD0-18EE-C015-302B0B4E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7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B87DE-3044-AABF-D5F6-04A522BA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2A0D3-534A-E674-AC59-697326EE9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29427D-AC6C-91E2-D113-EDCDBD58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FD94D9-5B83-6216-0975-A7FA60F5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9BC7FB-16E5-3A4C-7712-06613BD9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A75832-2442-742F-AB5F-4FBD0B67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9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51374-38DC-24D8-3D04-DEBE3FD1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58C47-FAB7-2388-913B-72DAF0F72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72BEA2-C451-47D2-C931-E9CCBC2C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67CD10-3982-1326-0C18-505930D53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F891DA-EEF6-EB54-4C34-07AC7767D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6A3AD9-A173-8DA2-32CE-6662FA00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3003D3-D3D8-185E-8EBC-CCB4551F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3EF336-6E75-0AE8-150C-FA3BB442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50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C4091-51DB-AD49-3FEE-BC3CD27D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4B1E9F-70CE-5E62-0832-27861360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AFFDD2-5150-6797-1C50-B4BF015B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94FFD1-2234-7B8D-91AC-A51D2576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12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863E22-5EB9-1B12-F90D-649ED0A2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B58C18-6BB5-FCAE-5FF2-8AAE03A5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DE1F1D-6552-24D9-0EF4-85EF108A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3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68163-9538-42FC-B93D-3E7881E1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58221-96A6-EF73-E0C6-84A923027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C47204-5827-DA3E-9A3E-0C4F974A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B59174-7EA2-B7D5-FE97-661F7E49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425317-035F-DD0B-2FD3-2516C5C0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3460B5-E97A-1B33-C10B-27E4E44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C8B79-5DDE-06B6-E3FB-47AB6A7C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A2378A-805F-0370-33ED-1EDDB7AFB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41BF63-BB42-0B6D-AEDA-9CD6D636D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C3C738-2FC1-AF4D-6EAC-342915C8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BAC0CD-650C-AAFE-C04F-F0FA4E30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B3994B-D40D-0D90-F6EA-C774A0CC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84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F768D8-682D-DA15-1C0F-CF7566D1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F6855D-F88C-17B8-F4B4-1D123BBA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DF7EF-1690-B68E-7E49-35D73516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0A26-E660-4779-A191-7789FA457BF5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E063D9-06DA-CC51-C9C9-0D31D0D7D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F86828-B1A4-218E-3851-E60F3A349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E9C3-63CC-4A40-8934-AD019973D0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1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licie.cz/clanek/kolama-dolu-ucme-se-prezit-330436.aspx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véPole 2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4785360" y="4547139"/>
            <a:ext cx="7035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6217854" y="4376178"/>
            <a:ext cx="5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</a:t>
            </a:r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4C9BF49B-A341-59B7-0C9D-DC08A7D8FEC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0" y="398761"/>
            <a:ext cx="997201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E32A56F-7FDE-35C4-B7C5-A0F02998C0BE}"/>
              </a:ext>
            </a:extLst>
          </p:cNvPr>
          <p:cNvCxnSpPr/>
          <p:nvPr/>
        </p:nvCxnSpPr>
        <p:spPr>
          <a:xfrm>
            <a:off x="9972013" y="1159049"/>
            <a:ext cx="2198556" cy="1015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BD1A0CC-3F24-5FA3-3B15-B40DC9520A1A}"/>
              </a:ext>
            </a:extLst>
          </p:cNvPr>
          <p:cNvSpPr txBox="1"/>
          <p:nvPr/>
        </p:nvSpPr>
        <p:spPr>
          <a:xfrm>
            <a:off x="101600" y="0"/>
            <a:ext cx="3724096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 ČESKÉ REPUBLIKY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1004" y="821919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ABEDFF-7ABD-B979-9411-63BEC3C0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50" y="398761"/>
            <a:ext cx="763325" cy="7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DNE V TÝDNU A HODINY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660884F-F391-7905-41C5-F8D57D8F8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58550"/>
              </p:ext>
            </p:extLst>
          </p:nvPr>
        </p:nvGraphicFramePr>
        <p:xfrm>
          <a:off x="228228" y="1570091"/>
          <a:ext cx="11735543" cy="3465790"/>
        </p:xfrm>
        <a:graphic>
          <a:graphicData uri="http://schemas.openxmlformats.org/drawingml/2006/table">
            <a:tbl>
              <a:tblPr/>
              <a:tblGrid>
                <a:gridCol w="1142999">
                  <a:extLst>
                    <a:ext uri="{9D8B030D-6E8A-4147-A177-3AD203B41FA5}">
                      <a16:colId xmlns:a16="http://schemas.microsoft.com/office/drawing/2014/main" val="2408884296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99284176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2617197402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593063884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4062464156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924718755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298309009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4255220174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2165605705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784527678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2659071890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4047450360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263215396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4274539144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2115483987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606150909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198669855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105943021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532752903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135723966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1064294680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105946518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575125588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4286986206"/>
                    </a:ext>
                  </a:extLst>
                </a:gridCol>
                <a:gridCol w="441356">
                  <a:extLst>
                    <a:ext uri="{9D8B030D-6E8A-4147-A177-3AD203B41FA5}">
                      <a16:colId xmlns:a16="http://schemas.microsoft.com/office/drawing/2014/main" val="3340514370"/>
                    </a:ext>
                  </a:extLst>
                </a:gridCol>
              </a:tblGrid>
              <a:tr h="79446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Nehody podle dne a hodiny; prázdniny 2023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0-1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1-2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2-3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3-4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4-5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5-6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6-7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7-8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8-9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9-10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10-11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11-12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12-13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13-14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14-15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15-16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16-17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17-18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18-19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19-20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20-21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21-22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22-23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23-24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236396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pondělí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AC47C"/>
                          </a:highlight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8C47C"/>
                          </a:highlight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9BF7B"/>
                          </a:highlight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FC17B"/>
                          </a:highligh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3C77C"/>
                          </a:highlight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8DF81"/>
                          </a:highlight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884"/>
                          </a:highlight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C7E"/>
                          </a:highlight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A076"/>
                          </a:highlight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874"/>
                          </a:highlight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7D6F"/>
                          </a:highlight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8F73"/>
                          </a:highlight>
                          <a:latin typeface="Arial Narrow" panose="020B0606020202030204" pitchFamily="34" charset="0"/>
                        </a:rPr>
                        <a:t>143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373"/>
                          </a:highlight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173"/>
                          </a:highlight>
                          <a:latin typeface="Arial Narrow" panose="020B0606020202030204" pitchFamily="34" charset="0"/>
                        </a:rPr>
                        <a:t>142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96E6C"/>
                          </a:highlight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270"/>
                          </a:highlight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9736D"/>
                          </a:highlight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B7E"/>
                          </a:highlight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283"/>
                          </a:highlight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A84"/>
                          </a:highlight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4DE81"/>
                          </a:highlight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8DF81"/>
                          </a:highlight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FDD81"/>
                          </a:highlight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9CCE7E"/>
                          </a:highlight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20057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úterý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CC57C"/>
                          </a:highlight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DC17B"/>
                          </a:highlight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FC17B"/>
                          </a:highligh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FC17B"/>
                          </a:highligh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EC67C"/>
                          </a:highlight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9DB80"/>
                          </a:highlight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E983"/>
                          </a:highlight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D981"/>
                          </a:highlight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B47A"/>
                          </a:highlight>
                          <a:latin typeface="Arial Narrow" panose="020B0606020202030204" pitchFamily="34" charset="0"/>
                        </a:rPr>
                        <a:t>121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B78"/>
                          </a:highlight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A7B"/>
                          </a:highlight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A72"/>
                          </a:highlight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674"/>
                          </a:highlight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F79"/>
                          </a:highlight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471"/>
                          </a:highlight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A72"/>
                          </a:highlight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571"/>
                          </a:highlight>
                          <a:latin typeface="Arial Narrow" panose="020B0606020202030204" pitchFamily="34" charset="0"/>
                        </a:rPr>
                        <a:t>149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5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176"/>
                          </a:highlight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283"/>
                          </a:highlight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9DB80"/>
                          </a:highlight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1D980"/>
                          </a:highlight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CE182"/>
                          </a:highlight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B4D57F"/>
                          </a:highlight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92CB7D"/>
                          </a:highlight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62274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středa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7C87D"/>
                          </a:highlight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AC47C"/>
                          </a:highlight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1C27B"/>
                          </a:highlight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3BE7B"/>
                          </a:highlight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3C77C"/>
                          </a:highlight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FDD81"/>
                          </a:highlight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583"/>
                          </a:highlight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383"/>
                          </a:highlight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C27D"/>
                          </a:highlight>
                          <a:latin typeface="Arial Narrow" panose="020B0606020202030204" pitchFamily="34" charset="0"/>
                        </a:rPr>
                        <a:t>112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D480"/>
                          </a:highlight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173"/>
                          </a:highlight>
                          <a:latin typeface="Arial Narrow" panose="020B0606020202030204" pitchFamily="34" charset="0"/>
                        </a:rPr>
                        <a:t>142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377"/>
                          </a:highlight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A72"/>
                          </a:highlight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57A"/>
                          </a:highlight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270"/>
                          </a:highlight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771"/>
                          </a:highlight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170"/>
                          </a:highlight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474"/>
                          </a:highlight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383"/>
                          </a:highlight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EBE582"/>
                          </a:highlight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8E983"/>
                          </a:highlight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B84"/>
                          </a:highlight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CE182"/>
                          </a:highlight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92CB7D"/>
                          </a:highlight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02508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čtvrtek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0C67C"/>
                          </a:highlight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8C47C"/>
                          </a:highlight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CC57C"/>
                          </a:highlight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BC07B"/>
                          </a:highlight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7C87D"/>
                          </a:highlight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1D980"/>
                          </a:highlight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EDE683"/>
                          </a:highlight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6E883"/>
                          </a:highlight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B7E"/>
                          </a:highlight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D78"/>
                          </a:highlight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A7B"/>
                          </a:highlight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D75"/>
                          </a:highlight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D78"/>
                          </a:highlight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D7C"/>
                          </a:highlight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8696B"/>
                          </a:highlight>
                          <a:latin typeface="Arial Narrow" panose="020B0606020202030204" pitchFamily="34" charset="0"/>
                        </a:rPr>
                        <a:t>166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577"/>
                          </a:highlight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8E72"/>
                          </a:highlight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57A"/>
                          </a:highlight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082"/>
                          </a:highlight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CE182"/>
                          </a:highlight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0E683"/>
                          </a:highlight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E7E482"/>
                          </a:highlight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DDC81"/>
                          </a:highlight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AFD47F"/>
                          </a:highlight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25471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pátek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FCA7D"/>
                          </a:highlight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FC17B"/>
                          </a:highligh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FC17B"/>
                          </a:highligh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69BF7B"/>
                          </a:highlight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BC97D"/>
                          </a:highlight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9DB80"/>
                          </a:highlight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BDC81"/>
                          </a:highlight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FDD81"/>
                          </a:highlight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DD82"/>
                          </a:highlight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E7F"/>
                          </a:highlight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A076"/>
                          </a:highlight>
                          <a:latin typeface="Arial Narrow" panose="020B0606020202030204" pitchFamily="34" charset="0"/>
                        </a:rPr>
                        <a:t>133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874"/>
                          </a:highlight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176"/>
                          </a:highlight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77A"/>
                          </a:highlight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9726D"/>
                          </a:highlight>
                          <a:latin typeface="Arial Narrow" panose="020B0606020202030204" pitchFamily="34" charset="0"/>
                        </a:rPr>
                        <a:t>161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96E6C"/>
                          </a:highlight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B9D75"/>
                          </a:highlight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DB81"/>
                          </a:highlight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DD82"/>
                          </a:highlight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AE983"/>
                          </a:highlight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9DB80"/>
                          </a:highlight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EBE582"/>
                          </a:highlight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B8D67F"/>
                          </a:highlight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A7D17E"/>
                          </a:highlight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39871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sobota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AFD47F"/>
                          </a:highlight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98CD7E"/>
                          </a:highlight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EC67C"/>
                          </a:highlight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98CD7E"/>
                          </a:highlight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9C97D"/>
                          </a:highlight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7C87D"/>
                          </a:highlight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FCA7D"/>
                          </a:highlight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9ACE7E"/>
                          </a:highlight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DCE182"/>
                          </a:highlight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8E983"/>
                          </a:highlight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C7B"/>
                          </a:highlight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878"/>
                          </a:highlight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77A"/>
                          </a:highlight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77E"/>
                          </a:highlight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77A"/>
                          </a:highlight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878"/>
                          </a:highlight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97E"/>
                          </a:highlight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B7E"/>
                          </a:highlight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B7E"/>
                          </a:highlight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583"/>
                          </a:highlight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DB81"/>
                          </a:highlight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D680"/>
                          </a:highlight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0E683"/>
                          </a:highlight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D8DF81"/>
                          </a:highlight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23003"/>
                  </a:ext>
                </a:extLst>
              </a:tr>
              <a:tr h="3816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neděle</a:t>
                      </a:r>
                    </a:p>
                  </a:txBody>
                  <a:tcPr marL="3600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DDC81"/>
                          </a:highlight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AFD47F"/>
                          </a:highlight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FCA7D"/>
                          </a:highlight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98CD7E"/>
                          </a:highlight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87C87D"/>
                          </a:highlight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CC57C"/>
                          </a:highlight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7CC57C"/>
                          </a:highlight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9ECF7E"/>
                          </a:highlight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96CC7D"/>
                          </a:highlight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B4D57F"/>
                          </a:highlight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E784"/>
                          </a:highlight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CE7F"/>
                          </a:highlight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BA7B"/>
                          </a:highlight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DC67D"/>
                          </a:highlight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B47A"/>
                          </a:highlight>
                          <a:latin typeface="Arial Narrow" panose="020B0606020202030204" pitchFamily="34" charset="0"/>
                        </a:rPr>
                        <a:t>121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A78"/>
                          </a:highlight>
                          <a:latin typeface="Arial Narrow" panose="020B0606020202030204" pitchFamily="34" charset="0"/>
                        </a:rPr>
                        <a:t>127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B079"/>
                          </a:highlight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CA878"/>
                          </a:highlight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D380"/>
                          </a:highlight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ED480"/>
                          </a:highlight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2E783"/>
                          </a:highlight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FFEB84"/>
                          </a:highlight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C5DA80"/>
                          </a:highlight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94CC7D"/>
                          </a:highlight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3380" marR="3380" marT="338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0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874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USMRCENÉ OSOBY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159B732-4695-EA15-964F-6118845B8C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4" y="692361"/>
            <a:ext cx="820324" cy="33539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607523A-7ED8-B460-CE4E-901B3441E32C}"/>
              </a:ext>
            </a:extLst>
          </p:cNvPr>
          <p:cNvSpPr txBox="1"/>
          <p:nvPr/>
        </p:nvSpPr>
        <p:spPr>
          <a:xfrm>
            <a:off x="2149176" y="253430"/>
            <a:ext cx="136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35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367C97-9888-FC7E-3A09-C8D8EE1172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522289"/>
            <a:ext cx="860771" cy="4937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653E045-AB5E-ADC1-BC48-400A4BFF3A36}"/>
              </a:ext>
            </a:extLst>
          </p:cNvPr>
          <p:cNvSpPr txBox="1"/>
          <p:nvPr/>
        </p:nvSpPr>
        <p:spPr>
          <a:xfrm>
            <a:off x="5547828" y="643448"/>
            <a:ext cx="136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3200" dirty="0"/>
              <a:t>3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240933-5177-1BDE-A8F7-C19E6C0AD0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58" y="1758079"/>
            <a:ext cx="757584" cy="41896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D0A6216-6B76-CD82-DD50-D31111B50D7C}"/>
              </a:ext>
            </a:extLst>
          </p:cNvPr>
          <p:cNvSpPr txBox="1"/>
          <p:nvPr/>
        </p:nvSpPr>
        <p:spPr>
          <a:xfrm>
            <a:off x="4806092" y="1419716"/>
            <a:ext cx="136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6000" dirty="0"/>
              <a:t>5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E61E04F-104D-8F25-4FC4-1F0E3DB5D75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2" y="1855024"/>
            <a:ext cx="917642" cy="40923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1100833-C6CB-62D2-B9C4-F8EE12DB14B2}"/>
              </a:ext>
            </a:extLst>
          </p:cNvPr>
          <p:cNvSpPr txBox="1"/>
          <p:nvPr/>
        </p:nvSpPr>
        <p:spPr>
          <a:xfrm>
            <a:off x="1413923" y="1494317"/>
            <a:ext cx="136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0BFA948-8EA2-7C26-3B61-F0D6007183B7}"/>
              </a:ext>
            </a:extLst>
          </p:cNvPr>
          <p:cNvSpPr txBox="1"/>
          <p:nvPr/>
        </p:nvSpPr>
        <p:spPr>
          <a:xfrm>
            <a:off x="8422640" y="1416491"/>
            <a:ext cx="136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4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584786D-CCA9-4FC7-9B96-C9C2666250D0}"/>
              </a:ext>
            </a:extLst>
          </p:cNvPr>
          <p:cNvSpPr txBox="1"/>
          <p:nvPr/>
        </p:nvSpPr>
        <p:spPr>
          <a:xfrm>
            <a:off x="7673505" y="1765856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OSTATNÍ</a:t>
            </a:r>
            <a:endParaRPr lang="cs-CZ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68498D5-5BDE-1B51-4216-F06CBE7FC3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27" y="467709"/>
            <a:ext cx="305787" cy="58985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51F028-E993-19F7-B978-BFE9EE24D879}"/>
              </a:ext>
            </a:extLst>
          </p:cNvPr>
          <p:cNvSpPr txBox="1"/>
          <p:nvPr/>
        </p:nvSpPr>
        <p:spPr>
          <a:xfrm>
            <a:off x="8318539" y="182673"/>
            <a:ext cx="136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0E25480-3FA1-979B-C65C-E4636A463F05}"/>
              </a:ext>
            </a:extLst>
          </p:cNvPr>
          <p:cNvSpPr txBox="1"/>
          <p:nvPr/>
        </p:nvSpPr>
        <p:spPr>
          <a:xfrm>
            <a:off x="2149176" y="636168"/>
            <a:ext cx="136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7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5754095-BD61-66DC-1DC4-546E3603F46F}"/>
              </a:ext>
            </a:extLst>
          </p:cNvPr>
          <p:cNvSpPr txBox="1"/>
          <p:nvPr/>
        </p:nvSpPr>
        <p:spPr>
          <a:xfrm>
            <a:off x="5547828" y="284327"/>
            <a:ext cx="136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3200" dirty="0"/>
              <a:t>17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8869EC7-98EE-21AE-0B64-E3EED797F23C}"/>
              </a:ext>
            </a:extLst>
          </p:cNvPr>
          <p:cNvSpPr txBox="1"/>
          <p:nvPr/>
        </p:nvSpPr>
        <p:spPr>
          <a:xfrm>
            <a:off x="1224633" y="240320"/>
            <a:ext cx="136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6000" dirty="0"/>
              <a:t>42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5F18410-F308-991F-F6EC-FAFBFC422319}"/>
              </a:ext>
            </a:extLst>
          </p:cNvPr>
          <p:cNvSpPr txBox="1"/>
          <p:nvPr/>
        </p:nvSpPr>
        <p:spPr>
          <a:xfrm>
            <a:off x="4659746" y="243089"/>
            <a:ext cx="136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6000" dirty="0"/>
              <a:t>20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2EE0AF0-E2CF-1DAB-DCB8-2372CAC99ABB}"/>
              </a:ext>
            </a:extLst>
          </p:cNvPr>
          <p:cNvSpPr txBox="1"/>
          <p:nvPr/>
        </p:nvSpPr>
        <p:spPr>
          <a:xfrm>
            <a:off x="2155727" y="1850604"/>
            <a:ext cx="136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3200" dirty="0"/>
              <a:t>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21D4E47-70FE-C34C-1F4D-4F12BB4E70B5}"/>
              </a:ext>
            </a:extLst>
          </p:cNvPr>
          <p:cNvSpPr txBox="1"/>
          <p:nvPr/>
        </p:nvSpPr>
        <p:spPr>
          <a:xfrm>
            <a:off x="2155727" y="1509325"/>
            <a:ext cx="136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50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cs-CZ" sz="3200" dirty="0"/>
              <a:t>4</a:t>
            </a:r>
          </a:p>
        </p:txBody>
      </p: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2761"/>
              </p:ext>
            </p:extLst>
          </p:nvPr>
        </p:nvGraphicFramePr>
        <p:xfrm>
          <a:off x="562022" y="2362821"/>
          <a:ext cx="11360862" cy="386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15674C-A71D-3FA6-EC86-68CEE491CBFA}"/>
              </a:ext>
            </a:extLst>
          </p:cNvPr>
          <p:cNvCxnSpPr>
            <a:cxnSpLocks/>
          </p:cNvCxnSpPr>
          <p:nvPr/>
        </p:nvCxnSpPr>
        <p:spPr>
          <a:xfrm>
            <a:off x="225998" y="2714493"/>
            <a:ext cx="117400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82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USMRCENÉ OSOBY - KRAJE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290667"/>
              </p:ext>
            </p:extLst>
          </p:nvPr>
        </p:nvGraphicFramePr>
        <p:xfrm>
          <a:off x="334963" y="521881"/>
          <a:ext cx="11302450" cy="536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8708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AKTIVITY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452" y="3867569"/>
            <a:ext cx="2321622" cy="2321622"/>
          </a:xfrm>
          <a:prstGeom prst="rect">
            <a:avLst/>
          </a:prstGeom>
        </p:spPr>
      </p:pic>
      <p:pic>
        <p:nvPicPr>
          <p:cNvPr id="14" name="Picture 2" descr="72d88d4b-9b2a-40fa-88f0-32faf87399b4@pc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93" y="3867569"/>
            <a:ext cx="1665732" cy="20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4" y="421655"/>
            <a:ext cx="478794" cy="470744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842418" y="1230492"/>
            <a:ext cx="1073691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spot na sociálních sítích – upozornění na rizika spojená s prázdninovým provozem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Kolama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dolu </a:t>
            </a:r>
            <a:r>
              <a:rPr lang="en-A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učme se přežít (POSLEDNÍ TERMÍNY akce 13. července Příbram, 3. srpna Sosnová 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10. srpna Hradec Králové – více na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www.policie.cz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aktivity zaměřené na cyklisty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#Automaticky – používání přileb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kole jen s přilbou – zaměření na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elektrokola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spolupráce s Týmem silniční bezpečnosti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Edukační desková hra DOPRAVKA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Bezpečně u vody – bezpečné chování na vodě, dodržování pravidel plavebního provozu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Bezpečně v Chorvatsku a Bulharsku s Policií ČR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letáky s preventivními informacemi pro odjezd na dovolenou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 na české policisty v Chorvatsku a Bulharsku</a:t>
            </a:r>
          </a:p>
        </p:txBody>
      </p:sp>
      <p:pic>
        <p:nvPicPr>
          <p:cNvPr id="17" name="Picture 2" descr="72d88d4b-9b2a-40fa-88f0-32faf87399b4@pc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93" y="4019969"/>
            <a:ext cx="1665732" cy="208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074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véPole 2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7771491" y="5354877"/>
            <a:ext cx="395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9876277" y="5325056"/>
            <a:ext cx="184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</a:p>
        </p:txBody>
      </p: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4C9BF49B-A341-59B7-0C9D-DC08A7D8FEC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0" y="398761"/>
            <a:ext cx="997201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E32A56F-7FDE-35C4-B7C5-A0F02998C0BE}"/>
              </a:ext>
            </a:extLst>
          </p:cNvPr>
          <p:cNvCxnSpPr/>
          <p:nvPr/>
        </p:nvCxnSpPr>
        <p:spPr>
          <a:xfrm>
            <a:off x="9972013" y="1159049"/>
            <a:ext cx="2198556" cy="1015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BD1A0CC-3F24-5FA3-3B15-B40DC9520A1A}"/>
              </a:ext>
            </a:extLst>
          </p:cNvPr>
          <p:cNvSpPr txBox="1"/>
          <p:nvPr/>
        </p:nvSpPr>
        <p:spPr>
          <a:xfrm>
            <a:off x="101600" y="0"/>
            <a:ext cx="3724096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 ČESKÉ REPUBLIKY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1004" y="821919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ABEDFF-7ABD-B979-9411-63BEC3C0A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50" y="398761"/>
            <a:ext cx="763325" cy="7626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DA97C7A-A5B5-FCF3-FC26-695C9B8E5364}"/>
              </a:ext>
            </a:extLst>
          </p:cNvPr>
          <p:cNvSpPr txBox="1"/>
          <p:nvPr/>
        </p:nvSpPr>
        <p:spPr>
          <a:xfrm>
            <a:off x="1031934" y="2777691"/>
            <a:ext cx="932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53746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DOPRAVNÍ POLICIE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450621" y="360803"/>
            <a:ext cx="842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Dopravně bezpečnostní akce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8604FA3-6A70-A3BD-FA11-9C6838A349F3}"/>
              </a:ext>
            </a:extLst>
          </p:cNvPr>
          <p:cNvSpPr txBox="1"/>
          <p:nvPr/>
        </p:nvSpPr>
        <p:spPr>
          <a:xfrm>
            <a:off x="1302385" y="1031925"/>
            <a:ext cx="107502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nasazení policistů dopravní a pořádkové policie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rizikové dny a časy – začátek prázdnin (28.-30.6.2024, 7.-8.7.2024)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na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stanovené rychlosti,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jízdy a dodržování pravidel silničního provozu při jízdě v jízdních pruzích,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používání bezpečnostních pásů a zádržných systémů při přepravě dětí,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držení hovorového nebo záznamového zařízení za jízdy,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technický stav vozidel,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kontrolu dodržování zákazu předjíždění nákladních automobilů</a:t>
            </a:r>
          </a:p>
          <a:p>
            <a:pPr lvl="1"/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2B943C-A990-0184-9F06-80BBB211D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53" y="173109"/>
            <a:ext cx="736553" cy="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7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DOPRAVNÍ POLICIE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450621" y="360803"/>
            <a:ext cx="732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opatření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42B943C-A990-0184-9F06-80BBB211D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53" y="173109"/>
            <a:ext cx="736553" cy="83705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9" y="1655080"/>
            <a:ext cx="446542" cy="4878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1" y="2574118"/>
            <a:ext cx="561277" cy="4799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9" y="3453672"/>
            <a:ext cx="443964" cy="54293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317296" y="1681284"/>
            <a:ext cx="732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aktuálního dopravního zpravodajství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317296" y="2582644"/>
            <a:ext cx="975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médii v oblasti zvyšování bezpečnosti silničního provozu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317296" y="3477794"/>
            <a:ext cx="975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zvýšený dohled u základních škol (začátek a konec prázdnin)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4396259"/>
            <a:ext cx="478794" cy="470744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317296" y="4372944"/>
            <a:ext cx="975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preventivní aktivity</a:t>
            </a:r>
          </a:p>
        </p:txBody>
      </p:sp>
    </p:spTree>
    <p:extLst>
      <p:ext uri="{BB962C8B-B14F-4D97-AF65-F5344CB8AC3E}">
        <p14:creationId xmlns:p14="http://schemas.microsoft.com/office/powerpoint/2010/main" val="901026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8" y="1663898"/>
            <a:ext cx="353382" cy="38608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3" y="4698219"/>
            <a:ext cx="378133" cy="3729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8" y="728440"/>
            <a:ext cx="420343" cy="4132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2" y="2930172"/>
            <a:ext cx="443214" cy="40760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7" y="3549644"/>
            <a:ext cx="248105" cy="33901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3" y="2199007"/>
            <a:ext cx="467652" cy="46765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1" y="4100528"/>
            <a:ext cx="199577" cy="37008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775832"/>
            <a:ext cx="986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řádně se připravit na jízdu, mít vždy časovou rezervu, sledovat aktuální dopravní zpravodajství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(pozor na rizika spojená s dopravními omezeními</a:t>
            </a:r>
            <a:r>
              <a:rPr lang="cs-C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nehodami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kontrolami na hranicích s Rakouskem a Německem)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1702836"/>
            <a:ext cx="986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věnovat pozornost dopravnímu značení, nespoléhat na místní znalost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2300275"/>
            <a:ext cx="986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nespěchat, provádět pravidelné přestávky, zejména cítíme-li únavu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2897714"/>
            <a:ext cx="986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používat ochranné pomůcky – přilby, chrániče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3495153"/>
            <a:ext cx="986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používat reflexní prvky při snížené viditelnosti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4092592"/>
            <a:ext cx="986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zdržet se požívání alkoholických nápojů před jízdou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1524709" y="4690032"/>
            <a:ext cx="986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sledovat vývoj počasí (vysoké teploty, náhlé bouřky…)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F2EF807-0F82-DDD8-5215-C9440631EBF0}"/>
              </a:ext>
            </a:extLst>
          </p:cNvPr>
          <p:cNvSpPr txBox="1"/>
          <p:nvPr/>
        </p:nvSpPr>
        <p:spPr>
          <a:xfrm>
            <a:off x="622595" y="5281359"/>
            <a:ext cx="1043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být ohleduplný k ostatním účastníkům !!!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(počítat se zvýšeným pohybem cyklistů, chodců a motorkářů) </a:t>
            </a:r>
          </a:p>
        </p:txBody>
      </p:sp>
    </p:spTree>
    <p:extLst>
      <p:ext uri="{BB962C8B-B14F-4D97-AF65-F5344CB8AC3E}">
        <p14:creationId xmlns:p14="http://schemas.microsoft.com/office/powerpoint/2010/main" val="420557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1031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NEHODOVOST - ZÁKLADNÍ UKAZATELE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1391EE23-9282-BE70-AA2E-838CF41C5B01}"/>
              </a:ext>
            </a:extLst>
          </p:cNvPr>
          <p:cNvGrpSpPr/>
          <p:nvPr/>
        </p:nvGrpSpPr>
        <p:grpSpPr>
          <a:xfrm>
            <a:off x="9811453" y="1681297"/>
            <a:ext cx="1953313" cy="1968945"/>
            <a:chOff x="-2139412" y="2881069"/>
            <a:chExt cx="1080000" cy="1079500"/>
          </a:xfrm>
        </p:grpSpPr>
        <p:sp>
          <p:nvSpPr>
            <p:cNvPr id="54" name="Obdélník: se zakulacenými rohy 7">
              <a:extLst>
                <a:ext uri="{FF2B5EF4-FFF2-40B4-BE49-F238E27FC236}">
                  <a16:creationId xmlns:a16="http://schemas.microsoft.com/office/drawing/2014/main" id="{E38EB161-F942-49CA-6FF0-F8A3C16744D9}"/>
                </a:ext>
              </a:extLst>
            </p:cNvPr>
            <p:cNvSpPr/>
            <p:nvPr/>
          </p:nvSpPr>
          <p:spPr>
            <a:xfrm>
              <a:off x="-2139412" y="2881069"/>
              <a:ext cx="1080000" cy="10795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Grafický objekt 9" descr="Peníze obrys">
              <a:extLst>
                <a:ext uri="{FF2B5EF4-FFF2-40B4-BE49-F238E27FC236}">
                  <a16:creationId xmlns:a16="http://schemas.microsoft.com/office/drawing/2014/main" id="{61BEDADF-A95D-F4DF-7135-2379768D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059432" y="2934904"/>
              <a:ext cx="914400" cy="914400"/>
            </a:xfrm>
            <a:prstGeom prst="rect">
              <a:avLst/>
            </a:prstGeom>
          </p:spPr>
        </p:pic>
      </p:grpSp>
      <p:sp>
        <p:nvSpPr>
          <p:cNvPr id="56" name="Obdélník: se zakulacenými rohy 3">
            <a:extLst>
              <a:ext uri="{FF2B5EF4-FFF2-40B4-BE49-F238E27FC236}">
                <a16:creationId xmlns:a16="http://schemas.microsoft.com/office/drawing/2014/main" id="{4B41926F-5C25-03B5-0F0E-10647BC01610}"/>
              </a:ext>
            </a:extLst>
          </p:cNvPr>
          <p:cNvSpPr/>
          <p:nvPr/>
        </p:nvSpPr>
        <p:spPr>
          <a:xfrm>
            <a:off x="218937" y="1681297"/>
            <a:ext cx="1977104" cy="194866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D70E5187-6670-4286-1ECC-872C5B6A7F9B}"/>
              </a:ext>
            </a:extLst>
          </p:cNvPr>
          <p:cNvGrpSpPr/>
          <p:nvPr/>
        </p:nvGrpSpPr>
        <p:grpSpPr>
          <a:xfrm>
            <a:off x="4971634" y="1681297"/>
            <a:ext cx="2064228" cy="1983686"/>
            <a:chOff x="20588" y="2881069"/>
            <a:chExt cx="1080000" cy="1079500"/>
          </a:xfrm>
        </p:grpSpPr>
        <p:sp>
          <p:nvSpPr>
            <p:cNvPr id="58" name="Obdélník: se zakulacenými rohy 5">
              <a:extLst>
                <a:ext uri="{FF2B5EF4-FFF2-40B4-BE49-F238E27FC236}">
                  <a16:creationId xmlns:a16="http://schemas.microsoft.com/office/drawing/2014/main" id="{60580CA6-C8A5-751A-184A-78D4D2A205FB}"/>
                </a:ext>
              </a:extLst>
            </p:cNvPr>
            <p:cNvSpPr/>
            <p:nvPr/>
          </p:nvSpPr>
          <p:spPr>
            <a:xfrm>
              <a:off x="20588" y="2881069"/>
              <a:ext cx="1080000" cy="10795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Grafický objekt 15" descr="Netrpělivý obrys">
              <a:extLst>
                <a:ext uri="{FF2B5EF4-FFF2-40B4-BE49-F238E27FC236}">
                  <a16:creationId xmlns:a16="http://schemas.microsoft.com/office/drawing/2014/main" id="{6F093225-1216-AB8D-287B-4E440E6C7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568" y="2934904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Skupina 1"/>
          <p:cNvGrpSpPr/>
          <p:nvPr/>
        </p:nvGrpSpPr>
        <p:grpSpPr>
          <a:xfrm>
            <a:off x="261293" y="3658510"/>
            <a:ext cx="1975495" cy="1588333"/>
            <a:chOff x="261293" y="3658510"/>
            <a:chExt cx="1975495" cy="1588333"/>
          </a:xfrm>
        </p:grpSpPr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B657985E-3AE4-6579-B61F-0FB08BC54747}"/>
                </a:ext>
              </a:extLst>
            </p:cNvPr>
            <p:cNvSpPr txBox="1"/>
            <p:nvPr/>
          </p:nvSpPr>
          <p:spPr>
            <a:xfrm>
              <a:off x="276295" y="3658510"/>
              <a:ext cx="196049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POČET </a:t>
              </a:r>
            </a:p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NEHOD</a:t>
              </a:r>
            </a:p>
          </p:txBody>
        </p: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F3C4F3C6-0427-BC3D-A8DA-D792BB769D12}"/>
                </a:ext>
              </a:extLst>
            </p:cNvPr>
            <p:cNvSpPr txBox="1"/>
            <p:nvPr/>
          </p:nvSpPr>
          <p:spPr>
            <a:xfrm>
              <a:off x="261293" y="4082886"/>
              <a:ext cx="1960493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16 456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34C1C320-D228-E7CE-25B5-597FE8185725}"/>
                </a:ext>
              </a:extLst>
            </p:cNvPr>
            <p:cNvSpPr txBox="1"/>
            <p:nvPr/>
          </p:nvSpPr>
          <p:spPr>
            <a:xfrm>
              <a:off x="1057719" y="4604069"/>
              <a:ext cx="11571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298</a:t>
              </a:r>
            </a:p>
          </p:txBody>
        </p:sp>
        <p:sp>
          <p:nvSpPr>
            <p:cNvPr id="64" name="Rovnoramenný trojúhelník 63">
              <a:extLst>
                <a:ext uri="{FF2B5EF4-FFF2-40B4-BE49-F238E27FC236}">
                  <a16:creationId xmlns:a16="http://schemas.microsoft.com/office/drawing/2014/main" id="{3FC510DC-CD11-69CB-2600-B35AA63F1420}"/>
                </a:ext>
              </a:extLst>
            </p:cNvPr>
            <p:cNvSpPr/>
            <p:nvPr/>
          </p:nvSpPr>
          <p:spPr>
            <a:xfrm flipV="1">
              <a:off x="1490662" y="4811052"/>
              <a:ext cx="140551" cy="1474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ovéPole 64">
              <a:extLst>
                <a:ext uri="{FF2B5EF4-FFF2-40B4-BE49-F238E27FC236}">
                  <a16:creationId xmlns:a16="http://schemas.microsoft.com/office/drawing/2014/main" id="{5862921D-671C-33A4-758E-6047EC561AFD}"/>
                </a:ext>
              </a:extLst>
            </p:cNvPr>
            <p:cNvSpPr txBox="1"/>
            <p:nvPr/>
          </p:nvSpPr>
          <p:spPr>
            <a:xfrm>
              <a:off x="1002626" y="4908289"/>
              <a:ext cx="1212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- 1,8 %</a:t>
              </a:r>
            </a:p>
          </p:txBody>
        </p:sp>
      </p:grpSp>
      <p:grpSp>
        <p:nvGrpSpPr>
          <p:cNvPr id="66" name="Grafický objekt 2">
            <a:extLst>
              <a:ext uri="{FF2B5EF4-FFF2-40B4-BE49-F238E27FC236}">
                <a16:creationId xmlns:a16="http://schemas.microsoft.com/office/drawing/2014/main" id="{FD719CE2-DD3E-C760-6198-3DCF3E8F79B2}"/>
              </a:ext>
            </a:extLst>
          </p:cNvPr>
          <p:cNvGrpSpPr/>
          <p:nvPr/>
        </p:nvGrpSpPr>
        <p:grpSpPr>
          <a:xfrm>
            <a:off x="472597" y="1952405"/>
            <a:ext cx="1620936" cy="1325090"/>
            <a:chOff x="5713829" y="3099227"/>
            <a:chExt cx="767624" cy="661877"/>
          </a:xfrm>
          <a:noFill/>
        </p:grpSpPr>
        <p:sp>
          <p:nvSpPr>
            <p:cNvPr id="67" name="Volný tvar: obrazec 6">
              <a:extLst>
                <a:ext uri="{FF2B5EF4-FFF2-40B4-BE49-F238E27FC236}">
                  <a16:creationId xmlns:a16="http://schemas.microsoft.com/office/drawing/2014/main" id="{55AF3C23-DB7F-7B66-CEA2-4BAF98035488}"/>
                </a:ext>
              </a:extLst>
            </p:cNvPr>
            <p:cNvSpPr/>
            <p:nvPr/>
          </p:nvSpPr>
          <p:spPr>
            <a:xfrm>
              <a:off x="5713829" y="3306397"/>
              <a:ext cx="329474" cy="454707"/>
            </a:xfrm>
            <a:custGeom>
              <a:avLst/>
              <a:gdLst>
                <a:gd name="connsiteX0" fmla="*/ 215108 w 329474"/>
                <a:gd name="connsiteY0" fmla="*/ 33 h 454707"/>
                <a:gd name="connsiteX1" fmla="*/ 174212 w 329474"/>
                <a:gd name="connsiteY1" fmla="*/ 9183 h 454707"/>
                <a:gd name="connsiteX2" fmla="*/ 129281 w 329474"/>
                <a:gd name="connsiteY2" fmla="*/ 46044 h 454707"/>
                <a:gd name="connsiteX3" fmla="*/ 111792 w 329474"/>
                <a:gd name="connsiteY3" fmla="*/ 93933 h 454707"/>
                <a:gd name="connsiteX4" fmla="*/ 106410 w 329474"/>
                <a:gd name="connsiteY4" fmla="*/ 111421 h 454707"/>
                <a:gd name="connsiteX5" fmla="*/ 110716 w 329474"/>
                <a:gd name="connsiteY5" fmla="*/ 119761 h 454707"/>
                <a:gd name="connsiteX6" fmla="*/ 54753 w 329474"/>
                <a:gd name="connsiteY6" fmla="*/ 222004 h 454707"/>
                <a:gd name="connsiteX7" fmla="*/ 54213 w 329474"/>
                <a:gd name="connsiteY7" fmla="*/ 227383 h 454707"/>
                <a:gd name="connsiteX8" fmla="*/ 41030 w 329474"/>
                <a:gd name="connsiteY8" fmla="*/ 255099 h 454707"/>
                <a:gd name="connsiteX9" fmla="*/ 1747 w 329474"/>
                <a:gd name="connsiteY9" fmla="*/ 347652 h 454707"/>
                <a:gd name="connsiteX10" fmla="*/ 183896 w 329474"/>
                <a:gd name="connsiteY10" fmla="*/ 431597 h 454707"/>
                <a:gd name="connsiteX11" fmla="*/ 239056 w 329474"/>
                <a:gd name="connsiteY11" fmla="*/ 315633 h 454707"/>
                <a:gd name="connsiteX12" fmla="*/ 246050 w 329474"/>
                <a:gd name="connsiteY12" fmla="*/ 307292 h 454707"/>
                <a:gd name="connsiteX13" fmla="*/ 285600 w 329474"/>
                <a:gd name="connsiteY13" fmla="*/ 199404 h 454707"/>
                <a:gd name="connsiteX14" fmla="*/ 292865 w 329474"/>
                <a:gd name="connsiteY14" fmla="*/ 196174 h 454707"/>
                <a:gd name="connsiteX15" fmla="*/ 303359 w 329474"/>
                <a:gd name="connsiteY15" fmla="*/ 181105 h 454707"/>
                <a:gd name="connsiteX16" fmla="*/ 329455 w 329474"/>
                <a:gd name="connsiteY16" fmla="*/ 127832 h 454707"/>
                <a:gd name="connsiteX17" fmla="*/ 311160 w 329474"/>
                <a:gd name="connsiteY17" fmla="*/ 117343 h 454707"/>
                <a:gd name="connsiteX18" fmla="*/ 309547 w 329474"/>
                <a:gd name="connsiteY18" fmla="*/ 96624 h 454707"/>
                <a:gd name="connsiteX19" fmla="*/ 295554 w 329474"/>
                <a:gd name="connsiteY19" fmla="*/ 71332 h 454707"/>
                <a:gd name="connsiteX20" fmla="*/ 303625 w 329474"/>
                <a:gd name="connsiteY20" fmla="*/ 57881 h 454707"/>
                <a:gd name="connsiteX21" fmla="*/ 302012 w 329474"/>
                <a:gd name="connsiteY21" fmla="*/ 38508 h 454707"/>
                <a:gd name="connsiteX22" fmla="*/ 215108 w 329474"/>
                <a:gd name="connsiteY22" fmla="*/ 33 h 454707"/>
                <a:gd name="connsiteX23" fmla="*/ 185934 w 329474"/>
                <a:gd name="connsiteY23" fmla="*/ 67682 h 454707"/>
                <a:gd name="connsiteX24" fmla="*/ 294568 w 329474"/>
                <a:gd name="connsiteY24" fmla="*/ 148215 h 454707"/>
                <a:gd name="connsiteX25" fmla="*/ 259561 w 329474"/>
                <a:gd name="connsiteY25" fmla="*/ 203958 h 454707"/>
                <a:gd name="connsiteX26" fmla="*/ 123726 w 329474"/>
                <a:gd name="connsiteY26" fmla="*/ 141555 h 454707"/>
                <a:gd name="connsiteX27" fmla="*/ 142557 w 329474"/>
                <a:gd name="connsiteY27" fmla="*/ 79724 h 454707"/>
                <a:gd name="connsiteX28" fmla="*/ 185934 w 329474"/>
                <a:gd name="connsiteY28" fmla="*/ 67682 h 454707"/>
                <a:gd name="connsiteX29" fmla="*/ 63480 w 329474"/>
                <a:gd name="connsiteY29" fmla="*/ 288698 h 454707"/>
                <a:gd name="connsiteX30" fmla="*/ 188598 w 329474"/>
                <a:gd name="connsiteY30" fmla="*/ 345503 h 454707"/>
                <a:gd name="connsiteX31" fmla="*/ 159730 w 329474"/>
                <a:gd name="connsiteY31" fmla="*/ 410774 h 454707"/>
                <a:gd name="connsiteX32" fmla="*/ 33355 w 329474"/>
                <a:gd name="connsiteY32" fmla="*/ 353873 h 454707"/>
                <a:gd name="connsiteX33" fmla="*/ 48576 w 329474"/>
                <a:gd name="connsiteY33" fmla="*/ 319629 h 45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74" h="454707">
                  <a:moveTo>
                    <a:pt x="215108" y="33"/>
                  </a:moveTo>
                  <a:cubicBezTo>
                    <a:pt x="199009" y="1026"/>
                    <a:pt x="186028" y="4620"/>
                    <a:pt x="174212" y="9183"/>
                  </a:cubicBezTo>
                  <a:cubicBezTo>
                    <a:pt x="157357" y="19322"/>
                    <a:pt x="141063" y="30565"/>
                    <a:pt x="129281" y="46044"/>
                  </a:cubicBezTo>
                  <a:cubicBezTo>
                    <a:pt x="121422" y="62008"/>
                    <a:pt x="116926" y="77969"/>
                    <a:pt x="111792" y="93933"/>
                  </a:cubicBezTo>
                  <a:cubicBezTo>
                    <a:pt x="84702" y="93529"/>
                    <a:pt x="77037" y="110291"/>
                    <a:pt x="106410" y="111421"/>
                  </a:cubicBezTo>
                  <a:cubicBezTo>
                    <a:pt x="110017" y="113930"/>
                    <a:pt x="112782" y="116545"/>
                    <a:pt x="110716" y="119761"/>
                  </a:cubicBezTo>
                  <a:cubicBezTo>
                    <a:pt x="88752" y="152600"/>
                    <a:pt x="71007" y="187023"/>
                    <a:pt x="54753" y="222004"/>
                  </a:cubicBezTo>
                  <a:lnTo>
                    <a:pt x="54213" y="227383"/>
                  </a:lnTo>
                  <a:lnTo>
                    <a:pt x="41030" y="255099"/>
                  </a:lnTo>
                  <a:cubicBezTo>
                    <a:pt x="26321" y="283529"/>
                    <a:pt x="10927" y="310932"/>
                    <a:pt x="1747" y="347652"/>
                  </a:cubicBezTo>
                  <a:cubicBezTo>
                    <a:pt x="-18478" y="417110"/>
                    <a:pt x="140801" y="494327"/>
                    <a:pt x="183896" y="431597"/>
                  </a:cubicBezTo>
                  <a:cubicBezTo>
                    <a:pt x="207260" y="398376"/>
                    <a:pt x="223446" y="357314"/>
                    <a:pt x="239056" y="315633"/>
                  </a:cubicBezTo>
                  <a:lnTo>
                    <a:pt x="246050" y="307292"/>
                  </a:lnTo>
                  <a:cubicBezTo>
                    <a:pt x="261898" y="272660"/>
                    <a:pt x="273994" y="236156"/>
                    <a:pt x="285600" y="199404"/>
                  </a:cubicBezTo>
                  <a:cubicBezTo>
                    <a:pt x="287360" y="196020"/>
                    <a:pt x="289668" y="194540"/>
                    <a:pt x="292865" y="196174"/>
                  </a:cubicBezTo>
                  <a:cubicBezTo>
                    <a:pt x="309025" y="217303"/>
                    <a:pt x="323112" y="206056"/>
                    <a:pt x="303359" y="181105"/>
                  </a:cubicBezTo>
                  <a:cubicBezTo>
                    <a:pt x="315232" y="163983"/>
                    <a:pt x="324736" y="146386"/>
                    <a:pt x="329455" y="127832"/>
                  </a:cubicBezTo>
                  <a:cubicBezTo>
                    <a:pt x="323119" y="124732"/>
                    <a:pt x="315566" y="123667"/>
                    <a:pt x="311160" y="117343"/>
                  </a:cubicBezTo>
                  <a:cubicBezTo>
                    <a:pt x="308521" y="109911"/>
                    <a:pt x="309508" y="103385"/>
                    <a:pt x="309547" y="96624"/>
                  </a:cubicBezTo>
                  <a:cubicBezTo>
                    <a:pt x="302408" y="89183"/>
                    <a:pt x="299255" y="80149"/>
                    <a:pt x="295554" y="71332"/>
                  </a:cubicBezTo>
                  <a:lnTo>
                    <a:pt x="303625" y="57881"/>
                  </a:lnTo>
                  <a:lnTo>
                    <a:pt x="302012" y="38508"/>
                  </a:lnTo>
                  <a:cubicBezTo>
                    <a:pt x="277018" y="18346"/>
                    <a:pt x="245352" y="1975"/>
                    <a:pt x="215108" y="33"/>
                  </a:cubicBezTo>
                  <a:close/>
                  <a:moveTo>
                    <a:pt x="185934" y="67682"/>
                  </a:moveTo>
                  <a:cubicBezTo>
                    <a:pt x="231881" y="68276"/>
                    <a:pt x="287375" y="99583"/>
                    <a:pt x="294568" y="148215"/>
                  </a:cubicBezTo>
                  <a:lnTo>
                    <a:pt x="259561" y="203958"/>
                  </a:lnTo>
                  <a:cubicBezTo>
                    <a:pt x="218777" y="169675"/>
                    <a:pt x="173132" y="149972"/>
                    <a:pt x="123726" y="141555"/>
                  </a:cubicBezTo>
                  <a:lnTo>
                    <a:pt x="142557" y="79724"/>
                  </a:lnTo>
                  <a:cubicBezTo>
                    <a:pt x="153941" y="71269"/>
                    <a:pt x="169313" y="67467"/>
                    <a:pt x="185934" y="67682"/>
                  </a:cubicBezTo>
                  <a:close/>
                  <a:moveTo>
                    <a:pt x="63480" y="288698"/>
                  </a:moveTo>
                  <a:cubicBezTo>
                    <a:pt x="94775" y="314636"/>
                    <a:pt x="134418" y="335300"/>
                    <a:pt x="188598" y="345503"/>
                  </a:cubicBezTo>
                  <a:lnTo>
                    <a:pt x="159730" y="410774"/>
                  </a:lnTo>
                  <a:cubicBezTo>
                    <a:pt x="136150" y="434369"/>
                    <a:pt x="29579" y="382637"/>
                    <a:pt x="33355" y="353873"/>
                  </a:cubicBezTo>
                  <a:lnTo>
                    <a:pt x="48576" y="319629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Volný tvar: obrazec 7">
              <a:extLst>
                <a:ext uri="{FF2B5EF4-FFF2-40B4-BE49-F238E27FC236}">
                  <a16:creationId xmlns:a16="http://schemas.microsoft.com/office/drawing/2014/main" id="{8E8DE63A-0145-D2BB-CB68-B20F27D43F41}"/>
                </a:ext>
              </a:extLst>
            </p:cNvPr>
            <p:cNvSpPr/>
            <p:nvPr/>
          </p:nvSpPr>
          <p:spPr>
            <a:xfrm>
              <a:off x="6043573" y="3243669"/>
              <a:ext cx="437880" cy="366427"/>
            </a:xfrm>
            <a:custGeom>
              <a:avLst/>
              <a:gdLst>
                <a:gd name="connsiteX0" fmla="*/ 97369 w 437880"/>
                <a:gd name="connsiteY0" fmla="*/ 33 h 366427"/>
                <a:gd name="connsiteX1" fmla="*/ 81936 w 437880"/>
                <a:gd name="connsiteY1" fmla="*/ 199 h 366427"/>
                <a:gd name="connsiteX2" fmla="*/ 11 w 437880"/>
                <a:gd name="connsiteY2" fmla="*/ 94233 h 366427"/>
                <a:gd name="connsiteX3" fmla="*/ 6736 w 437880"/>
                <a:gd name="connsiteY3" fmla="*/ 110645 h 366427"/>
                <a:gd name="connsiteX4" fmla="*/ 6736 w 437880"/>
                <a:gd name="connsiteY4" fmla="*/ 131899 h 366427"/>
                <a:gd name="connsiteX5" fmla="*/ 11847 w 437880"/>
                <a:gd name="connsiteY5" fmla="*/ 146697 h 366427"/>
                <a:gd name="connsiteX6" fmla="*/ 23418 w 437880"/>
                <a:gd name="connsiteY6" fmla="*/ 155309 h 366427"/>
                <a:gd name="connsiteX7" fmla="*/ 16423 w 437880"/>
                <a:gd name="connsiteY7" fmla="*/ 171721 h 366427"/>
                <a:gd name="connsiteX8" fmla="*/ 74002 w 437880"/>
                <a:gd name="connsiteY8" fmla="*/ 215305 h 366427"/>
                <a:gd name="connsiteX9" fmla="*/ 90680 w 437880"/>
                <a:gd name="connsiteY9" fmla="*/ 223110 h 366427"/>
                <a:gd name="connsiteX10" fmla="*/ 99832 w 437880"/>
                <a:gd name="connsiteY10" fmla="*/ 220957 h 366427"/>
                <a:gd name="connsiteX11" fmla="*/ 188618 w 437880"/>
                <a:gd name="connsiteY11" fmla="*/ 289566 h 366427"/>
                <a:gd name="connsiteX12" fmla="*/ 200185 w 437880"/>
                <a:gd name="connsiteY12" fmla="*/ 293872 h 366427"/>
                <a:gd name="connsiteX13" fmla="*/ 313189 w 437880"/>
                <a:gd name="connsiteY13" fmla="*/ 362751 h 366427"/>
                <a:gd name="connsiteX14" fmla="*/ 410584 w 437880"/>
                <a:gd name="connsiteY14" fmla="*/ 308938 h 366427"/>
                <a:gd name="connsiteX15" fmla="*/ 418119 w 437880"/>
                <a:gd name="connsiteY15" fmla="*/ 195397 h 366427"/>
                <a:gd name="connsiteX16" fmla="*/ 311036 w 437880"/>
                <a:gd name="connsiteY16" fmla="*/ 121138 h 366427"/>
                <a:gd name="connsiteX17" fmla="*/ 305654 w 437880"/>
                <a:gd name="connsiteY17" fmla="*/ 115220 h 366427"/>
                <a:gd name="connsiteX18" fmla="*/ 205027 w 437880"/>
                <a:gd name="connsiteY18" fmla="*/ 59257 h 366427"/>
                <a:gd name="connsiteX19" fmla="*/ 203011 w 437880"/>
                <a:gd name="connsiteY19" fmla="*/ 50915 h 366427"/>
                <a:gd name="connsiteX20" fmla="*/ 190501 w 437880"/>
                <a:gd name="connsiteY20" fmla="*/ 38808 h 366427"/>
                <a:gd name="connsiteX21" fmla="*/ 145030 w 437880"/>
                <a:gd name="connsiteY21" fmla="*/ 5713 h 366427"/>
                <a:gd name="connsiteX22" fmla="*/ 97369 w 437880"/>
                <a:gd name="connsiteY22" fmla="*/ 33 h 366427"/>
                <a:gd name="connsiteX23" fmla="*/ 151524 w 437880"/>
                <a:gd name="connsiteY23" fmla="*/ 41602 h 366427"/>
                <a:gd name="connsiteX24" fmla="*/ 157676 w 437880"/>
                <a:gd name="connsiteY24" fmla="*/ 42307 h 366427"/>
                <a:gd name="connsiteX25" fmla="*/ 206104 w 437880"/>
                <a:gd name="connsiteY25" fmla="*/ 85624 h 366427"/>
                <a:gd name="connsiteX26" fmla="*/ 124045 w 437880"/>
                <a:gd name="connsiteY26" fmla="*/ 209927 h 366427"/>
                <a:gd name="connsiteX27" fmla="*/ 65660 w 437880"/>
                <a:gd name="connsiteY27" fmla="*/ 181944 h 366427"/>
                <a:gd name="connsiteX28" fmla="*/ 151524 w 437880"/>
                <a:gd name="connsiteY28" fmla="*/ 41602 h 366427"/>
                <a:gd name="connsiteX29" fmla="*/ 335520 w 437880"/>
                <a:gd name="connsiteY29" fmla="*/ 177640 h 366427"/>
                <a:gd name="connsiteX30" fmla="*/ 394711 w 437880"/>
                <a:gd name="connsiteY30" fmla="*/ 216115 h 366427"/>
                <a:gd name="connsiteX31" fmla="*/ 319108 w 437880"/>
                <a:gd name="connsiteY31" fmla="*/ 330192 h 366427"/>
                <a:gd name="connsiteX32" fmla="*/ 261529 w 437880"/>
                <a:gd name="connsiteY32" fmla="*/ 291449 h 366427"/>
                <a:gd name="connsiteX33" fmla="*/ 335520 w 437880"/>
                <a:gd name="connsiteY33" fmla="*/ 177640 h 3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7880" h="366427">
                  <a:moveTo>
                    <a:pt x="97369" y="33"/>
                  </a:moveTo>
                  <a:cubicBezTo>
                    <a:pt x="92207" y="-2"/>
                    <a:pt x="87066" y="79"/>
                    <a:pt x="81936" y="199"/>
                  </a:cubicBezTo>
                  <a:cubicBezTo>
                    <a:pt x="56513" y="6828"/>
                    <a:pt x="16139" y="37112"/>
                    <a:pt x="11" y="94233"/>
                  </a:cubicBezTo>
                  <a:lnTo>
                    <a:pt x="6736" y="110645"/>
                  </a:lnTo>
                  <a:cubicBezTo>
                    <a:pt x="4493" y="117730"/>
                    <a:pt x="4676" y="124814"/>
                    <a:pt x="6736" y="131899"/>
                  </a:cubicBezTo>
                  <a:lnTo>
                    <a:pt x="11847" y="146697"/>
                  </a:lnTo>
                  <a:lnTo>
                    <a:pt x="23418" y="155309"/>
                  </a:lnTo>
                  <a:lnTo>
                    <a:pt x="16423" y="171721"/>
                  </a:lnTo>
                  <a:cubicBezTo>
                    <a:pt x="23735" y="190526"/>
                    <a:pt x="49262" y="202774"/>
                    <a:pt x="74002" y="215305"/>
                  </a:cubicBezTo>
                  <a:cubicBezTo>
                    <a:pt x="72180" y="248062"/>
                    <a:pt x="93578" y="244606"/>
                    <a:pt x="90680" y="223110"/>
                  </a:cubicBezTo>
                  <a:cubicBezTo>
                    <a:pt x="93110" y="221670"/>
                    <a:pt x="94122" y="218570"/>
                    <a:pt x="99832" y="220957"/>
                  </a:cubicBezTo>
                  <a:lnTo>
                    <a:pt x="188618" y="289566"/>
                  </a:lnTo>
                  <a:lnTo>
                    <a:pt x="200185" y="293872"/>
                  </a:lnTo>
                  <a:cubicBezTo>
                    <a:pt x="235530" y="312966"/>
                    <a:pt x="255478" y="341417"/>
                    <a:pt x="313189" y="362751"/>
                  </a:cubicBezTo>
                  <a:cubicBezTo>
                    <a:pt x="355122" y="378029"/>
                    <a:pt x="382605" y="343253"/>
                    <a:pt x="410584" y="308938"/>
                  </a:cubicBezTo>
                  <a:cubicBezTo>
                    <a:pt x="432267" y="267484"/>
                    <a:pt x="455508" y="225414"/>
                    <a:pt x="418119" y="195397"/>
                  </a:cubicBezTo>
                  <a:cubicBezTo>
                    <a:pt x="392695" y="166335"/>
                    <a:pt x="348188" y="144617"/>
                    <a:pt x="311036" y="121138"/>
                  </a:cubicBezTo>
                  <a:lnTo>
                    <a:pt x="305654" y="115220"/>
                  </a:lnTo>
                  <a:cubicBezTo>
                    <a:pt x="273136" y="95290"/>
                    <a:pt x="240372" y="75658"/>
                    <a:pt x="205027" y="59257"/>
                  </a:cubicBezTo>
                  <a:cubicBezTo>
                    <a:pt x="201312" y="56476"/>
                    <a:pt x="201758" y="53696"/>
                    <a:pt x="203011" y="50915"/>
                  </a:cubicBezTo>
                  <a:cubicBezTo>
                    <a:pt x="230288" y="39949"/>
                    <a:pt x="214484" y="22448"/>
                    <a:pt x="190501" y="38808"/>
                  </a:cubicBezTo>
                  <a:cubicBezTo>
                    <a:pt x="176526" y="26832"/>
                    <a:pt x="162511" y="14885"/>
                    <a:pt x="145030" y="5713"/>
                  </a:cubicBezTo>
                  <a:cubicBezTo>
                    <a:pt x="128581" y="1305"/>
                    <a:pt x="112860" y="139"/>
                    <a:pt x="97369" y="33"/>
                  </a:cubicBezTo>
                  <a:close/>
                  <a:moveTo>
                    <a:pt x="151524" y="41602"/>
                  </a:moveTo>
                  <a:cubicBezTo>
                    <a:pt x="153652" y="41620"/>
                    <a:pt x="155707" y="41852"/>
                    <a:pt x="157676" y="42307"/>
                  </a:cubicBezTo>
                  <a:lnTo>
                    <a:pt x="206104" y="85624"/>
                  </a:lnTo>
                  <a:cubicBezTo>
                    <a:pt x="169398" y="118372"/>
                    <a:pt x="140684" y="158541"/>
                    <a:pt x="124045" y="209927"/>
                  </a:cubicBezTo>
                  <a:lnTo>
                    <a:pt x="65660" y="181944"/>
                  </a:lnTo>
                  <a:cubicBezTo>
                    <a:pt x="35262" y="128120"/>
                    <a:pt x="108259" y="41227"/>
                    <a:pt x="151524" y="41602"/>
                  </a:cubicBezTo>
                  <a:close/>
                  <a:moveTo>
                    <a:pt x="335520" y="177640"/>
                  </a:moveTo>
                  <a:lnTo>
                    <a:pt x="394711" y="216115"/>
                  </a:lnTo>
                  <a:cubicBezTo>
                    <a:pt x="413575" y="238489"/>
                    <a:pt x="349772" y="337835"/>
                    <a:pt x="319108" y="330192"/>
                  </a:cubicBezTo>
                  <a:lnTo>
                    <a:pt x="261529" y="291449"/>
                  </a:lnTo>
                  <a:cubicBezTo>
                    <a:pt x="294937" y="261907"/>
                    <a:pt x="320047" y="224399"/>
                    <a:pt x="335520" y="177640"/>
                  </a:cubicBez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Volný tvar: obrazec 8">
              <a:extLst>
                <a:ext uri="{FF2B5EF4-FFF2-40B4-BE49-F238E27FC236}">
                  <a16:creationId xmlns:a16="http://schemas.microsoft.com/office/drawing/2014/main" id="{538A5F1A-EFE3-1D0B-1F27-CA735CAF6CEF}"/>
                </a:ext>
              </a:extLst>
            </p:cNvPr>
            <p:cNvSpPr/>
            <p:nvPr/>
          </p:nvSpPr>
          <p:spPr>
            <a:xfrm>
              <a:off x="5894785" y="3099227"/>
              <a:ext cx="191566" cy="203404"/>
            </a:xfrm>
            <a:custGeom>
              <a:avLst/>
              <a:gdLst>
                <a:gd name="connsiteX0" fmla="*/ 89317 w 191566"/>
                <a:gd name="connsiteY0" fmla="*/ 203412 h 203404"/>
                <a:gd name="connsiteX1" fmla="*/ -10 w 191566"/>
                <a:gd name="connsiteY1" fmla="*/ 140991 h 203404"/>
                <a:gd name="connsiteX2" fmla="*/ 73174 w 191566"/>
                <a:gd name="connsiteY2" fmla="*/ 132382 h 203404"/>
                <a:gd name="connsiteX3" fmla="*/ 63486 w 191566"/>
                <a:gd name="connsiteY3" fmla="*/ 7 h 203404"/>
                <a:gd name="connsiteX4" fmla="*/ 132365 w 191566"/>
                <a:gd name="connsiteY4" fmla="*/ 110857 h 203404"/>
                <a:gd name="connsiteX5" fmla="*/ 191557 w 191566"/>
                <a:gd name="connsiteY5" fmla="*/ 59199 h 203404"/>
                <a:gd name="connsiteX6" fmla="*/ 177567 w 191566"/>
                <a:gd name="connsiteY6" fmla="*/ 139915 h 20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66" h="203404">
                  <a:moveTo>
                    <a:pt x="89317" y="203412"/>
                  </a:moveTo>
                  <a:lnTo>
                    <a:pt x="-10" y="140991"/>
                  </a:lnTo>
                  <a:lnTo>
                    <a:pt x="73174" y="132382"/>
                  </a:lnTo>
                  <a:lnTo>
                    <a:pt x="63486" y="7"/>
                  </a:lnTo>
                  <a:lnTo>
                    <a:pt x="132365" y="110857"/>
                  </a:lnTo>
                  <a:lnTo>
                    <a:pt x="191557" y="59199"/>
                  </a:lnTo>
                  <a:lnTo>
                    <a:pt x="177567" y="139915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2595285" y="1681298"/>
            <a:ext cx="1977105" cy="1977296"/>
            <a:chOff x="1100588" y="2881069"/>
            <a:chExt cx="1080000" cy="1080000"/>
          </a:xfrm>
        </p:grpSpPr>
        <p:sp>
          <p:nvSpPr>
            <p:cNvPr id="71" name="Obdélník: se zakulacenými rohy 4">
              <a:extLst>
                <a:ext uri="{FF2B5EF4-FFF2-40B4-BE49-F238E27FC236}">
                  <a16:creationId xmlns:a16="http://schemas.microsoft.com/office/drawing/2014/main" id="{38A8093E-20B9-E322-B1D7-79B49CB301DA}"/>
                </a:ext>
              </a:extLst>
            </p:cNvPr>
            <p:cNvSpPr/>
            <p:nvPr/>
          </p:nvSpPr>
          <p:spPr>
            <a:xfrm>
              <a:off x="1100588" y="2881069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Grafický objekt 11">
              <a:extLst>
                <a:ext uri="{FF2B5EF4-FFF2-40B4-BE49-F238E27FC236}">
                  <a16:creationId xmlns:a16="http://schemas.microsoft.com/office/drawing/2014/main" id="{594D3AA6-E6AA-EF55-8ACD-EB712FE64BA7}"/>
                </a:ext>
              </a:extLst>
            </p:cNvPr>
            <p:cNvGrpSpPr/>
            <p:nvPr/>
          </p:nvGrpSpPr>
          <p:grpSpPr>
            <a:xfrm>
              <a:off x="1203899" y="3125040"/>
              <a:ext cx="873378" cy="671866"/>
              <a:chOff x="5804319" y="3199245"/>
              <a:chExt cx="587228" cy="451738"/>
            </a:xfrm>
            <a:noFill/>
          </p:grpSpPr>
          <p:sp>
            <p:nvSpPr>
              <p:cNvPr id="73" name="Volný tvar: obrazec 14">
                <a:extLst>
                  <a:ext uri="{FF2B5EF4-FFF2-40B4-BE49-F238E27FC236}">
                    <a16:creationId xmlns:a16="http://schemas.microsoft.com/office/drawing/2014/main" id="{23816368-2B12-1FA5-1F2A-C155309FDADB}"/>
                  </a:ext>
                </a:extLst>
              </p:cNvPr>
              <p:cNvSpPr/>
              <p:nvPr/>
            </p:nvSpPr>
            <p:spPr>
              <a:xfrm>
                <a:off x="5891977" y="3199245"/>
                <a:ext cx="425874" cy="451738"/>
              </a:xfrm>
              <a:custGeom>
                <a:avLst/>
                <a:gdLst>
                  <a:gd name="connsiteX0" fmla="*/ 125291 w 425874"/>
                  <a:gd name="connsiteY0" fmla="*/ 1952 h 451738"/>
                  <a:gd name="connsiteX1" fmla="*/ 56675 w 425874"/>
                  <a:gd name="connsiteY1" fmla="*/ 22594 h 451738"/>
                  <a:gd name="connsiteX2" fmla="*/ 25254 w 425874"/>
                  <a:gd name="connsiteY2" fmla="*/ 195801 h 451738"/>
                  <a:gd name="connsiteX3" fmla="*/ 38344 w 425874"/>
                  <a:gd name="connsiteY3" fmla="*/ 195755 h 451738"/>
                  <a:gd name="connsiteX4" fmla="*/ 56841 w 425874"/>
                  <a:gd name="connsiteY4" fmla="*/ 144221 h 451738"/>
                  <a:gd name="connsiteX5" fmla="*/ 76346 w 425874"/>
                  <a:gd name="connsiteY5" fmla="*/ 90689 h 451738"/>
                  <a:gd name="connsiteX6" fmla="*/ 82581 w 425874"/>
                  <a:gd name="connsiteY6" fmla="*/ 89234 h 451738"/>
                  <a:gd name="connsiteX7" fmla="*/ 90692 w 425874"/>
                  <a:gd name="connsiteY7" fmla="*/ 161846 h 451738"/>
                  <a:gd name="connsiteX8" fmla="*/ 98349 w 425874"/>
                  <a:gd name="connsiteY8" fmla="*/ 232773 h 451738"/>
                  <a:gd name="connsiteX9" fmla="*/ 114085 w 425874"/>
                  <a:gd name="connsiteY9" fmla="*/ 185048 h 451738"/>
                  <a:gd name="connsiteX10" fmla="*/ 130126 w 425874"/>
                  <a:gd name="connsiteY10" fmla="*/ 136052 h 451738"/>
                  <a:gd name="connsiteX11" fmla="*/ 135702 w 425874"/>
                  <a:gd name="connsiteY11" fmla="*/ 135764 h 451738"/>
                  <a:gd name="connsiteX12" fmla="*/ 143284 w 425874"/>
                  <a:gd name="connsiteY12" fmla="*/ 166181 h 451738"/>
                  <a:gd name="connsiteX13" fmla="*/ 149861 w 425874"/>
                  <a:gd name="connsiteY13" fmla="*/ 195413 h 451738"/>
                  <a:gd name="connsiteX14" fmla="*/ 174629 w 425874"/>
                  <a:gd name="connsiteY14" fmla="*/ 195603 h 451738"/>
                  <a:gd name="connsiteX15" fmla="*/ 199397 w 425874"/>
                  <a:gd name="connsiteY15" fmla="*/ 195794 h 451738"/>
                  <a:gd name="connsiteX16" fmla="*/ 202565 w 425874"/>
                  <a:gd name="connsiteY16" fmla="*/ 186128 h 451738"/>
                  <a:gd name="connsiteX17" fmla="*/ 209672 w 425874"/>
                  <a:gd name="connsiteY17" fmla="*/ 173917 h 451738"/>
                  <a:gd name="connsiteX18" fmla="*/ 215309 w 425874"/>
                  <a:gd name="connsiteY18" fmla="*/ 183468 h 451738"/>
                  <a:gd name="connsiteX19" fmla="*/ 218949 w 425874"/>
                  <a:gd name="connsiteY19" fmla="*/ 203790 h 451738"/>
                  <a:gd name="connsiteX20" fmla="*/ 221368 w 425874"/>
                  <a:gd name="connsiteY20" fmla="*/ 217268 h 451738"/>
                  <a:gd name="connsiteX21" fmla="*/ 225487 w 425874"/>
                  <a:gd name="connsiteY21" fmla="*/ 208614 h 451738"/>
                  <a:gd name="connsiteX22" fmla="*/ 229598 w 425874"/>
                  <a:gd name="connsiteY22" fmla="*/ 199380 h 451738"/>
                  <a:gd name="connsiteX23" fmla="*/ 233435 w 425874"/>
                  <a:gd name="connsiteY23" fmla="*/ 195773 h 451738"/>
                  <a:gd name="connsiteX24" fmla="*/ 350111 w 425874"/>
                  <a:gd name="connsiteY24" fmla="*/ 195773 h 451738"/>
                  <a:gd name="connsiteX25" fmla="*/ 404918 w 425874"/>
                  <a:gd name="connsiteY25" fmla="*/ 195805 h 451738"/>
                  <a:gd name="connsiteX26" fmla="*/ 386630 w 425874"/>
                  <a:gd name="connsiteY26" fmla="*/ 24081 h 451738"/>
                  <a:gd name="connsiteX27" fmla="*/ 219273 w 425874"/>
                  <a:gd name="connsiteY27" fmla="*/ 41138 h 451738"/>
                  <a:gd name="connsiteX28" fmla="*/ 125291 w 425874"/>
                  <a:gd name="connsiteY28" fmla="*/ 1948 h 451738"/>
                  <a:gd name="connsiteX29" fmla="*/ 77033 w 425874"/>
                  <a:gd name="connsiteY29" fmla="*/ 117127 h 451738"/>
                  <a:gd name="connsiteX30" fmla="*/ 75518 w 425874"/>
                  <a:gd name="connsiteY30" fmla="*/ 118365 h 451738"/>
                  <a:gd name="connsiteX31" fmla="*/ 60484 w 425874"/>
                  <a:gd name="connsiteY31" fmla="*/ 160424 h 451738"/>
                  <a:gd name="connsiteX32" fmla="*/ 44856 w 425874"/>
                  <a:gd name="connsiteY32" fmla="*/ 202868 h 451738"/>
                  <a:gd name="connsiteX33" fmla="*/ 42621 w 425874"/>
                  <a:gd name="connsiteY33" fmla="*/ 204528 h 451738"/>
                  <a:gd name="connsiteX34" fmla="*/ 30439 w 425874"/>
                  <a:gd name="connsiteY34" fmla="*/ 204488 h 451738"/>
                  <a:gd name="connsiteX35" fmla="*/ 219273 w 425874"/>
                  <a:gd name="connsiteY35" fmla="*/ 451740 h 451738"/>
                  <a:gd name="connsiteX36" fmla="*/ 399946 w 425874"/>
                  <a:gd name="connsiteY36" fmla="*/ 204495 h 451738"/>
                  <a:gd name="connsiteX37" fmla="*/ 352214 w 425874"/>
                  <a:gd name="connsiteY37" fmla="*/ 204517 h 451738"/>
                  <a:gd name="connsiteX38" fmla="*/ 237068 w 425874"/>
                  <a:gd name="connsiteY38" fmla="*/ 204517 h 451738"/>
                  <a:gd name="connsiteX39" fmla="*/ 229908 w 425874"/>
                  <a:gd name="connsiteY39" fmla="*/ 220245 h 451738"/>
                  <a:gd name="connsiteX40" fmla="*/ 218618 w 425874"/>
                  <a:gd name="connsiteY40" fmla="*/ 238033 h 451738"/>
                  <a:gd name="connsiteX41" fmla="*/ 212501 w 425874"/>
                  <a:gd name="connsiteY41" fmla="*/ 219090 h 451738"/>
                  <a:gd name="connsiteX42" fmla="*/ 209503 w 425874"/>
                  <a:gd name="connsiteY42" fmla="*/ 201410 h 451738"/>
                  <a:gd name="connsiteX43" fmla="*/ 208469 w 425874"/>
                  <a:gd name="connsiteY43" fmla="*/ 195229 h 451738"/>
                  <a:gd name="connsiteX44" fmla="*/ 205553 w 425874"/>
                  <a:gd name="connsiteY44" fmla="*/ 203063 h 451738"/>
                  <a:gd name="connsiteX45" fmla="*/ 174277 w 425874"/>
                  <a:gd name="connsiteY45" fmla="*/ 204517 h 451738"/>
                  <a:gd name="connsiteX46" fmla="*/ 141873 w 425874"/>
                  <a:gd name="connsiteY46" fmla="*/ 201054 h 451738"/>
                  <a:gd name="connsiteX47" fmla="*/ 137060 w 425874"/>
                  <a:gd name="connsiteY47" fmla="*/ 179051 h 451738"/>
                  <a:gd name="connsiteX48" fmla="*/ 132319 w 425874"/>
                  <a:gd name="connsiteY48" fmla="*/ 157998 h 451738"/>
                  <a:gd name="connsiteX49" fmla="*/ 115096 w 425874"/>
                  <a:gd name="connsiteY49" fmla="*/ 211440 h 451738"/>
                  <a:gd name="connsiteX50" fmla="*/ 94745 w 425874"/>
                  <a:gd name="connsiteY50" fmla="*/ 264990 h 451738"/>
                  <a:gd name="connsiteX51" fmla="*/ 92254 w 425874"/>
                  <a:gd name="connsiteY51" fmla="*/ 263265 h 451738"/>
                  <a:gd name="connsiteX52" fmla="*/ 84590 w 425874"/>
                  <a:gd name="connsiteY52" fmla="*/ 190596 h 451738"/>
                  <a:gd name="connsiteX53" fmla="*/ 78052 w 425874"/>
                  <a:gd name="connsiteY53" fmla="*/ 118372 h 451738"/>
                  <a:gd name="connsiteX54" fmla="*/ 77033 w 425874"/>
                  <a:gd name="connsiteY54" fmla="*/ 117123 h 45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25874" h="451738">
                    <a:moveTo>
                      <a:pt x="125291" y="1952"/>
                    </a:moveTo>
                    <a:cubicBezTo>
                      <a:pt x="99710" y="2341"/>
                      <a:pt x="75241" y="9966"/>
                      <a:pt x="56675" y="22594"/>
                    </a:cubicBezTo>
                    <a:cubicBezTo>
                      <a:pt x="-14356" y="76904"/>
                      <a:pt x="-11203" y="132510"/>
                      <a:pt x="25254" y="195801"/>
                    </a:cubicBezTo>
                    <a:lnTo>
                      <a:pt x="38344" y="195755"/>
                    </a:lnTo>
                    <a:lnTo>
                      <a:pt x="56841" y="144221"/>
                    </a:lnTo>
                    <a:cubicBezTo>
                      <a:pt x="67014" y="115874"/>
                      <a:pt x="75791" y="91783"/>
                      <a:pt x="76346" y="90689"/>
                    </a:cubicBezTo>
                    <a:cubicBezTo>
                      <a:pt x="77710" y="87981"/>
                      <a:pt x="80644" y="87297"/>
                      <a:pt x="82581" y="89234"/>
                    </a:cubicBezTo>
                    <a:cubicBezTo>
                      <a:pt x="83945" y="90602"/>
                      <a:pt x="84572" y="96218"/>
                      <a:pt x="90692" y="161846"/>
                    </a:cubicBezTo>
                    <a:cubicBezTo>
                      <a:pt x="96131" y="220224"/>
                      <a:pt x="97507" y="232943"/>
                      <a:pt x="98349" y="232773"/>
                    </a:cubicBezTo>
                    <a:cubicBezTo>
                      <a:pt x="99029" y="232637"/>
                      <a:pt x="104364" y="216455"/>
                      <a:pt x="114085" y="185048"/>
                    </a:cubicBezTo>
                    <a:cubicBezTo>
                      <a:pt x="122581" y="157598"/>
                      <a:pt x="129352" y="136905"/>
                      <a:pt x="130126" y="136052"/>
                    </a:cubicBezTo>
                    <a:cubicBezTo>
                      <a:pt x="131739" y="134270"/>
                      <a:pt x="134335" y="134137"/>
                      <a:pt x="135702" y="135764"/>
                    </a:cubicBezTo>
                    <a:cubicBezTo>
                      <a:pt x="136253" y="136416"/>
                      <a:pt x="139666" y="150103"/>
                      <a:pt x="143284" y="166181"/>
                    </a:cubicBezTo>
                    <a:lnTo>
                      <a:pt x="149861" y="195413"/>
                    </a:lnTo>
                    <a:lnTo>
                      <a:pt x="174629" y="195603"/>
                    </a:lnTo>
                    <a:lnTo>
                      <a:pt x="199397" y="195794"/>
                    </a:lnTo>
                    <a:lnTo>
                      <a:pt x="202565" y="186128"/>
                    </a:lnTo>
                    <a:cubicBezTo>
                      <a:pt x="205975" y="175724"/>
                      <a:pt x="207026" y="173917"/>
                      <a:pt x="209672" y="173917"/>
                    </a:cubicBezTo>
                    <a:cubicBezTo>
                      <a:pt x="212681" y="173917"/>
                      <a:pt x="214006" y="176163"/>
                      <a:pt x="215309" y="183468"/>
                    </a:cubicBezTo>
                    <a:cubicBezTo>
                      <a:pt x="215979" y="187230"/>
                      <a:pt x="217617" y="196374"/>
                      <a:pt x="218949" y="203790"/>
                    </a:cubicBezTo>
                    <a:lnTo>
                      <a:pt x="221368" y="217268"/>
                    </a:lnTo>
                    <a:lnTo>
                      <a:pt x="225487" y="208614"/>
                    </a:lnTo>
                    <a:cubicBezTo>
                      <a:pt x="227747" y="203855"/>
                      <a:pt x="229598" y="199700"/>
                      <a:pt x="229598" y="199380"/>
                    </a:cubicBezTo>
                    <a:cubicBezTo>
                      <a:pt x="230321" y="196957"/>
                      <a:pt x="231351" y="195704"/>
                      <a:pt x="233435" y="195773"/>
                    </a:cubicBezTo>
                    <a:lnTo>
                      <a:pt x="350111" y="195773"/>
                    </a:lnTo>
                    <a:cubicBezTo>
                      <a:pt x="373065" y="195773"/>
                      <a:pt x="389992" y="195783"/>
                      <a:pt x="404918" y="195805"/>
                    </a:cubicBezTo>
                    <a:cubicBezTo>
                      <a:pt x="439985" y="132366"/>
                      <a:pt x="428944" y="55135"/>
                      <a:pt x="386630" y="24081"/>
                    </a:cubicBezTo>
                    <a:cubicBezTo>
                      <a:pt x="361617" y="-8981"/>
                      <a:pt x="261793" y="-12196"/>
                      <a:pt x="219273" y="41138"/>
                    </a:cubicBezTo>
                    <a:cubicBezTo>
                      <a:pt x="192907" y="12925"/>
                      <a:pt x="158181" y="1452"/>
                      <a:pt x="125291" y="1948"/>
                    </a:cubicBezTo>
                    <a:close/>
                    <a:moveTo>
                      <a:pt x="77033" y="117127"/>
                    </a:moveTo>
                    <a:cubicBezTo>
                      <a:pt x="76479" y="117123"/>
                      <a:pt x="75845" y="117537"/>
                      <a:pt x="75518" y="118365"/>
                    </a:cubicBezTo>
                    <a:cubicBezTo>
                      <a:pt x="75241" y="119067"/>
                      <a:pt x="68476" y="137993"/>
                      <a:pt x="60484" y="160424"/>
                    </a:cubicBezTo>
                    <a:cubicBezTo>
                      <a:pt x="52488" y="182856"/>
                      <a:pt x="45454" y="201954"/>
                      <a:pt x="44856" y="202868"/>
                    </a:cubicBezTo>
                    <a:cubicBezTo>
                      <a:pt x="44158" y="204135"/>
                      <a:pt x="43982" y="204531"/>
                      <a:pt x="42621" y="204528"/>
                    </a:cubicBezTo>
                    <a:lnTo>
                      <a:pt x="30439" y="204488"/>
                    </a:lnTo>
                    <a:cubicBezTo>
                      <a:pt x="73574" y="274555"/>
                      <a:pt x="154376" y="354173"/>
                      <a:pt x="219273" y="451740"/>
                    </a:cubicBezTo>
                    <a:cubicBezTo>
                      <a:pt x="243047" y="388556"/>
                      <a:pt x="346778" y="294812"/>
                      <a:pt x="399946" y="204495"/>
                    </a:cubicBezTo>
                    <a:cubicBezTo>
                      <a:pt x="386176" y="204510"/>
                      <a:pt x="372381" y="204517"/>
                      <a:pt x="352214" y="204517"/>
                    </a:cubicBezTo>
                    <a:lnTo>
                      <a:pt x="237068" y="204517"/>
                    </a:lnTo>
                    <a:lnTo>
                      <a:pt x="229908" y="220245"/>
                    </a:lnTo>
                    <a:cubicBezTo>
                      <a:pt x="223082" y="235243"/>
                      <a:pt x="221307" y="238033"/>
                      <a:pt x="218618" y="238033"/>
                    </a:cubicBezTo>
                    <a:cubicBezTo>
                      <a:pt x="216008" y="238033"/>
                      <a:pt x="215180" y="235473"/>
                      <a:pt x="212501" y="219090"/>
                    </a:cubicBezTo>
                    <a:cubicBezTo>
                      <a:pt x="211025" y="210072"/>
                      <a:pt x="209625" y="202134"/>
                      <a:pt x="209503" y="201410"/>
                    </a:cubicBezTo>
                    <a:lnTo>
                      <a:pt x="208469" y="195229"/>
                    </a:lnTo>
                    <a:cubicBezTo>
                      <a:pt x="208469" y="195229"/>
                      <a:pt x="206356" y="202260"/>
                      <a:pt x="205553" y="203063"/>
                    </a:cubicBezTo>
                    <a:cubicBezTo>
                      <a:pt x="204146" y="204470"/>
                      <a:pt x="203127" y="204517"/>
                      <a:pt x="174277" y="204517"/>
                    </a:cubicBezTo>
                    <a:cubicBezTo>
                      <a:pt x="142525" y="204517"/>
                      <a:pt x="142949" y="204564"/>
                      <a:pt x="141873" y="201054"/>
                    </a:cubicBezTo>
                    <a:cubicBezTo>
                      <a:pt x="141661" y="200355"/>
                      <a:pt x="139493" y="190455"/>
                      <a:pt x="137060" y="179051"/>
                    </a:cubicBezTo>
                    <a:cubicBezTo>
                      <a:pt x="134626" y="167649"/>
                      <a:pt x="132491" y="158174"/>
                      <a:pt x="132319" y="157998"/>
                    </a:cubicBezTo>
                    <a:cubicBezTo>
                      <a:pt x="131840" y="157519"/>
                      <a:pt x="132049" y="156875"/>
                      <a:pt x="115096" y="211440"/>
                    </a:cubicBezTo>
                    <a:cubicBezTo>
                      <a:pt x="98756" y="264036"/>
                      <a:pt x="98388" y="264990"/>
                      <a:pt x="94745" y="264990"/>
                    </a:cubicBezTo>
                    <a:cubicBezTo>
                      <a:pt x="93996" y="264990"/>
                      <a:pt x="92877" y="264212"/>
                      <a:pt x="92254" y="263265"/>
                    </a:cubicBezTo>
                    <a:cubicBezTo>
                      <a:pt x="91387" y="261937"/>
                      <a:pt x="89608" y="245075"/>
                      <a:pt x="84590" y="190596"/>
                    </a:cubicBezTo>
                    <a:cubicBezTo>
                      <a:pt x="80993" y="151575"/>
                      <a:pt x="78052" y="119078"/>
                      <a:pt x="78052" y="118372"/>
                    </a:cubicBezTo>
                    <a:cubicBezTo>
                      <a:pt x="78052" y="117541"/>
                      <a:pt x="77584" y="117127"/>
                      <a:pt x="77033" y="117123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Volný tvar: obrazec 17">
                <a:extLst>
                  <a:ext uri="{FF2B5EF4-FFF2-40B4-BE49-F238E27FC236}">
                    <a16:creationId xmlns:a16="http://schemas.microsoft.com/office/drawing/2014/main" id="{3941666F-4ACF-47E1-B3E5-F2993A5A0A09}"/>
                  </a:ext>
                </a:extLst>
              </p:cNvPr>
              <p:cNvSpPr/>
              <p:nvPr/>
            </p:nvSpPr>
            <p:spPr>
              <a:xfrm>
                <a:off x="6291976" y="3395052"/>
                <a:ext cx="99572" cy="8704"/>
              </a:xfrm>
              <a:custGeom>
                <a:avLst/>
                <a:gdLst>
                  <a:gd name="connsiteX0" fmla="*/ 4937 w 99572"/>
                  <a:gd name="connsiteY0" fmla="*/ -1 h 8704"/>
                  <a:gd name="connsiteX1" fmla="*/ 95060 w 99572"/>
                  <a:gd name="connsiteY1" fmla="*/ -1 h 8704"/>
                  <a:gd name="connsiteX2" fmla="*/ 95060 w 99572"/>
                  <a:gd name="connsiteY2" fmla="*/ 8704 h 8704"/>
                  <a:gd name="connsiteX3" fmla="*/ -34 w 99572"/>
                  <a:gd name="connsiteY3" fmla="*/ 8686 h 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572" h="8704">
                    <a:moveTo>
                      <a:pt x="4937" y="-1"/>
                    </a:moveTo>
                    <a:lnTo>
                      <a:pt x="95060" y="-1"/>
                    </a:lnTo>
                    <a:cubicBezTo>
                      <a:pt x="101018" y="32"/>
                      <a:pt x="101043" y="8693"/>
                      <a:pt x="95060" y="8704"/>
                    </a:cubicBezTo>
                    <a:lnTo>
                      <a:pt x="-34" y="868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Volný tvar: obrazec 18">
                <a:extLst>
                  <a:ext uri="{FF2B5EF4-FFF2-40B4-BE49-F238E27FC236}">
                    <a16:creationId xmlns:a16="http://schemas.microsoft.com/office/drawing/2014/main" id="{93B56D02-949E-F1BB-86E6-DBEA9B7E4D85}"/>
                  </a:ext>
                </a:extLst>
              </p:cNvPr>
              <p:cNvSpPr/>
              <p:nvPr/>
            </p:nvSpPr>
            <p:spPr>
              <a:xfrm>
                <a:off x="5804319" y="3395027"/>
                <a:ext cx="118152" cy="8705"/>
              </a:xfrm>
              <a:custGeom>
                <a:avLst/>
                <a:gdLst>
                  <a:gd name="connsiteX0" fmla="*/ 112811 w 118152"/>
                  <a:gd name="connsiteY0" fmla="*/ 18 h 8705"/>
                  <a:gd name="connsiteX1" fmla="*/ 9711 w 118152"/>
                  <a:gd name="connsiteY1" fmla="*/ 18 h 8705"/>
                  <a:gd name="connsiteX2" fmla="*/ 9711 w 118152"/>
                  <a:gd name="connsiteY2" fmla="*/ 8553 h 8705"/>
                  <a:gd name="connsiteX3" fmla="*/ 118081 w 118152"/>
                  <a:gd name="connsiteY3" fmla="*/ 8704 h 8705"/>
                  <a:gd name="connsiteX4" fmla="*/ 112811 w 118152"/>
                  <a:gd name="connsiteY4" fmla="*/ 18 h 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152" h="8705">
                    <a:moveTo>
                      <a:pt x="112811" y="18"/>
                    </a:moveTo>
                    <a:lnTo>
                      <a:pt x="9711" y="18"/>
                    </a:lnTo>
                    <a:cubicBezTo>
                      <a:pt x="-2360" y="-458"/>
                      <a:pt x="-4268" y="8532"/>
                      <a:pt x="9711" y="8553"/>
                    </a:cubicBezTo>
                    <a:lnTo>
                      <a:pt x="118081" y="8704"/>
                    </a:lnTo>
                    <a:cubicBezTo>
                      <a:pt x="116325" y="5806"/>
                      <a:pt x="114568" y="2912"/>
                      <a:pt x="112811" y="18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Skupina 75"/>
          <p:cNvGrpSpPr/>
          <p:nvPr/>
        </p:nvGrpSpPr>
        <p:grpSpPr>
          <a:xfrm>
            <a:off x="7435106" y="1681297"/>
            <a:ext cx="1977104" cy="1983686"/>
            <a:chOff x="-1059412" y="2881069"/>
            <a:chExt cx="1080000" cy="1079500"/>
          </a:xfrm>
        </p:grpSpPr>
        <p:sp>
          <p:nvSpPr>
            <p:cNvPr id="77" name="Obdélník: se zakulacenými rohy 6">
              <a:extLst>
                <a:ext uri="{FF2B5EF4-FFF2-40B4-BE49-F238E27FC236}">
                  <a16:creationId xmlns:a16="http://schemas.microsoft.com/office/drawing/2014/main" id="{8645E0D6-BC8C-351C-299C-CC45F7CC1E8E}"/>
                </a:ext>
              </a:extLst>
            </p:cNvPr>
            <p:cNvSpPr/>
            <p:nvPr/>
          </p:nvSpPr>
          <p:spPr>
            <a:xfrm>
              <a:off x="-1059412" y="2881069"/>
              <a:ext cx="1080000" cy="10795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8" name="Skupina 77"/>
            <p:cNvGrpSpPr/>
            <p:nvPr/>
          </p:nvGrpSpPr>
          <p:grpSpPr>
            <a:xfrm>
              <a:off x="-834566" y="3182197"/>
              <a:ext cx="639178" cy="468056"/>
              <a:chOff x="-877302" y="4244721"/>
              <a:chExt cx="639178" cy="468056"/>
            </a:xfrm>
          </p:grpSpPr>
          <p:sp>
            <p:nvSpPr>
              <p:cNvPr id="79" name="Volný tvar: obrazec 47">
                <a:extLst>
                  <a:ext uri="{FF2B5EF4-FFF2-40B4-BE49-F238E27FC236}">
                    <a16:creationId xmlns:a16="http://schemas.microsoft.com/office/drawing/2014/main" id="{E0488328-477A-47CE-4215-7D5DBC0C9333}"/>
                  </a:ext>
                </a:extLst>
              </p:cNvPr>
              <p:cNvSpPr/>
              <p:nvPr/>
            </p:nvSpPr>
            <p:spPr>
              <a:xfrm>
                <a:off x="-702470" y="4244721"/>
                <a:ext cx="289514" cy="68080"/>
              </a:xfrm>
              <a:custGeom>
                <a:avLst/>
                <a:gdLst>
                  <a:gd name="connsiteX0" fmla="*/ 118743 w 237101"/>
                  <a:gd name="connsiteY0" fmla="*/ -93 h 55755"/>
                  <a:gd name="connsiteX1" fmla="*/ -80 w 237101"/>
                  <a:gd name="connsiteY1" fmla="*/ 55663 h 55755"/>
                  <a:gd name="connsiteX2" fmla="*/ 48413 w 237101"/>
                  <a:gd name="connsiteY2" fmla="*/ 55200 h 55755"/>
                  <a:gd name="connsiteX3" fmla="*/ 118743 w 237101"/>
                  <a:gd name="connsiteY3" fmla="*/ 26578 h 55755"/>
                  <a:gd name="connsiteX4" fmla="*/ 190181 w 237101"/>
                  <a:gd name="connsiteY4" fmla="*/ 55526 h 55755"/>
                  <a:gd name="connsiteX5" fmla="*/ 237022 w 237101"/>
                  <a:gd name="connsiteY5" fmla="*/ 55376 h 55755"/>
                  <a:gd name="connsiteX6" fmla="*/ 118743 w 237101"/>
                  <a:gd name="connsiteY6" fmla="*/ -93 h 5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101" h="55755">
                    <a:moveTo>
                      <a:pt x="118743" y="-93"/>
                    </a:moveTo>
                    <a:cubicBezTo>
                      <a:pt x="56476" y="-91"/>
                      <a:pt x="4368" y="20174"/>
                      <a:pt x="-80" y="55663"/>
                    </a:cubicBezTo>
                    <a:lnTo>
                      <a:pt x="48413" y="55200"/>
                    </a:lnTo>
                    <a:cubicBezTo>
                      <a:pt x="52709" y="34499"/>
                      <a:pt x="82260" y="26593"/>
                      <a:pt x="118743" y="26578"/>
                    </a:cubicBezTo>
                    <a:cubicBezTo>
                      <a:pt x="155211" y="26604"/>
                      <a:pt x="185890" y="34833"/>
                      <a:pt x="190181" y="55526"/>
                    </a:cubicBezTo>
                    <a:lnTo>
                      <a:pt x="237022" y="55376"/>
                    </a:lnTo>
                    <a:cubicBezTo>
                      <a:pt x="232576" y="19912"/>
                      <a:pt x="180964" y="-56"/>
                      <a:pt x="118743" y="-93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Volný tvar: obrazec 48">
                <a:extLst>
                  <a:ext uri="{FF2B5EF4-FFF2-40B4-BE49-F238E27FC236}">
                    <a16:creationId xmlns:a16="http://schemas.microsoft.com/office/drawing/2014/main" id="{71167F3D-AD96-803C-5363-12429130C06E}"/>
                  </a:ext>
                </a:extLst>
              </p:cNvPr>
              <p:cNvSpPr/>
              <p:nvPr/>
            </p:nvSpPr>
            <p:spPr>
              <a:xfrm>
                <a:off x="-877302" y="4312801"/>
                <a:ext cx="639178" cy="399976"/>
              </a:xfrm>
              <a:custGeom>
                <a:avLst/>
                <a:gdLst>
                  <a:gd name="connsiteX0" fmla="*/ 46188 w 523464"/>
                  <a:gd name="connsiteY0" fmla="*/ -508 h 327567"/>
                  <a:gd name="connsiteX1" fmla="*/ -378 w 523464"/>
                  <a:gd name="connsiteY1" fmla="*/ 46058 h 327567"/>
                  <a:gd name="connsiteX2" fmla="*/ -378 w 523464"/>
                  <a:gd name="connsiteY2" fmla="*/ 280492 h 327567"/>
                  <a:gd name="connsiteX3" fmla="*/ 46188 w 523464"/>
                  <a:gd name="connsiteY3" fmla="*/ 327060 h 327567"/>
                  <a:gd name="connsiteX4" fmla="*/ 476522 w 523464"/>
                  <a:gd name="connsiteY4" fmla="*/ 327060 h 327567"/>
                  <a:gd name="connsiteX5" fmla="*/ 523087 w 523464"/>
                  <a:gd name="connsiteY5" fmla="*/ 280492 h 327567"/>
                  <a:gd name="connsiteX6" fmla="*/ 523087 w 523464"/>
                  <a:gd name="connsiteY6" fmla="*/ 46058 h 327567"/>
                  <a:gd name="connsiteX7" fmla="*/ 476522 w 523464"/>
                  <a:gd name="connsiteY7" fmla="*/ -508 h 327567"/>
                  <a:gd name="connsiteX8" fmla="*/ 242868 w 523464"/>
                  <a:gd name="connsiteY8" fmla="*/ 70946 h 327567"/>
                  <a:gd name="connsiteX9" fmla="*/ 279842 w 523464"/>
                  <a:gd name="connsiteY9" fmla="*/ 70946 h 327567"/>
                  <a:gd name="connsiteX10" fmla="*/ 284637 w 523464"/>
                  <a:gd name="connsiteY10" fmla="*/ 75742 h 327567"/>
                  <a:gd name="connsiteX11" fmla="*/ 284637 w 523464"/>
                  <a:gd name="connsiteY11" fmla="*/ 139993 h 327567"/>
                  <a:gd name="connsiteX12" fmla="*/ 348888 w 523464"/>
                  <a:gd name="connsiteY12" fmla="*/ 139993 h 327567"/>
                  <a:gd name="connsiteX13" fmla="*/ 353684 w 523464"/>
                  <a:gd name="connsiteY13" fmla="*/ 144790 h 327567"/>
                  <a:gd name="connsiteX14" fmla="*/ 353684 w 523464"/>
                  <a:gd name="connsiteY14" fmla="*/ 181762 h 327567"/>
                  <a:gd name="connsiteX15" fmla="*/ 348888 w 523464"/>
                  <a:gd name="connsiteY15" fmla="*/ 186559 h 327567"/>
                  <a:gd name="connsiteX16" fmla="*/ 284637 w 523464"/>
                  <a:gd name="connsiteY16" fmla="*/ 186559 h 327567"/>
                  <a:gd name="connsiteX17" fmla="*/ 284637 w 523464"/>
                  <a:gd name="connsiteY17" fmla="*/ 250808 h 327567"/>
                  <a:gd name="connsiteX18" fmla="*/ 279842 w 523464"/>
                  <a:gd name="connsiteY18" fmla="*/ 255604 h 327567"/>
                  <a:gd name="connsiteX19" fmla="*/ 242868 w 523464"/>
                  <a:gd name="connsiteY19" fmla="*/ 255604 h 327567"/>
                  <a:gd name="connsiteX20" fmla="*/ 238071 w 523464"/>
                  <a:gd name="connsiteY20" fmla="*/ 250808 h 327567"/>
                  <a:gd name="connsiteX21" fmla="*/ 238071 w 523464"/>
                  <a:gd name="connsiteY21" fmla="*/ 186559 h 327567"/>
                  <a:gd name="connsiteX22" fmla="*/ 173822 w 523464"/>
                  <a:gd name="connsiteY22" fmla="*/ 186559 h 327567"/>
                  <a:gd name="connsiteX23" fmla="*/ 169025 w 523464"/>
                  <a:gd name="connsiteY23" fmla="*/ 181762 h 327567"/>
                  <a:gd name="connsiteX24" fmla="*/ 169025 w 523464"/>
                  <a:gd name="connsiteY24" fmla="*/ 144790 h 327567"/>
                  <a:gd name="connsiteX25" fmla="*/ 173822 w 523464"/>
                  <a:gd name="connsiteY25" fmla="*/ 139993 h 327567"/>
                  <a:gd name="connsiteX26" fmla="*/ 238071 w 523464"/>
                  <a:gd name="connsiteY26" fmla="*/ 139993 h 327567"/>
                  <a:gd name="connsiteX27" fmla="*/ 238071 w 523464"/>
                  <a:gd name="connsiteY27" fmla="*/ 75742 h 327567"/>
                  <a:gd name="connsiteX28" fmla="*/ 242868 w 523464"/>
                  <a:gd name="connsiteY28" fmla="*/ 70946 h 32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3464" h="327567">
                    <a:moveTo>
                      <a:pt x="46188" y="-508"/>
                    </a:moveTo>
                    <a:cubicBezTo>
                      <a:pt x="20390" y="-508"/>
                      <a:pt x="-378" y="20260"/>
                      <a:pt x="-378" y="46058"/>
                    </a:cubicBezTo>
                    <a:lnTo>
                      <a:pt x="-378" y="280492"/>
                    </a:lnTo>
                    <a:cubicBezTo>
                      <a:pt x="-378" y="306290"/>
                      <a:pt x="20390" y="327060"/>
                      <a:pt x="46188" y="327060"/>
                    </a:cubicBezTo>
                    <a:lnTo>
                      <a:pt x="476522" y="327060"/>
                    </a:lnTo>
                    <a:cubicBezTo>
                      <a:pt x="502320" y="327060"/>
                      <a:pt x="523087" y="306290"/>
                      <a:pt x="523087" y="280492"/>
                    </a:cubicBezTo>
                    <a:lnTo>
                      <a:pt x="523087" y="46058"/>
                    </a:lnTo>
                    <a:cubicBezTo>
                      <a:pt x="523087" y="20260"/>
                      <a:pt x="502320" y="-508"/>
                      <a:pt x="476522" y="-508"/>
                    </a:cubicBezTo>
                    <a:close/>
                    <a:moveTo>
                      <a:pt x="242868" y="70946"/>
                    </a:moveTo>
                    <a:lnTo>
                      <a:pt x="279842" y="70946"/>
                    </a:lnTo>
                    <a:cubicBezTo>
                      <a:pt x="282499" y="70946"/>
                      <a:pt x="284637" y="73085"/>
                      <a:pt x="284637" y="75742"/>
                    </a:cubicBezTo>
                    <a:lnTo>
                      <a:pt x="284637" y="139993"/>
                    </a:lnTo>
                    <a:lnTo>
                      <a:pt x="348888" y="139993"/>
                    </a:lnTo>
                    <a:cubicBezTo>
                      <a:pt x="351545" y="139993"/>
                      <a:pt x="353684" y="142132"/>
                      <a:pt x="353684" y="144790"/>
                    </a:cubicBezTo>
                    <a:lnTo>
                      <a:pt x="353684" y="181762"/>
                    </a:lnTo>
                    <a:cubicBezTo>
                      <a:pt x="353684" y="184419"/>
                      <a:pt x="351545" y="186559"/>
                      <a:pt x="348888" y="186559"/>
                    </a:cubicBezTo>
                    <a:lnTo>
                      <a:pt x="284637" y="186559"/>
                    </a:lnTo>
                    <a:lnTo>
                      <a:pt x="284637" y="250808"/>
                    </a:lnTo>
                    <a:cubicBezTo>
                      <a:pt x="284637" y="253464"/>
                      <a:pt x="282499" y="255604"/>
                      <a:pt x="279842" y="255604"/>
                    </a:cubicBezTo>
                    <a:lnTo>
                      <a:pt x="242868" y="255604"/>
                    </a:lnTo>
                    <a:cubicBezTo>
                      <a:pt x="240210" y="255604"/>
                      <a:pt x="238071" y="253464"/>
                      <a:pt x="238071" y="250808"/>
                    </a:cubicBezTo>
                    <a:lnTo>
                      <a:pt x="238071" y="186559"/>
                    </a:lnTo>
                    <a:lnTo>
                      <a:pt x="173822" y="186559"/>
                    </a:lnTo>
                    <a:cubicBezTo>
                      <a:pt x="171165" y="186559"/>
                      <a:pt x="169025" y="184419"/>
                      <a:pt x="169025" y="181762"/>
                    </a:cubicBezTo>
                    <a:lnTo>
                      <a:pt x="169025" y="144790"/>
                    </a:lnTo>
                    <a:cubicBezTo>
                      <a:pt x="169025" y="142132"/>
                      <a:pt x="171165" y="139993"/>
                      <a:pt x="173822" y="139993"/>
                    </a:cubicBezTo>
                    <a:lnTo>
                      <a:pt x="238071" y="139993"/>
                    </a:lnTo>
                    <a:lnTo>
                      <a:pt x="238071" y="75742"/>
                    </a:lnTo>
                    <a:cubicBezTo>
                      <a:pt x="238071" y="73085"/>
                      <a:pt x="240210" y="70946"/>
                      <a:pt x="242868" y="70946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Skupina 5"/>
          <p:cNvGrpSpPr/>
          <p:nvPr/>
        </p:nvGrpSpPr>
        <p:grpSpPr>
          <a:xfrm>
            <a:off x="4809393" y="3658510"/>
            <a:ext cx="2242709" cy="1588333"/>
            <a:chOff x="4809393" y="3658510"/>
            <a:chExt cx="2242709" cy="1588333"/>
          </a:xfrm>
        </p:grpSpPr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79B3DEF8-E781-5120-F4BE-DF98EA4C71AB}"/>
                </a:ext>
              </a:extLst>
            </p:cNvPr>
            <p:cNvSpPr txBox="1"/>
            <p:nvPr/>
          </p:nvSpPr>
          <p:spPr>
            <a:xfrm>
              <a:off x="4809393" y="3658510"/>
              <a:ext cx="2218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POČET </a:t>
              </a:r>
            </a:p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TĚŽCE ZRANĚNÝCH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33E7E734-18D9-7F27-EF40-4320DED50161}"/>
                </a:ext>
              </a:extLst>
            </p:cNvPr>
            <p:cNvSpPr txBox="1"/>
            <p:nvPr/>
          </p:nvSpPr>
          <p:spPr>
            <a:xfrm>
              <a:off x="5393628" y="4082886"/>
              <a:ext cx="1658474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376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9043F77B-2114-4373-6B82-0B0DB83DCCD0}"/>
                </a:ext>
              </a:extLst>
            </p:cNvPr>
            <p:cNvSpPr txBox="1"/>
            <p:nvPr/>
          </p:nvSpPr>
          <p:spPr>
            <a:xfrm>
              <a:off x="5644749" y="4604069"/>
              <a:ext cx="140735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ovnoramenný trojúhelník 84">
              <a:extLst>
                <a:ext uri="{FF2B5EF4-FFF2-40B4-BE49-F238E27FC236}">
                  <a16:creationId xmlns:a16="http://schemas.microsoft.com/office/drawing/2014/main" id="{0A4299D2-FC55-D7DF-47D3-5CA88703CCB9}"/>
                </a:ext>
              </a:extLst>
            </p:cNvPr>
            <p:cNvSpPr/>
            <p:nvPr/>
          </p:nvSpPr>
          <p:spPr>
            <a:xfrm>
              <a:off x="6600824" y="4687912"/>
              <a:ext cx="148289" cy="12882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4DE62130-ECFF-C249-42DF-FA78111796D0}"/>
                </a:ext>
              </a:extLst>
            </p:cNvPr>
            <p:cNvSpPr txBox="1"/>
            <p:nvPr/>
          </p:nvSpPr>
          <p:spPr>
            <a:xfrm>
              <a:off x="5818421" y="4908289"/>
              <a:ext cx="12336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+ 0,3 %</a:t>
              </a:r>
            </a:p>
          </p:txBody>
        </p:sp>
      </p:grp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C9E6929D-C040-BB8A-C8DE-B67ACF2E5D28}"/>
              </a:ext>
            </a:extLst>
          </p:cNvPr>
          <p:cNvSpPr txBox="1"/>
          <p:nvPr/>
        </p:nvSpPr>
        <p:spPr>
          <a:xfrm>
            <a:off x="9832339" y="3658510"/>
            <a:ext cx="197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HMOTNÁ </a:t>
            </a:r>
          </a:p>
          <a:p>
            <a:pPr algn="r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ŠKODA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4880EA34-4FD0-6CCC-D55D-934F4CFB86FB}"/>
              </a:ext>
            </a:extLst>
          </p:cNvPr>
          <p:cNvSpPr txBox="1"/>
          <p:nvPr/>
        </p:nvSpPr>
        <p:spPr>
          <a:xfrm>
            <a:off x="9531974" y="4082886"/>
            <a:ext cx="2247366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1,24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44D14C38-1D12-7C7F-6FF1-D21D19561561}"/>
              </a:ext>
            </a:extLst>
          </p:cNvPr>
          <p:cNvSpPr txBox="1"/>
          <p:nvPr/>
        </p:nvSpPr>
        <p:spPr>
          <a:xfrm>
            <a:off x="10312740" y="4604069"/>
            <a:ext cx="146193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Kč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C0B90D96-8CA1-E845-6F13-D0DD872FBC46}"/>
              </a:ext>
            </a:extLst>
          </p:cNvPr>
          <p:cNvSpPr txBox="1"/>
          <p:nvPr/>
        </p:nvSpPr>
        <p:spPr>
          <a:xfrm>
            <a:off x="10520858" y="4908289"/>
            <a:ext cx="123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+ 6,5 %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2845374" y="3658510"/>
            <a:ext cx="1790832" cy="1588333"/>
            <a:chOff x="2845374" y="3658510"/>
            <a:chExt cx="1790832" cy="1588333"/>
          </a:xfrm>
        </p:grpSpPr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95E1475B-3529-6129-38C0-AA8EE4318330}"/>
                </a:ext>
              </a:extLst>
            </p:cNvPr>
            <p:cNvSpPr txBox="1"/>
            <p:nvPr/>
          </p:nvSpPr>
          <p:spPr>
            <a:xfrm>
              <a:off x="2845374" y="3658510"/>
              <a:ext cx="1790832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POČET </a:t>
              </a:r>
            </a:p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USMRCENÝCH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0F1C8185-9EA8-DD3E-A905-D290E1BF28F8}"/>
                </a:ext>
              </a:extLst>
            </p:cNvPr>
            <p:cNvSpPr txBox="1"/>
            <p:nvPr/>
          </p:nvSpPr>
          <p:spPr>
            <a:xfrm>
              <a:off x="3468070" y="4082886"/>
              <a:ext cx="116813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D2746405-2D22-DB28-61B9-C1A38DD4BC05}"/>
                </a:ext>
              </a:extLst>
            </p:cNvPr>
            <p:cNvSpPr txBox="1"/>
            <p:nvPr/>
          </p:nvSpPr>
          <p:spPr>
            <a:xfrm>
              <a:off x="3793589" y="4604069"/>
              <a:ext cx="7794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3" name="Rovnoramenný trojúhelník 102">
              <a:extLst>
                <a:ext uri="{FF2B5EF4-FFF2-40B4-BE49-F238E27FC236}">
                  <a16:creationId xmlns:a16="http://schemas.microsoft.com/office/drawing/2014/main" id="{B0D6465F-3CD5-CBA1-49E0-0C1DE327491B}"/>
                </a:ext>
              </a:extLst>
            </p:cNvPr>
            <p:cNvSpPr/>
            <p:nvPr/>
          </p:nvSpPr>
          <p:spPr>
            <a:xfrm>
              <a:off x="4037313" y="4684101"/>
              <a:ext cx="149696" cy="1368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B81A11E9-8C90-3AA9-64D1-C355D2861806}"/>
                </a:ext>
              </a:extLst>
            </p:cNvPr>
            <p:cNvSpPr txBox="1"/>
            <p:nvPr/>
          </p:nvSpPr>
          <p:spPr>
            <a:xfrm>
              <a:off x="3351260" y="4908289"/>
              <a:ext cx="12596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+ 16,2 %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150981" y="3658510"/>
            <a:ext cx="2282114" cy="1588333"/>
            <a:chOff x="7150981" y="3658510"/>
            <a:chExt cx="2282114" cy="1588333"/>
          </a:xfrm>
        </p:grpSpPr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6CF20D35-1B36-5509-6584-67CE9732AA4D}"/>
                </a:ext>
              </a:extLst>
            </p:cNvPr>
            <p:cNvSpPr txBox="1"/>
            <p:nvPr/>
          </p:nvSpPr>
          <p:spPr>
            <a:xfrm>
              <a:off x="7150981" y="3658510"/>
              <a:ext cx="2282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POČET </a:t>
              </a:r>
            </a:p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LEHCE ZRANĚNÝCH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E166E0BA-671D-53D3-8882-46A1215BEFB2}"/>
                </a:ext>
              </a:extLst>
            </p:cNvPr>
            <p:cNvSpPr txBox="1"/>
            <p:nvPr/>
          </p:nvSpPr>
          <p:spPr>
            <a:xfrm>
              <a:off x="7636337" y="4082886"/>
              <a:ext cx="1796758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5 064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9D7A3C61-A6E2-2D89-9DCD-24F297095E76}"/>
                </a:ext>
              </a:extLst>
            </p:cNvPr>
            <p:cNvSpPr txBox="1"/>
            <p:nvPr/>
          </p:nvSpPr>
          <p:spPr>
            <a:xfrm>
              <a:off x="7975583" y="4604069"/>
              <a:ext cx="14275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412</a:t>
              </a:r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759A7760-BA74-4C36-985C-46247272EA7A}"/>
                </a:ext>
              </a:extLst>
            </p:cNvPr>
            <p:cNvSpPr txBox="1"/>
            <p:nvPr/>
          </p:nvSpPr>
          <p:spPr>
            <a:xfrm>
              <a:off x="8055815" y="4908289"/>
              <a:ext cx="1330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+ 8,9 %</a:t>
              </a:r>
            </a:p>
          </p:txBody>
        </p:sp>
        <p:sp>
          <p:nvSpPr>
            <p:cNvPr id="105" name="Rovnoramenný trojúhelník 104">
              <a:extLst>
                <a:ext uri="{FF2B5EF4-FFF2-40B4-BE49-F238E27FC236}">
                  <a16:creationId xmlns:a16="http://schemas.microsoft.com/office/drawing/2014/main" id="{0A4299D2-FC55-D7DF-47D3-5CA88703CCB9}"/>
                </a:ext>
              </a:extLst>
            </p:cNvPr>
            <p:cNvSpPr/>
            <p:nvPr/>
          </p:nvSpPr>
          <p:spPr>
            <a:xfrm>
              <a:off x="8689338" y="4692148"/>
              <a:ext cx="148289" cy="12882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vnoramenný trojúhelník 105">
            <a:extLst>
              <a:ext uri="{FF2B5EF4-FFF2-40B4-BE49-F238E27FC236}">
                <a16:creationId xmlns:a16="http://schemas.microsoft.com/office/drawing/2014/main" id="{0A4299D2-FC55-D7DF-47D3-5CA88703CCB9}"/>
              </a:ext>
            </a:extLst>
          </p:cNvPr>
          <p:cNvSpPr/>
          <p:nvPr/>
        </p:nvSpPr>
        <p:spPr>
          <a:xfrm>
            <a:off x="10669535" y="4695430"/>
            <a:ext cx="148289" cy="1288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6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USMRCENÉ OSOBY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aphicFrame>
        <p:nvGraphicFramePr>
          <p:cNvPr id="87" name="Graf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50582"/>
              </p:ext>
            </p:extLst>
          </p:nvPr>
        </p:nvGraphicFramePr>
        <p:xfrm>
          <a:off x="91440" y="-1"/>
          <a:ext cx="12096248" cy="617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029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PŘÍČINY NEHOD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1AC521-BD09-39AB-28AB-35B8A144C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32480"/>
              </p:ext>
            </p:extLst>
          </p:nvPr>
        </p:nvGraphicFramePr>
        <p:xfrm>
          <a:off x="257810" y="774916"/>
          <a:ext cx="11373668" cy="5021443"/>
        </p:xfrm>
        <a:graphic>
          <a:graphicData uri="http://schemas.openxmlformats.org/drawingml/2006/table">
            <a:tbl>
              <a:tblPr/>
              <a:tblGrid>
                <a:gridCol w="9054222">
                  <a:extLst>
                    <a:ext uri="{9D8B030D-6E8A-4147-A177-3AD203B41FA5}">
                      <a16:colId xmlns:a16="http://schemas.microsoft.com/office/drawing/2014/main" val="3258142709"/>
                    </a:ext>
                  </a:extLst>
                </a:gridCol>
                <a:gridCol w="2319446">
                  <a:extLst>
                    <a:ext uri="{9D8B030D-6E8A-4147-A177-3AD203B41FA5}">
                      <a16:colId xmlns:a16="http://schemas.microsoft.com/office/drawing/2014/main" val="3611860007"/>
                    </a:ext>
                  </a:extLst>
                </a:gridCol>
              </a:tblGrid>
              <a:tr h="8234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NEJČASTĚJŠÍ PŘÍČINY NEHOD </a:t>
                      </a: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 zaviněno řidičem motorového vozidla; prázdniny 2023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počet nehod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381255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řidič se plně nevěnoval řízení vozidla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3 127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28629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nesprávné otáčení nebo couvání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1 595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97891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vyhýbání bez dostatečného  bočního odstupu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979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5608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nezvládnutí řízení vozidla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898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466032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nedodržení bezpečné vzdálenosti za vozidlem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795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07670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nepřizpůsobení rychlosti dopravně technickému stavu vozovky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749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597990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nepřizpůsobení rychlosti stavu vozovky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738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58241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nedání přednosti upravené dopravní značkou "DEJ PŘEDNOST V JÍZDĚ ! "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583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344485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přejetí do protisměru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468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87922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bezohledná, agresivní, neohleduplná jízda</a:t>
                      </a:r>
                    </a:p>
                  </a:txBody>
                  <a:tcPr marL="72000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73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96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PŘÍČINY NEHOD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823F2BA-A7EA-1C23-0A70-09B2F1DB7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53855"/>
              </p:ext>
            </p:extLst>
          </p:nvPr>
        </p:nvGraphicFramePr>
        <p:xfrm>
          <a:off x="289931" y="713679"/>
          <a:ext cx="11499137" cy="5205387"/>
        </p:xfrm>
        <a:graphic>
          <a:graphicData uri="http://schemas.openxmlformats.org/drawingml/2006/table">
            <a:tbl>
              <a:tblPr/>
              <a:tblGrid>
                <a:gridCol w="9154105">
                  <a:extLst>
                    <a:ext uri="{9D8B030D-6E8A-4147-A177-3AD203B41FA5}">
                      <a16:colId xmlns:a16="http://schemas.microsoft.com/office/drawing/2014/main" val="1208079242"/>
                    </a:ext>
                  </a:extLst>
                </a:gridCol>
                <a:gridCol w="2345032">
                  <a:extLst>
                    <a:ext uri="{9D8B030D-6E8A-4147-A177-3AD203B41FA5}">
                      <a16:colId xmlns:a16="http://schemas.microsoft.com/office/drawing/2014/main" val="1398317766"/>
                    </a:ext>
                  </a:extLst>
                </a:gridCol>
              </a:tblGrid>
              <a:tr h="853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NEJTRAGIČTĚJŠÍ PŘÍČINY NEHOD </a:t>
                      </a: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 zaviněno řidičem motorového vozidla; prázdniny 2023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počet usmrcených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519907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nepřizpůsobení rychlosti dopravně technickému stavu vozovky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95947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přejetí do protisměru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247775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řidič se plně nevěnoval řízení vozidla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37405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nepřizpůsobení rychlosti stavu vozovky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413847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nedání přednosti upravené dopravní značkou "DEJ PŘEDNOST V JÍZDĚ ! "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25447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nepřizpůsobení rychlosti vlastnostem vozidla a nákladu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71738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nedání přednosti upravené dopravní značkou " STŮJ, DEJ PŘEDNOST V JÍZDĚ ! "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15293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jiný druh nepřiměřené rychlosti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06618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nesprávné otáčení nebo couvání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305496"/>
                          </a:solidFill>
                          <a:effectLst/>
                          <a:highlight>
                            <a:srgbClr val="D9E1F2"/>
                          </a:highlight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35737"/>
                  </a:ext>
                </a:extLst>
              </a:tr>
              <a:tr h="43517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nezvládnutí řízení vozidla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20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3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1F4D6A3-073A-F431-D230-D5A8161B1AE9}"/>
              </a:ext>
            </a:extLst>
          </p:cNvPr>
          <p:cNvSpPr txBox="1"/>
          <p:nvPr/>
        </p:nvSpPr>
        <p:spPr>
          <a:xfrm>
            <a:off x="0" y="6139555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DNE V TÝDNU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270F2C5-9E36-B249-49C2-008A466A17D1}"/>
              </a:ext>
            </a:extLst>
          </p:cNvPr>
          <p:cNvCxnSpPr>
            <a:cxnSpLocks/>
          </p:cNvCxnSpPr>
          <p:nvPr/>
        </p:nvCxnSpPr>
        <p:spPr>
          <a:xfrm>
            <a:off x="10301817" y="6265865"/>
            <a:ext cx="188587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C5A03A-FACF-4992-57F8-F8DEC1A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38" y="6069010"/>
            <a:ext cx="763325" cy="76266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EF47AAA-5D6F-C8CC-ACE7-7A98AEF1F942}"/>
              </a:ext>
            </a:extLst>
          </p:cNvPr>
          <p:cNvCxnSpPr>
            <a:cxnSpLocks/>
          </p:cNvCxnSpPr>
          <p:nvPr/>
        </p:nvCxnSpPr>
        <p:spPr>
          <a:xfrm>
            <a:off x="33438" y="6740130"/>
            <a:ext cx="969158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5EAFFDA-703D-AC4C-F7A6-BA6A78C1C743}"/>
              </a:ext>
            </a:extLst>
          </p:cNvPr>
          <p:cNvSpPr txBox="1"/>
          <p:nvPr/>
        </p:nvSpPr>
        <p:spPr>
          <a:xfrm>
            <a:off x="9586038" y="68418"/>
            <a:ext cx="256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PRÁZDNINY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91242AD3-7F52-9AB8-1FCB-62E77C9FD242}"/>
              </a:ext>
            </a:extLst>
          </p:cNvPr>
          <p:cNvSpPr txBox="1"/>
          <p:nvPr/>
        </p:nvSpPr>
        <p:spPr>
          <a:xfrm>
            <a:off x="10629900" y="0"/>
            <a:ext cx="1520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NEHODOVOST 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A5B0A26-3FE6-BC5E-E75E-EC6BD2F7B8FA}"/>
              </a:ext>
            </a:extLst>
          </p:cNvPr>
          <p:cNvSpPr txBox="1"/>
          <p:nvPr/>
        </p:nvSpPr>
        <p:spPr>
          <a:xfrm>
            <a:off x="10297408" y="6278055"/>
            <a:ext cx="1942236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plk. Mgr. Michal HODBOĎ</a:t>
            </a:r>
          </a:p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Ředitelství služby dopravní policie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23266"/>
              </p:ext>
            </p:extLst>
          </p:nvPr>
        </p:nvGraphicFramePr>
        <p:xfrm>
          <a:off x="334963" y="1372345"/>
          <a:ext cx="5352576" cy="390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7000"/>
              </p:ext>
            </p:extLst>
          </p:nvPr>
        </p:nvGraphicFramePr>
        <p:xfrm>
          <a:off x="6939793" y="2610116"/>
          <a:ext cx="5247895" cy="35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40C7B6AD-959F-8FCA-C70B-3871C1D644C9}"/>
              </a:ext>
            </a:extLst>
          </p:cNvPr>
          <p:cNvGrpSpPr/>
          <p:nvPr/>
        </p:nvGrpSpPr>
        <p:grpSpPr>
          <a:xfrm>
            <a:off x="8951693" y="1436657"/>
            <a:ext cx="1268690" cy="1268813"/>
            <a:chOff x="1100588" y="2881069"/>
            <a:chExt cx="1080000" cy="1080000"/>
          </a:xfrm>
        </p:grpSpPr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F4ADF72F-9CF4-FE38-D0EF-25877611811A}"/>
                </a:ext>
              </a:extLst>
            </p:cNvPr>
            <p:cNvSpPr/>
            <p:nvPr/>
          </p:nvSpPr>
          <p:spPr>
            <a:xfrm>
              <a:off x="1100588" y="2881069"/>
              <a:ext cx="1080000" cy="10800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afický objekt 11">
              <a:extLst>
                <a:ext uri="{FF2B5EF4-FFF2-40B4-BE49-F238E27FC236}">
                  <a16:creationId xmlns:a16="http://schemas.microsoft.com/office/drawing/2014/main" id="{BEEFED9E-662D-1356-9FFB-54C560B979A2}"/>
                </a:ext>
              </a:extLst>
            </p:cNvPr>
            <p:cNvGrpSpPr/>
            <p:nvPr/>
          </p:nvGrpSpPr>
          <p:grpSpPr>
            <a:xfrm>
              <a:off x="1203899" y="3125040"/>
              <a:ext cx="873378" cy="671866"/>
              <a:chOff x="5804319" y="3199245"/>
              <a:chExt cx="587228" cy="451738"/>
            </a:xfrm>
            <a:noFill/>
          </p:grpSpPr>
          <p:sp>
            <p:nvSpPr>
              <p:cNvPr id="15" name="Volný tvar: obrazec 14">
                <a:extLst>
                  <a:ext uri="{FF2B5EF4-FFF2-40B4-BE49-F238E27FC236}">
                    <a16:creationId xmlns:a16="http://schemas.microsoft.com/office/drawing/2014/main" id="{93D7CCDB-821E-7A72-8C67-51C4AF17E9F9}"/>
                  </a:ext>
                </a:extLst>
              </p:cNvPr>
              <p:cNvSpPr/>
              <p:nvPr/>
            </p:nvSpPr>
            <p:spPr>
              <a:xfrm>
                <a:off x="5891977" y="3199245"/>
                <a:ext cx="425874" cy="451738"/>
              </a:xfrm>
              <a:custGeom>
                <a:avLst/>
                <a:gdLst>
                  <a:gd name="connsiteX0" fmla="*/ 125291 w 425874"/>
                  <a:gd name="connsiteY0" fmla="*/ 1952 h 451738"/>
                  <a:gd name="connsiteX1" fmla="*/ 56675 w 425874"/>
                  <a:gd name="connsiteY1" fmla="*/ 22594 h 451738"/>
                  <a:gd name="connsiteX2" fmla="*/ 25254 w 425874"/>
                  <a:gd name="connsiteY2" fmla="*/ 195801 h 451738"/>
                  <a:gd name="connsiteX3" fmla="*/ 38344 w 425874"/>
                  <a:gd name="connsiteY3" fmla="*/ 195755 h 451738"/>
                  <a:gd name="connsiteX4" fmla="*/ 56841 w 425874"/>
                  <a:gd name="connsiteY4" fmla="*/ 144221 h 451738"/>
                  <a:gd name="connsiteX5" fmla="*/ 76346 w 425874"/>
                  <a:gd name="connsiteY5" fmla="*/ 90689 h 451738"/>
                  <a:gd name="connsiteX6" fmla="*/ 82581 w 425874"/>
                  <a:gd name="connsiteY6" fmla="*/ 89234 h 451738"/>
                  <a:gd name="connsiteX7" fmla="*/ 90692 w 425874"/>
                  <a:gd name="connsiteY7" fmla="*/ 161846 h 451738"/>
                  <a:gd name="connsiteX8" fmla="*/ 98349 w 425874"/>
                  <a:gd name="connsiteY8" fmla="*/ 232773 h 451738"/>
                  <a:gd name="connsiteX9" fmla="*/ 114085 w 425874"/>
                  <a:gd name="connsiteY9" fmla="*/ 185048 h 451738"/>
                  <a:gd name="connsiteX10" fmla="*/ 130126 w 425874"/>
                  <a:gd name="connsiteY10" fmla="*/ 136052 h 451738"/>
                  <a:gd name="connsiteX11" fmla="*/ 135702 w 425874"/>
                  <a:gd name="connsiteY11" fmla="*/ 135764 h 451738"/>
                  <a:gd name="connsiteX12" fmla="*/ 143284 w 425874"/>
                  <a:gd name="connsiteY12" fmla="*/ 166181 h 451738"/>
                  <a:gd name="connsiteX13" fmla="*/ 149861 w 425874"/>
                  <a:gd name="connsiteY13" fmla="*/ 195413 h 451738"/>
                  <a:gd name="connsiteX14" fmla="*/ 174629 w 425874"/>
                  <a:gd name="connsiteY14" fmla="*/ 195603 h 451738"/>
                  <a:gd name="connsiteX15" fmla="*/ 199397 w 425874"/>
                  <a:gd name="connsiteY15" fmla="*/ 195794 h 451738"/>
                  <a:gd name="connsiteX16" fmla="*/ 202565 w 425874"/>
                  <a:gd name="connsiteY16" fmla="*/ 186128 h 451738"/>
                  <a:gd name="connsiteX17" fmla="*/ 209672 w 425874"/>
                  <a:gd name="connsiteY17" fmla="*/ 173917 h 451738"/>
                  <a:gd name="connsiteX18" fmla="*/ 215309 w 425874"/>
                  <a:gd name="connsiteY18" fmla="*/ 183468 h 451738"/>
                  <a:gd name="connsiteX19" fmla="*/ 218949 w 425874"/>
                  <a:gd name="connsiteY19" fmla="*/ 203790 h 451738"/>
                  <a:gd name="connsiteX20" fmla="*/ 221368 w 425874"/>
                  <a:gd name="connsiteY20" fmla="*/ 217268 h 451738"/>
                  <a:gd name="connsiteX21" fmla="*/ 225487 w 425874"/>
                  <a:gd name="connsiteY21" fmla="*/ 208614 h 451738"/>
                  <a:gd name="connsiteX22" fmla="*/ 229598 w 425874"/>
                  <a:gd name="connsiteY22" fmla="*/ 199380 h 451738"/>
                  <a:gd name="connsiteX23" fmla="*/ 233435 w 425874"/>
                  <a:gd name="connsiteY23" fmla="*/ 195773 h 451738"/>
                  <a:gd name="connsiteX24" fmla="*/ 350111 w 425874"/>
                  <a:gd name="connsiteY24" fmla="*/ 195773 h 451738"/>
                  <a:gd name="connsiteX25" fmla="*/ 404918 w 425874"/>
                  <a:gd name="connsiteY25" fmla="*/ 195805 h 451738"/>
                  <a:gd name="connsiteX26" fmla="*/ 386630 w 425874"/>
                  <a:gd name="connsiteY26" fmla="*/ 24081 h 451738"/>
                  <a:gd name="connsiteX27" fmla="*/ 219273 w 425874"/>
                  <a:gd name="connsiteY27" fmla="*/ 41138 h 451738"/>
                  <a:gd name="connsiteX28" fmla="*/ 125291 w 425874"/>
                  <a:gd name="connsiteY28" fmla="*/ 1948 h 451738"/>
                  <a:gd name="connsiteX29" fmla="*/ 77033 w 425874"/>
                  <a:gd name="connsiteY29" fmla="*/ 117127 h 451738"/>
                  <a:gd name="connsiteX30" fmla="*/ 75518 w 425874"/>
                  <a:gd name="connsiteY30" fmla="*/ 118365 h 451738"/>
                  <a:gd name="connsiteX31" fmla="*/ 60484 w 425874"/>
                  <a:gd name="connsiteY31" fmla="*/ 160424 h 451738"/>
                  <a:gd name="connsiteX32" fmla="*/ 44856 w 425874"/>
                  <a:gd name="connsiteY32" fmla="*/ 202868 h 451738"/>
                  <a:gd name="connsiteX33" fmla="*/ 42621 w 425874"/>
                  <a:gd name="connsiteY33" fmla="*/ 204528 h 451738"/>
                  <a:gd name="connsiteX34" fmla="*/ 30439 w 425874"/>
                  <a:gd name="connsiteY34" fmla="*/ 204488 h 451738"/>
                  <a:gd name="connsiteX35" fmla="*/ 219273 w 425874"/>
                  <a:gd name="connsiteY35" fmla="*/ 451740 h 451738"/>
                  <a:gd name="connsiteX36" fmla="*/ 399946 w 425874"/>
                  <a:gd name="connsiteY36" fmla="*/ 204495 h 451738"/>
                  <a:gd name="connsiteX37" fmla="*/ 352214 w 425874"/>
                  <a:gd name="connsiteY37" fmla="*/ 204517 h 451738"/>
                  <a:gd name="connsiteX38" fmla="*/ 237068 w 425874"/>
                  <a:gd name="connsiteY38" fmla="*/ 204517 h 451738"/>
                  <a:gd name="connsiteX39" fmla="*/ 229908 w 425874"/>
                  <a:gd name="connsiteY39" fmla="*/ 220245 h 451738"/>
                  <a:gd name="connsiteX40" fmla="*/ 218618 w 425874"/>
                  <a:gd name="connsiteY40" fmla="*/ 238033 h 451738"/>
                  <a:gd name="connsiteX41" fmla="*/ 212501 w 425874"/>
                  <a:gd name="connsiteY41" fmla="*/ 219090 h 451738"/>
                  <a:gd name="connsiteX42" fmla="*/ 209503 w 425874"/>
                  <a:gd name="connsiteY42" fmla="*/ 201410 h 451738"/>
                  <a:gd name="connsiteX43" fmla="*/ 208469 w 425874"/>
                  <a:gd name="connsiteY43" fmla="*/ 195229 h 451738"/>
                  <a:gd name="connsiteX44" fmla="*/ 205553 w 425874"/>
                  <a:gd name="connsiteY44" fmla="*/ 203063 h 451738"/>
                  <a:gd name="connsiteX45" fmla="*/ 174277 w 425874"/>
                  <a:gd name="connsiteY45" fmla="*/ 204517 h 451738"/>
                  <a:gd name="connsiteX46" fmla="*/ 141873 w 425874"/>
                  <a:gd name="connsiteY46" fmla="*/ 201054 h 451738"/>
                  <a:gd name="connsiteX47" fmla="*/ 137060 w 425874"/>
                  <a:gd name="connsiteY47" fmla="*/ 179051 h 451738"/>
                  <a:gd name="connsiteX48" fmla="*/ 132319 w 425874"/>
                  <a:gd name="connsiteY48" fmla="*/ 157998 h 451738"/>
                  <a:gd name="connsiteX49" fmla="*/ 115096 w 425874"/>
                  <a:gd name="connsiteY49" fmla="*/ 211440 h 451738"/>
                  <a:gd name="connsiteX50" fmla="*/ 94745 w 425874"/>
                  <a:gd name="connsiteY50" fmla="*/ 264990 h 451738"/>
                  <a:gd name="connsiteX51" fmla="*/ 92254 w 425874"/>
                  <a:gd name="connsiteY51" fmla="*/ 263265 h 451738"/>
                  <a:gd name="connsiteX52" fmla="*/ 84590 w 425874"/>
                  <a:gd name="connsiteY52" fmla="*/ 190596 h 451738"/>
                  <a:gd name="connsiteX53" fmla="*/ 78052 w 425874"/>
                  <a:gd name="connsiteY53" fmla="*/ 118372 h 451738"/>
                  <a:gd name="connsiteX54" fmla="*/ 77033 w 425874"/>
                  <a:gd name="connsiteY54" fmla="*/ 117123 h 45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25874" h="451738">
                    <a:moveTo>
                      <a:pt x="125291" y="1952"/>
                    </a:moveTo>
                    <a:cubicBezTo>
                      <a:pt x="99710" y="2341"/>
                      <a:pt x="75241" y="9966"/>
                      <a:pt x="56675" y="22594"/>
                    </a:cubicBezTo>
                    <a:cubicBezTo>
                      <a:pt x="-14356" y="76904"/>
                      <a:pt x="-11203" y="132510"/>
                      <a:pt x="25254" y="195801"/>
                    </a:cubicBezTo>
                    <a:lnTo>
                      <a:pt x="38344" y="195755"/>
                    </a:lnTo>
                    <a:lnTo>
                      <a:pt x="56841" y="144221"/>
                    </a:lnTo>
                    <a:cubicBezTo>
                      <a:pt x="67014" y="115874"/>
                      <a:pt x="75791" y="91783"/>
                      <a:pt x="76346" y="90689"/>
                    </a:cubicBezTo>
                    <a:cubicBezTo>
                      <a:pt x="77710" y="87981"/>
                      <a:pt x="80644" y="87297"/>
                      <a:pt x="82581" y="89234"/>
                    </a:cubicBezTo>
                    <a:cubicBezTo>
                      <a:pt x="83945" y="90602"/>
                      <a:pt x="84572" y="96218"/>
                      <a:pt x="90692" y="161846"/>
                    </a:cubicBezTo>
                    <a:cubicBezTo>
                      <a:pt x="96131" y="220224"/>
                      <a:pt x="97507" y="232943"/>
                      <a:pt x="98349" y="232773"/>
                    </a:cubicBezTo>
                    <a:cubicBezTo>
                      <a:pt x="99029" y="232637"/>
                      <a:pt x="104364" y="216455"/>
                      <a:pt x="114085" y="185048"/>
                    </a:cubicBezTo>
                    <a:cubicBezTo>
                      <a:pt x="122581" y="157598"/>
                      <a:pt x="129352" y="136905"/>
                      <a:pt x="130126" y="136052"/>
                    </a:cubicBezTo>
                    <a:cubicBezTo>
                      <a:pt x="131739" y="134270"/>
                      <a:pt x="134335" y="134137"/>
                      <a:pt x="135702" y="135764"/>
                    </a:cubicBezTo>
                    <a:cubicBezTo>
                      <a:pt x="136253" y="136416"/>
                      <a:pt x="139666" y="150103"/>
                      <a:pt x="143284" y="166181"/>
                    </a:cubicBezTo>
                    <a:lnTo>
                      <a:pt x="149861" y="195413"/>
                    </a:lnTo>
                    <a:lnTo>
                      <a:pt x="174629" y="195603"/>
                    </a:lnTo>
                    <a:lnTo>
                      <a:pt x="199397" y="195794"/>
                    </a:lnTo>
                    <a:lnTo>
                      <a:pt x="202565" y="186128"/>
                    </a:lnTo>
                    <a:cubicBezTo>
                      <a:pt x="205975" y="175724"/>
                      <a:pt x="207026" y="173917"/>
                      <a:pt x="209672" y="173917"/>
                    </a:cubicBezTo>
                    <a:cubicBezTo>
                      <a:pt x="212681" y="173917"/>
                      <a:pt x="214006" y="176163"/>
                      <a:pt x="215309" y="183468"/>
                    </a:cubicBezTo>
                    <a:cubicBezTo>
                      <a:pt x="215979" y="187230"/>
                      <a:pt x="217617" y="196374"/>
                      <a:pt x="218949" y="203790"/>
                    </a:cubicBezTo>
                    <a:lnTo>
                      <a:pt x="221368" y="217268"/>
                    </a:lnTo>
                    <a:lnTo>
                      <a:pt x="225487" y="208614"/>
                    </a:lnTo>
                    <a:cubicBezTo>
                      <a:pt x="227747" y="203855"/>
                      <a:pt x="229598" y="199700"/>
                      <a:pt x="229598" y="199380"/>
                    </a:cubicBezTo>
                    <a:cubicBezTo>
                      <a:pt x="230321" y="196957"/>
                      <a:pt x="231351" y="195704"/>
                      <a:pt x="233435" y="195773"/>
                    </a:cubicBezTo>
                    <a:lnTo>
                      <a:pt x="350111" y="195773"/>
                    </a:lnTo>
                    <a:cubicBezTo>
                      <a:pt x="373065" y="195773"/>
                      <a:pt x="389992" y="195783"/>
                      <a:pt x="404918" y="195805"/>
                    </a:cubicBezTo>
                    <a:cubicBezTo>
                      <a:pt x="439985" y="132366"/>
                      <a:pt x="428944" y="55135"/>
                      <a:pt x="386630" y="24081"/>
                    </a:cubicBezTo>
                    <a:cubicBezTo>
                      <a:pt x="361617" y="-8981"/>
                      <a:pt x="261793" y="-12196"/>
                      <a:pt x="219273" y="41138"/>
                    </a:cubicBezTo>
                    <a:cubicBezTo>
                      <a:pt x="192907" y="12925"/>
                      <a:pt x="158181" y="1452"/>
                      <a:pt x="125291" y="1948"/>
                    </a:cubicBezTo>
                    <a:close/>
                    <a:moveTo>
                      <a:pt x="77033" y="117127"/>
                    </a:moveTo>
                    <a:cubicBezTo>
                      <a:pt x="76479" y="117123"/>
                      <a:pt x="75845" y="117537"/>
                      <a:pt x="75518" y="118365"/>
                    </a:cubicBezTo>
                    <a:cubicBezTo>
                      <a:pt x="75241" y="119067"/>
                      <a:pt x="68476" y="137993"/>
                      <a:pt x="60484" y="160424"/>
                    </a:cubicBezTo>
                    <a:cubicBezTo>
                      <a:pt x="52488" y="182856"/>
                      <a:pt x="45454" y="201954"/>
                      <a:pt x="44856" y="202868"/>
                    </a:cubicBezTo>
                    <a:cubicBezTo>
                      <a:pt x="44158" y="204135"/>
                      <a:pt x="43982" y="204531"/>
                      <a:pt x="42621" y="204528"/>
                    </a:cubicBezTo>
                    <a:lnTo>
                      <a:pt x="30439" y="204488"/>
                    </a:lnTo>
                    <a:cubicBezTo>
                      <a:pt x="73574" y="274555"/>
                      <a:pt x="154376" y="354173"/>
                      <a:pt x="219273" y="451740"/>
                    </a:cubicBezTo>
                    <a:cubicBezTo>
                      <a:pt x="243047" y="388556"/>
                      <a:pt x="346778" y="294812"/>
                      <a:pt x="399946" y="204495"/>
                    </a:cubicBezTo>
                    <a:cubicBezTo>
                      <a:pt x="386176" y="204510"/>
                      <a:pt x="372381" y="204517"/>
                      <a:pt x="352214" y="204517"/>
                    </a:cubicBezTo>
                    <a:lnTo>
                      <a:pt x="237068" y="204517"/>
                    </a:lnTo>
                    <a:lnTo>
                      <a:pt x="229908" y="220245"/>
                    </a:lnTo>
                    <a:cubicBezTo>
                      <a:pt x="223082" y="235243"/>
                      <a:pt x="221307" y="238033"/>
                      <a:pt x="218618" y="238033"/>
                    </a:cubicBezTo>
                    <a:cubicBezTo>
                      <a:pt x="216008" y="238033"/>
                      <a:pt x="215180" y="235473"/>
                      <a:pt x="212501" y="219090"/>
                    </a:cubicBezTo>
                    <a:cubicBezTo>
                      <a:pt x="211025" y="210072"/>
                      <a:pt x="209625" y="202134"/>
                      <a:pt x="209503" y="201410"/>
                    </a:cubicBezTo>
                    <a:lnTo>
                      <a:pt x="208469" y="195229"/>
                    </a:lnTo>
                    <a:cubicBezTo>
                      <a:pt x="208469" y="195229"/>
                      <a:pt x="206356" y="202260"/>
                      <a:pt x="205553" y="203063"/>
                    </a:cubicBezTo>
                    <a:cubicBezTo>
                      <a:pt x="204146" y="204470"/>
                      <a:pt x="203127" y="204517"/>
                      <a:pt x="174277" y="204517"/>
                    </a:cubicBezTo>
                    <a:cubicBezTo>
                      <a:pt x="142525" y="204517"/>
                      <a:pt x="142949" y="204564"/>
                      <a:pt x="141873" y="201054"/>
                    </a:cubicBezTo>
                    <a:cubicBezTo>
                      <a:pt x="141661" y="200355"/>
                      <a:pt x="139493" y="190455"/>
                      <a:pt x="137060" y="179051"/>
                    </a:cubicBezTo>
                    <a:cubicBezTo>
                      <a:pt x="134626" y="167649"/>
                      <a:pt x="132491" y="158174"/>
                      <a:pt x="132319" y="157998"/>
                    </a:cubicBezTo>
                    <a:cubicBezTo>
                      <a:pt x="131840" y="157519"/>
                      <a:pt x="132049" y="156875"/>
                      <a:pt x="115096" y="211440"/>
                    </a:cubicBezTo>
                    <a:cubicBezTo>
                      <a:pt x="98756" y="264036"/>
                      <a:pt x="98388" y="264990"/>
                      <a:pt x="94745" y="264990"/>
                    </a:cubicBezTo>
                    <a:cubicBezTo>
                      <a:pt x="93996" y="264990"/>
                      <a:pt x="92877" y="264212"/>
                      <a:pt x="92254" y="263265"/>
                    </a:cubicBezTo>
                    <a:cubicBezTo>
                      <a:pt x="91387" y="261937"/>
                      <a:pt x="89608" y="245075"/>
                      <a:pt x="84590" y="190596"/>
                    </a:cubicBezTo>
                    <a:cubicBezTo>
                      <a:pt x="80993" y="151575"/>
                      <a:pt x="78052" y="119078"/>
                      <a:pt x="78052" y="118372"/>
                    </a:cubicBezTo>
                    <a:cubicBezTo>
                      <a:pt x="78052" y="117541"/>
                      <a:pt x="77584" y="117127"/>
                      <a:pt x="77033" y="117123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Volný tvar: obrazec 17">
                <a:extLst>
                  <a:ext uri="{FF2B5EF4-FFF2-40B4-BE49-F238E27FC236}">
                    <a16:creationId xmlns:a16="http://schemas.microsoft.com/office/drawing/2014/main" id="{2C10D029-35EE-DEC1-2EFB-83302ED3D3EC}"/>
                  </a:ext>
                </a:extLst>
              </p:cNvPr>
              <p:cNvSpPr/>
              <p:nvPr/>
            </p:nvSpPr>
            <p:spPr>
              <a:xfrm>
                <a:off x="6291976" y="3395052"/>
                <a:ext cx="99572" cy="8704"/>
              </a:xfrm>
              <a:custGeom>
                <a:avLst/>
                <a:gdLst>
                  <a:gd name="connsiteX0" fmla="*/ 4937 w 99572"/>
                  <a:gd name="connsiteY0" fmla="*/ -1 h 8704"/>
                  <a:gd name="connsiteX1" fmla="*/ 95060 w 99572"/>
                  <a:gd name="connsiteY1" fmla="*/ -1 h 8704"/>
                  <a:gd name="connsiteX2" fmla="*/ 95060 w 99572"/>
                  <a:gd name="connsiteY2" fmla="*/ 8704 h 8704"/>
                  <a:gd name="connsiteX3" fmla="*/ -34 w 99572"/>
                  <a:gd name="connsiteY3" fmla="*/ 8686 h 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572" h="8704">
                    <a:moveTo>
                      <a:pt x="4937" y="-1"/>
                    </a:moveTo>
                    <a:lnTo>
                      <a:pt x="95060" y="-1"/>
                    </a:lnTo>
                    <a:cubicBezTo>
                      <a:pt x="101018" y="32"/>
                      <a:pt x="101043" y="8693"/>
                      <a:pt x="95060" y="8704"/>
                    </a:cubicBezTo>
                    <a:lnTo>
                      <a:pt x="-34" y="868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Volný tvar: obrazec 18">
                <a:extLst>
                  <a:ext uri="{FF2B5EF4-FFF2-40B4-BE49-F238E27FC236}">
                    <a16:creationId xmlns:a16="http://schemas.microsoft.com/office/drawing/2014/main" id="{01BD019C-FA19-097E-F2CA-9B8556B289B7}"/>
                  </a:ext>
                </a:extLst>
              </p:cNvPr>
              <p:cNvSpPr/>
              <p:nvPr/>
            </p:nvSpPr>
            <p:spPr>
              <a:xfrm>
                <a:off x="5804319" y="3395027"/>
                <a:ext cx="118152" cy="8705"/>
              </a:xfrm>
              <a:custGeom>
                <a:avLst/>
                <a:gdLst>
                  <a:gd name="connsiteX0" fmla="*/ 112811 w 118152"/>
                  <a:gd name="connsiteY0" fmla="*/ 18 h 8705"/>
                  <a:gd name="connsiteX1" fmla="*/ 9711 w 118152"/>
                  <a:gd name="connsiteY1" fmla="*/ 18 h 8705"/>
                  <a:gd name="connsiteX2" fmla="*/ 9711 w 118152"/>
                  <a:gd name="connsiteY2" fmla="*/ 8553 h 8705"/>
                  <a:gd name="connsiteX3" fmla="*/ 118081 w 118152"/>
                  <a:gd name="connsiteY3" fmla="*/ 8704 h 8705"/>
                  <a:gd name="connsiteX4" fmla="*/ 112811 w 118152"/>
                  <a:gd name="connsiteY4" fmla="*/ 18 h 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152" h="8705">
                    <a:moveTo>
                      <a:pt x="112811" y="18"/>
                    </a:moveTo>
                    <a:lnTo>
                      <a:pt x="9711" y="18"/>
                    </a:lnTo>
                    <a:cubicBezTo>
                      <a:pt x="-2360" y="-458"/>
                      <a:pt x="-4268" y="8532"/>
                      <a:pt x="9711" y="8553"/>
                    </a:cubicBezTo>
                    <a:lnTo>
                      <a:pt x="118081" y="8704"/>
                    </a:lnTo>
                    <a:cubicBezTo>
                      <a:pt x="116325" y="5806"/>
                      <a:pt x="114568" y="2912"/>
                      <a:pt x="112811" y="18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EA54AE74-FB21-8B6B-831C-94DE28536357}"/>
              </a:ext>
            </a:extLst>
          </p:cNvPr>
          <p:cNvGrpSpPr/>
          <p:nvPr/>
        </p:nvGrpSpPr>
        <p:grpSpPr>
          <a:xfrm>
            <a:off x="2105358" y="105898"/>
            <a:ext cx="1296529" cy="1277876"/>
            <a:chOff x="7382115" y="1332240"/>
            <a:chExt cx="1296529" cy="1277876"/>
          </a:xfrm>
        </p:grpSpPr>
        <p:sp>
          <p:nvSpPr>
            <p:cNvPr id="18" name="Obdélník: se zakulacenými rohy 3">
              <a:extLst>
                <a:ext uri="{FF2B5EF4-FFF2-40B4-BE49-F238E27FC236}">
                  <a16:creationId xmlns:a16="http://schemas.microsoft.com/office/drawing/2014/main" id="{E90CEEC2-DC1D-73F7-ED0B-CBBA2E39C94C}"/>
                </a:ext>
              </a:extLst>
            </p:cNvPr>
            <p:cNvSpPr/>
            <p:nvPr/>
          </p:nvSpPr>
          <p:spPr>
            <a:xfrm>
              <a:off x="7382115" y="1332240"/>
              <a:ext cx="1296529" cy="1277876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afický objekt 2">
              <a:extLst>
                <a:ext uri="{FF2B5EF4-FFF2-40B4-BE49-F238E27FC236}">
                  <a16:creationId xmlns:a16="http://schemas.microsoft.com/office/drawing/2014/main" id="{0D0C5A58-40FB-1A9E-E09F-1CC5EB1E72BB}"/>
                </a:ext>
              </a:extLst>
            </p:cNvPr>
            <p:cNvGrpSpPr/>
            <p:nvPr/>
          </p:nvGrpSpPr>
          <p:grpSpPr>
            <a:xfrm>
              <a:off x="7532955" y="1477906"/>
              <a:ext cx="1062964" cy="868957"/>
              <a:chOff x="5713829" y="3099227"/>
              <a:chExt cx="767624" cy="661877"/>
            </a:xfrm>
            <a:noFill/>
          </p:grpSpPr>
          <p:sp>
            <p:nvSpPr>
              <p:cNvPr id="20" name="Volný tvar: obrazec 6">
                <a:extLst>
                  <a:ext uri="{FF2B5EF4-FFF2-40B4-BE49-F238E27FC236}">
                    <a16:creationId xmlns:a16="http://schemas.microsoft.com/office/drawing/2014/main" id="{8B275929-FA53-17B3-157C-6EF637AA18B0}"/>
                  </a:ext>
                </a:extLst>
              </p:cNvPr>
              <p:cNvSpPr/>
              <p:nvPr/>
            </p:nvSpPr>
            <p:spPr>
              <a:xfrm>
                <a:off x="5713829" y="3306397"/>
                <a:ext cx="329474" cy="454707"/>
              </a:xfrm>
              <a:custGeom>
                <a:avLst/>
                <a:gdLst>
                  <a:gd name="connsiteX0" fmla="*/ 215108 w 329474"/>
                  <a:gd name="connsiteY0" fmla="*/ 33 h 454707"/>
                  <a:gd name="connsiteX1" fmla="*/ 174212 w 329474"/>
                  <a:gd name="connsiteY1" fmla="*/ 9183 h 454707"/>
                  <a:gd name="connsiteX2" fmla="*/ 129281 w 329474"/>
                  <a:gd name="connsiteY2" fmla="*/ 46044 h 454707"/>
                  <a:gd name="connsiteX3" fmla="*/ 111792 w 329474"/>
                  <a:gd name="connsiteY3" fmla="*/ 93933 h 454707"/>
                  <a:gd name="connsiteX4" fmla="*/ 106410 w 329474"/>
                  <a:gd name="connsiteY4" fmla="*/ 111421 h 454707"/>
                  <a:gd name="connsiteX5" fmla="*/ 110716 w 329474"/>
                  <a:gd name="connsiteY5" fmla="*/ 119761 h 454707"/>
                  <a:gd name="connsiteX6" fmla="*/ 54753 w 329474"/>
                  <a:gd name="connsiteY6" fmla="*/ 222004 h 454707"/>
                  <a:gd name="connsiteX7" fmla="*/ 54213 w 329474"/>
                  <a:gd name="connsiteY7" fmla="*/ 227383 h 454707"/>
                  <a:gd name="connsiteX8" fmla="*/ 41030 w 329474"/>
                  <a:gd name="connsiteY8" fmla="*/ 255099 h 454707"/>
                  <a:gd name="connsiteX9" fmla="*/ 1747 w 329474"/>
                  <a:gd name="connsiteY9" fmla="*/ 347652 h 454707"/>
                  <a:gd name="connsiteX10" fmla="*/ 183896 w 329474"/>
                  <a:gd name="connsiteY10" fmla="*/ 431597 h 454707"/>
                  <a:gd name="connsiteX11" fmla="*/ 239056 w 329474"/>
                  <a:gd name="connsiteY11" fmla="*/ 315633 h 454707"/>
                  <a:gd name="connsiteX12" fmla="*/ 246050 w 329474"/>
                  <a:gd name="connsiteY12" fmla="*/ 307292 h 454707"/>
                  <a:gd name="connsiteX13" fmla="*/ 285600 w 329474"/>
                  <a:gd name="connsiteY13" fmla="*/ 199404 h 454707"/>
                  <a:gd name="connsiteX14" fmla="*/ 292865 w 329474"/>
                  <a:gd name="connsiteY14" fmla="*/ 196174 h 454707"/>
                  <a:gd name="connsiteX15" fmla="*/ 303359 w 329474"/>
                  <a:gd name="connsiteY15" fmla="*/ 181105 h 454707"/>
                  <a:gd name="connsiteX16" fmla="*/ 329455 w 329474"/>
                  <a:gd name="connsiteY16" fmla="*/ 127832 h 454707"/>
                  <a:gd name="connsiteX17" fmla="*/ 311160 w 329474"/>
                  <a:gd name="connsiteY17" fmla="*/ 117343 h 454707"/>
                  <a:gd name="connsiteX18" fmla="*/ 309547 w 329474"/>
                  <a:gd name="connsiteY18" fmla="*/ 96624 h 454707"/>
                  <a:gd name="connsiteX19" fmla="*/ 295554 w 329474"/>
                  <a:gd name="connsiteY19" fmla="*/ 71332 h 454707"/>
                  <a:gd name="connsiteX20" fmla="*/ 303625 w 329474"/>
                  <a:gd name="connsiteY20" fmla="*/ 57881 h 454707"/>
                  <a:gd name="connsiteX21" fmla="*/ 302012 w 329474"/>
                  <a:gd name="connsiteY21" fmla="*/ 38508 h 454707"/>
                  <a:gd name="connsiteX22" fmla="*/ 215108 w 329474"/>
                  <a:gd name="connsiteY22" fmla="*/ 33 h 454707"/>
                  <a:gd name="connsiteX23" fmla="*/ 185934 w 329474"/>
                  <a:gd name="connsiteY23" fmla="*/ 67682 h 454707"/>
                  <a:gd name="connsiteX24" fmla="*/ 294568 w 329474"/>
                  <a:gd name="connsiteY24" fmla="*/ 148215 h 454707"/>
                  <a:gd name="connsiteX25" fmla="*/ 259561 w 329474"/>
                  <a:gd name="connsiteY25" fmla="*/ 203958 h 454707"/>
                  <a:gd name="connsiteX26" fmla="*/ 123726 w 329474"/>
                  <a:gd name="connsiteY26" fmla="*/ 141555 h 454707"/>
                  <a:gd name="connsiteX27" fmla="*/ 142557 w 329474"/>
                  <a:gd name="connsiteY27" fmla="*/ 79724 h 454707"/>
                  <a:gd name="connsiteX28" fmla="*/ 185934 w 329474"/>
                  <a:gd name="connsiteY28" fmla="*/ 67682 h 454707"/>
                  <a:gd name="connsiteX29" fmla="*/ 63480 w 329474"/>
                  <a:gd name="connsiteY29" fmla="*/ 288698 h 454707"/>
                  <a:gd name="connsiteX30" fmla="*/ 188598 w 329474"/>
                  <a:gd name="connsiteY30" fmla="*/ 345503 h 454707"/>
                  <a:gd name="connsiteX31" fmla="*/ 159730 w 329474"/>
                  <a:gd name="connsiteY31" fmla="*/ 410774 h 454707"/>
                  <a:gd name="connsiteX32" fmla="*/ 33355 w 329474"/>
                  <a:gd name="connsiteY32" fmla="*/ 353873 h 454707"/>
                  <a:gd name="connsiteX33" fmla="*/ 48576 w 329474"/>
                  <a:gd name="connsiteY33" fmla="*/ 319629 h 45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9474" h="454707">
                    <a:moveTo>
                      <a:pt x="215108" y="33"/>
                    </a:moveTo>
                    <a:cubicBezTo>
                      <a:pt x="199009" y="1026"/>
                      <a:pt x="186028" y="4620"/>
                      <a:pt x="174212" y="9183"/>
                    </a:cubicBezTo>
                    <a:cubicBezTo>
                      <a:pt x="157357" y="19322"/>
                      <a:pt x="141063" y="30565"/>
                      <a:pt x="129281" y="46044"/>
                    </a:cubicBezTo>
                    <a:cubicBezTo>
                      <a:pt x="121422" y="62008"/>
                      <a:pt x="116926" y="77969"/>
                      <a:pt x="111792" y="93933"/>
                    </a:cubicBezTo>
                    <a:cubicBezTo>
                      <a:pt x="84702" y="93529"/>
                      <a:pt x="77037" y="110291"/>
                      <a:pt x="106410" y="111421"/>
                    </a:cubicBezTo>
                    <a:cubicBezTo>
                      <a:pt x="110017" y="113930"/>
                      <a:pt x="112782" y="116545"/>
                      <a:pt x="110716" y="119761"/>
                    </a:cubicBezTo>
                    <a:cubicBezTo>
                      <a:pt x="88752" y="152600"/>
                      <a:pt x="71007" y="187023"/>
                      <a:pt x="54753" y="222004"/>
                    </a:cubicBezTo>
                    <a:lnTo>
                      <a:pt x="54213" y="227383"/>
                    </a:lnTo>
                    <a:lnTo>
                      <a:pt x="41030" y="255099"/>
                    </a:lnTo>
                    <a:cubicBezTo>
                      <a:pt x="26321" y="283529"/>
                      <a:pt x="10927" y="310932"/>
                      <a:pt x="1747" y="347652"/>
                    </a:cubicBezTo>
                    <a:cubicBezTo>
                      <a:pt x="-18478" y="417110"/>
                      <a:pt x="140801" y="494327"/>
                      <a:pt x="183896" y="431597"/>
                    </a:cubicBezTo>
                    <a:cubicBezTo>
                      <a:pt x="207260" y="398376"/>
                      <a:pt x="223446" y="357314"/>
                      <a:pt x="239056" y="315633"/>
                    </a:cubicBezTo>
                    <a:lnTo>
                      <a:pt x="246050" y="307292"/>
                    </a:lnTo>
                    <a:cubicBezTo>
                      <a:pt x="261898" y="272660"/>
                      <a:pt x="273994" y="236156"/>
                      <a:pt x="285600" y="199404"/>
                    </a:cubicBezTo>
                    <a:cubicBezTo>
                      <a:pt x="287360" y="196020"/>
                      <a:pt x="289668" y="194540"/>
                      <a:pt x="292865" y="196174"/>
                    </a:cubicBezTo>
                    <a:cubicBezTo>
                      <a:pt x="309025" y="217303"/>
                      <a:pt x="323112" y="206056"/>
                      <a:pt x="303359" y="181105"/>
                    </a:cubicBezTo>
                    <a:cubicBezTo>
                      <a:pt x="315232" y="163983"/>
                      <a:pt x="324736" y="146386"/>
                      <a:pt x="329455" y="127832"/>
                    </a:cubicBezTo>
                    <a:cubicBezTo>
                      <a:pt x="323119" y="124732"/>
                      <a:pt x="315566" y="123667"/>
                      <a:pt x="311160" y="117343"/>
                    </a:cubicBezTo>
                    <a:cubicBezTo>
                      <a:pt x="308521" y="109911"/>
                      <a:pt x="309508" y="103385"/>
                      <a:pt x="309547" y="96624"/>
                    </a:cubicBezTo>
                    <a:cubicBezTo>
                      <a:pt x="302408" y="89183"/>
                      <a:pt x="299255" y="80149"/>
                      <a:pt x="295554" y="71332"/>
                    </a:cubicBezTo>
                    <a:lnTo>
                      <a:pt x="303625" y="57881"/>
                    </a:lnTo>
                    <a:lnTo>
                      <a:pt x="302012" y="38508"/>
                    </a:lnTo>
                    <a:cubicBezTo>
                      <a:pt x="277018" y="18346"/>
                      <a:pt x="245352" y="1975"/>
                      <a:pt x="215108" y="33"/>
                    </a:cubicBezTo>
                    <a:close/>
                    <a:moveTo>
                      <a:pt x="185934" y="67682"/>
                    </a:moveTo>
                    <a:cubicBezTo>
                      <a:pt x="231881" y="68276"/>
                      <a:pt x="287375" y="99583"/>
                      <a:pt x="294568" y="148215"/>
                    </a:cubicBezTo>
                    <a:lnTo>
                      <a:pt x="259561" y="203958"/>
                    </a:lnTo>
                    <a:cubicBezTo>
                      <a:pt x="218777" y="169675"/>
                      <a:pt x="173132" y="149972"/>
                      <a:pt x="123726" y="141555"/>
                    </a:cubicBezTo>
                    <a:lnTo>
                      <a:pt x="142557" y="79724"/>
                    </a:lnTo>
                    <a:cubicBezTo>
                      <a:pt x="153941" y="71269"/>
                      <a:pt x="169313" y="67467"/>
                      <a:pt x="185934" y="67682"/>
                    </a:cubicBezTo>
                    <a:close/>
                    <a:moveTo>
                      <a:pt x="63480" y="288698"/>
                    </a:moveTo>
                    <a:cubicBezTo>
                      <a:pt x="94775" y="314636"/>
                      <a:pt x="134418" y="335300"/>
                      <a:pt x="188598" y="345503"/>
                    </a:cubicBezTo>
                    <a:lnTo>
                      <a:pt x="159730" y="410774"/>
                    </a:lnTo>
                    <a:cubicBezTo>
                      <a:pt x="136150" y="434369"/>
                      <a:pt x="29579" y="382637"/>
                      <a:pt x="33355" y="353873"/>
                    </a:cubicBezTo>
                    <a:lnTo>
                      <a:pt x="48576" y="3196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Volný tvar: obrazec 7">
                <a:extLst>
                  <a:ext uri="{FF2B5EF4-FFF2-40B4-BE49-F238E27FC236}">
                    <a16:creationId xmlns:a16="http://schemas.microsoft.com/office/drawing/2014/main" id="{36E9116A-676E-6D63-C7B2-93F0A2373C47}"/>
                  </a:ext>
                </a:extLst>
              </p:cNvPr>
              <p:cNvSpPr/>
              <p:nvPr/>
            </p:nvSpPr>
            <p:spPr>
              <a:xfrm>
                <a:off x="6043573" y="3243669"/>
                <a:ext cx="437880" cy="366427"/>
              </a:xfrm>
              <a:custGeom>
                <a:avLst/>
                <a:gdLst>
                  <a:gd name="connsiteX0" fmla="*/ 97369 w 437880"/>
                  <a:gd name="connsiteY0" fmla="*/ 33 h 366427"/>
                  <a:gd name="connsiteX1" fmla="*/ 81936 w 437880"/>
                  <a:gd name="connsiteY1" fmla="*/ 199 h 366427"/>
                  <a:gd name="connsiteX2" fmla="*/ 11 w 437880"/>
                  <a:gd name="connsiteY2" fmla="*/ 94233 h 366427"/>
                  <a:gd name="connsiteX3" fmla="*/ 6736 w 437880"/>
                  <a:gd name="connsiteY3" fmla="*/ 110645 h 366427"/>
                  <a:gd name="connsiteX4" fmla="*/ 6736 w 437880"/>
                  <a:gd name="connsiteY4" fmla="*/ 131899 h 366427"/>
                  <a:gd name="connsiteX5" fmla="*/ 11847 w 437880"/>
                  <a:gd name="connsiteY5" fmla="*/ 146697 h 366427"/>
                  <a:gd name="connsiteX6" fmla="*/ 23418 w 437880"/>
                  <a:gd name="connsiteY6" fmla="*/ 155309 h 366427"/>
                  <a:gd name="connsiteX7" fmla="*/ 16423 w 437880"/>
                  <a:gd name="connsiteY7" fmla="*/ 171721 h 366427"/>
                  <a:gd name="connsiteX8" fmla="*/ 74002 w 437880"/>
                  <a:gd name="connsiteY8" fmla="*/ 215305 h 366427"/>
                  <a:gd name="connsiteX9" fmla="*/ 90680 w 437880"/>
                  <a:gd name="connsiteY9" fmla="*/ 223110 h 366427"/>
                  <a:gd name="connsiteX10" fmla="*/ 99832 w 437880"/>
                  <a:gd name="connsiteY10" fmla="*/ 220957 h 366427"/>
                  <a:gd name="connsiteX11" fmla="*/ 188618 w 437880"/>
                  <a:gd name="connsiteY11" fmla="*/ 289566 h 366427"/>
                  <a:gd name="connsiteX12" fmla="*/ 200185 w 437880"/>
                  <a:gd name="connsiteY12" fmla="*/ 293872 h 366427"/>
                  <a:gd name="connsiteX13" fmla="*/ 313189 w 437880"/>
                  <a:gd name="connsiteY13" fmla="*/ 362751 h 366427"/>
                  <a:gd name="connsiteX14" fmla="*/ 410584 w 437880"/>
                  <a:gd name="connsiteY14" fmla="*/ 308938 h 366427"/>
                  <a:gd name="connsiteX15" fmla="*/ 418119 w 437880"/>
                  <a:gd name="connsiteY15" fmla="*/ 195397 h 366427"/>
                  <a:gd name="connsiteX16" fmla="*/ 311036 w 437880"/>
                  <a:gd name="connsiteY16" fmla="*/ 121138 h 366427"/>
                  <a:gd name="connsiteX17" fmla="*/ 305654 w 437880"/>
                  <a:gd name="connsiteY17" fmla="*/ 115220 h 366427"/>
                  <a:gd name="connsiteX18" fmla="*/ 205027 w 437880"/>
                  <a:gd name="connsiteY18" fmla="*/ 59257 h 366427"/>
                  <a:gd name="connsiteX19" fmla="*/ 203011 w 437880"/>
                  <a:gd name="connsiteY19" fmla="*/ 50915 h 366427"/>
                  <a:gd name="connsiteX20" fmla="*/ 190501 w 437880"/>
                  <a:gd name="connsiteY20" fmla="*/ 38808 h 366427"/>
                  <a:gd name="connsiteX21" fmla="*/ 145030 w 437880"/>
                  <a:gd name="connsiteY21" fmla="*/ 5713 h 366427"/>
                  <a:gd name="connsiteX22" fmla="*/ 97369 w 437880"/>
                  <a:gd name="connsiteY22" fmla="*/ 33 h 366427"/>
                  <a:gd name="connsiteX23" fmla="*/ 151524 w 437880"/>
                  <a:gd name="connsiteY23" fmla="*/ 41602 h 366427"/>
                  <a:gd name="connsiteX24" fmla="*/ 157676 w 437880"/>
                  <a:gd name="connsiteY24" fmla="*/ 42307 h 366427"/>
                  <a:gd name="connsiteX25" fmla="*/ 206104 w 437880"/>
                  <a:gd name="connsiteY25" fmla="*/ 85624 h 366427"/>
                  <a:gd name="connsiteX26" fmla="*/ 124045 w 437880"/>
                  <a:gd name="connsiteY26" fmla="*/ 209927 h 366427"/>
                  <a:gd name="connsiteX27" fmla="*/ 65660 w 437880"/>
                  <a:gd name="connsiteY27" fmla="*/ 181944 h 366427"/>
                  <a:gd name="connsiteX28" fmla="*/ 151524 w 437880"/>
                  <a:gd name="connsiteY28" fmla="*/ 41602 h 366427"/>
                  <a:gd name="connsiteX29" fmla="*/ 335520 w 437880"/>
                  <a:gd name="connsiteY29" fmla="*/ 177640 h 366427"/>
                  <a:gd name="connsiteX30" fmla="*/ 394711 w 437880"/>
                  <a:gd name="connsiteY30" fmla="*/ 216115 h 366427"/>
                  <a:gd name="connsiteX31" fmla="*/ 319108 w 437880"/>
                  <a:gd name="connsiteY31" fmla="*/ 330192 h 366427"/>
                  <a:gd name="connsiteX32" fmla="*/ 261529 w 437880"/>
                  <a:gd name="connsiteY32" fmla="*/ 291449 h 366427"/>
                  <a:gd name="connsiteX33" fmla="*/ 335520 w 437880"/>
                  <a:gd name="connsiteY33" fmla="*/ 177640 h 3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7880" h="366427">
                    <a:moveTo>
                      <a:pt x="97369" y="33"/>
                    </a:moveTo>
                    <a:cubicBezTo>
                      <a:pt x="92207" y="-2"/>
                      <a:pt x="87066" y="79"/>
                      <a:pt x="81936" y="199"/>
                    </a:cubicBezTo>
                    <a:cubicBezTo>
                      <a:pt x="56513" y="6828"/>
                      <a:pt x="16139" y="37112"/>
                      <a:pt x="11" y="94233"/>
                    </a:cubicBezTo>
                    <a:lnTo>
                      <a:pt x="6736" y="110645"/>
                    </a:lnTo>
                    <a:cubicBezTo>
                      <a:pt x="4493" y="117730"/>
                      <a:pt x="4676" y="124814"/>
                      <a:pt x="6736" y="131899"/>
                    </a:cubicBezTo>
                    <a:lnTo>
                      <a:pt x="11847" y="146697"/>
                    </a:lnTo>
                    <a:lnTo>
                      <a:pt x="23418" y="155309"/>
                    </a:lnTo>
                    <a:lnTo>
                      <a:pt x="16423" y="171721"/>
                    </a:lnTo>
                    <a:cubicBezTo>
                      <a:pt x="23735" y="190526"/>
                      <a:pt x="49262" y="202774"/>
                      <a:pt x="74002" y="215305"/>
                    </a:cubicBezTo>
                    <a:cubicBezTo>
                      <a:pt x="72180" y="248062"/>
                      <a:pt x="93578" y="244606"/>
                      <a:pt x="90680" y="223110"/>
                    </a:cubicBezTo>
                    <a:cubicBezTo>
                      <a:pt x="93110" y="221670"/>
                      <a:pt x="94122" y="218570"/>
                      <a:pt x="99832" y="220957"/>
                    </a:cubicBezTo>
                    <a:lnTo>
                      <a:pt x="188618" y="289566"/>
                    </a:lnTo>
                    <a:lnTo>
                      <a:pt x="200185" y="293872"/>
                    </a:lnTo>
                    <a:cubicBezTo>
                      <a:pt x="235530" y="312966"/>
                      <a:pt x="255478" y="341417"/>
                      <a:pt x="313189" y="362751"/>
                    </a:cubicBezTo>
                    <a:cubicBezTo>
                      <a:pt x="355122" y="378029"/>
                      <a:pt x="382605" y="343253"/>
                      <a:pt x="410584" y="308938"/>
                    </a:cubicBezTo>
                    <a:cubicBezTo>
                      <a:pt x="432267" y="267484"/>
                      <a:pt x="455508" y="225414"/>
                      <a:pt x="418119" y="195397"/>
                    </a:cubicBezTo>
                    <a:cubicBezTo>
                      <a:pt x="392695" y="166335"/>
                      <a:pt x="348188" y="144617"/>
                      <a:pt x="311036" y="121138"/>
                    </a:cubicBezTo>
                    <a:lnTo>
                      <a:pt x="305654" y="115220"/>
                    </a:lnTo>
                    <a:cubicBezTo>
                      <a:pt x="273136" y="95290"/>
                      <a:pt x="240372" y="75658"/>
                      <a:pt x="205027" y="59257"/>
                    </a:cubicBezTo>
                    <a:cubicBezTo>
                      <a:pt x="201312" y="56476"/>
                      <a:pt x="201758" y="53696"/>
                      <a:pt x="203011" y="50915"/>
                    </a:cubicBezTo>
                    <a:cubicBezTo>
                      <a:pt x="230288" y="39949"/>
                      <a:pt x="214484" y="22448"/>
                      <a:pt x="190501" y="38808"/>
                    </a:cubicBezTo>
                    <a:cubicBezTo>
                      <a:pt x="176526" y="26832"/>
                      <a:pt x="162511" y="14885"/>
                      <a:pt x="145030" y="5713"/>
                    </a:cubicBezTo>
                    <a:cubicBezTo>
                      <a:pt x="128581" y="1305"/>
                      <a:pt x="112860" y="139"/>
                      <a:pt x="97369" y="33"/>
                    </a:cubicBezTo>
                    <a:close/>
                    <a:moveTo>
                      <a:pt x="151524" y="41602"/>
                    </a:moveTo>
                    <a:cubicBezTo>
                      <a:pt x="153652" y="41620"/>
                      <a:pt x="155707" y="41852"/>
                      <a:pt x="157676" y="42307"/>
                    </a:cubicBezTo>
                    <a:lnTo>
                      <a:pt x="206104" y="85624"/>
                    </a:lnTo>
                    <a:cubicBezTo>
                      <a:pt x="169398" y="118372"/>
                      <a:pt x="140684" y="158541"/>
                      <a:pt x="124045" y="209927"/>
                    </a:cubicBezTo>
                    <a:lnTo>
                      <a:pt x="65660" y="181944"/>
                    </a:lnTo>
                    <a:cubicBezTo>
                      <a:pt x="35262" y="128120"/>
                      <a:pt x="108259" y="41227"/>
                      <a:pt x="151524" y="41602"/>
                    </a:cubicBezTo>
                    <a:close/>
                    <a:moveTo>
                      <a:pt x="335520" y="177640"/>
                    </a:moveTo>
                    <a:lnTo>
                      <a:pt x="394711" y="216115"/>
                    </a:lnTo>
                    <a:cubicBezTo>
                      <a:pt x="413575" y="238489"/>
                      <a:pt x="349772" y="337835"/>
                      <a:pt x="319108" y="330192"/>
                    </a:cubicBezTo>
                    <a:lnTo>
                      <a:pt x="261529" y="291449"/>
                    </a:lnTo>
                    <a:cubicBezTo>
                      <a:pt x="294937" y="261907"/>
                      <a:pt x="320047" y="224399"/>
                      <a:pt x="335520" y="17764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Volný tvar: obrazec 8">
                <a:extLst>
                  <a:ext uri="{FF2B5EF4-FFF2-40B4-BE49-F238E27FC236}">
                    <a16:creationId xmlns:a16="http://schemas.microsoft.com/office/drawing/2014/main" id="{BDDF66D4-EB49-6ABF-617B-0E2B109259B4}"/>
                  </a:ext>
                </a:extLst>
              </p:cNvPr>
              <p:cNvSpPr/>
              <p:nvPr/>
            </p:nvSpPr>
            <p:spPr>
              <a:xfrm>
                <a:off x="5894785" y="3099227"/>
                <a:ext cx="191566" cy="203404"/>
              </a:xfrm>
              <a:custGeom>
                <a:avLst/>
                <a:gdLst>
                  <a:gd name="connsiteX0" fmla="*/ 89317 w 191566"/>
                  <a:gd name="connsiteY0" fmla="*/ 203412 h 203404"/>
                  <a:gd name="connsiteX1" fmla="*/ -10 w 191566"/>
                  <a:gd name="connsiteY1" fmla="*/ 140991 h 203404"/>
                  <a:gd name="connsiteX2" fmla="*/ 73174 w 191566"/>
                  <a:gd name="connsiteY2" fmla="*/ 132382 h 203404"/>
                  <a:gd name="connsiteX3" fmla="*/ 63486 w 191566"/>
                  <a:gd name="connsiteY3" fmla="*/ 7 h 203404"/>
                  <a:gd name="connsiteX4" fmla="*/ 132365 w 191566"/>
                  <a:gd name="connsiteY4" fmla="*/ 110857 h 203404"/>
                  <a:gd name="connsiteX5" fmla="*/ 191557 w 191566"/>
                  <a:gd name="connsiteY5" fmla="*/ 59199 h 203404"/>
                  <a:gd name="connsiteX6" fmla="*/ 177567 w 191566"/>
                  <a:gd name="connsiteY6" fmla="*/ 139915 h 20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66" h="203404">
                    <a:moveTo>
                      <a:pt x="89317" y="203412"/>
                    </a:moveTo>
                    <a:lnTo>
                      <a:pt x="-10" y="140991"/>
                    </a:lnTo>
                    <a:lnTo>
                      <a:pt x="73174" y="132382"/>
                    </a:lnTo>
                    <a:lnTo>
                      <a:pt x="63486" y="7"/>
                    </a:lnTo>
                    <a:lnTo>
                      <a:pt x="132365" y="110857"/>
                    </a:lnTo>
                    <a:lnTo>
                      <a:pt x="191557" y="59199"/>
                    </a:lnTo>
                    <a:lnTo>
                      <a:pt x="177567" y="139915"/>
                    </a:ln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241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992</Words>
  <Application>Microsoft Office PowerPoint</Application>
  <PresentationFormat>Širokoúhlá obrazovka</PresentationFormat>
  <Paragraphs>399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Bahnschrift SemiBold Condensed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STRAKA Jan</dc:creator>
  <cp:lastModifiedBy>Michal Hodboď</cp:lastModifiedBy>
  <cp:revision>122</cp:revision>
  <cp:lastPrinted>2024-06-19T06:05:15Z</cp:lastPrinted>
  <dcterms:created xsi:type="dcterms:W3CDTF">2023-10-19T08:10:33Z</dcterms:created>
  <dcterms:modified xsi:type="dcterms:W3CDTF">2024-06-21T19:06:31Z</dcterms:modified>
</cp:coreProperties>
</file>