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366" r:id="rId3"/>
    <p:sldId id="367" r:id="rId4"/>
    <p:sldId id="368" r:id="rId5"/>
    <p:sldId id="298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88FB5E-AA88-4696-FD84-6D5FB7F561AD}" name="Jemelka František Mgr." initials="FJ" userId="S::frantisek.jemelka@mdcr.cz::a8224fb3-814d-488f-ac61-fbd01c1b255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9FD"/>
    <a:srgbClr val="60A1AF"/>
    <a:srgbClr val="045E8D"/>
    <a:srgbClr val="67B5C2"/>
    <a:srgbClr val="2C3C76"/>
    <a:srgbClr val="E4E7EC"/>
    <a:srgbClr val="EA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BFF9B9-4FEA-4B23-AF51-3C55A96F360B}" v="7" dt="2025-09-04T13:34:47.836"/>
    <p1510:client id="{B89065E5-6484-4B48-87CD-78B851086EBB}" v="2" dt="2025-09-04T08:43:41.47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8" d="100"/>
          <a:sy n="28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Náze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a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 a datum</a:t>
            </a:r>
          </a:p>
        </p:txBody>
      </p:sp>
      <p:sp>
        <p:nvSpPr>
          <p:cNvPr id="12" name="Název prezentac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Název prezentace</a:t>
            </a:r>
          </a:p>
        </p:txBody>
      </p:sp>
      <p:sp>
        <p:nvSpPr>
          <p:cNvPr id="13" name="Text úrovně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Podtitul prezentace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Název program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Název programu</a:t>
            </a:r>
          </a:p>
        </p:txBody>
      </p:sp>
      <p:sp>
        <p:nvSpPr>
          <p:cNvPr id="109" name="Program – podtitu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Program – podtitul</a:t>
            </a:r>
          </a:p>
        </p:txBody>
      </p:sp>
      <p:sp>
        <p:nvSpPr>
          <p:cNvPr id="110" name="Text úrovně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Body programu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ý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Výpis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ůležitý f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 úrovně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Více o fakt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Více o faktu</a:t>
            </a:r>
          </a:p>
        </p:txBody>
      </p:sp>
      <p:sp>
        <p:nvSpPr>
          <p:cNvPr id="128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á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Zdroj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Zdroj</a:t>
            </a:r>
          </a:p>
        </p:txBody>
      </p:sp>
      <p:sp>
        <p:nvSpPr>
          <p:cNvPr id="136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„Význačný citát“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e - 3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iska salátu se smaženou rýží, vařenými vejci a jídelními hůlkami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Mísa s lososovými koláčky, salátem a humusem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Mísa těstovin pappardelle s petrželovým máslem, praženými lískovými oříšky a strouhaným parmazánem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miska salátu se smaženou rýží, vařenými vejci a jídelními hůlkami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"/>
            <a:ext cx="24384000" cy="1937084"/>
          </a:xfrm>
          <a:solidFill>
            <a:schemeClr val="tx1"/>
          </a:solidFill>
        </p:spPr>
        <p:txBody>
          <a:bodyPr>
            <a:normAutofit/>
          </a:bodyPr>
          <a:lstStyle>
            <a:lvl1pPr algn="ctr">
              <a:defRPr sz="64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3164306"/>
            <a:ext cx="21031200" cy="85303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3F0EB48-3B39-4E60-8AEA-EE4FC263E631}"/>
              </a:ext>
            </a:extLst>
          </p:cNvPr>
          <p:cNvSpPr/>
          <p:nvPr userDrawn="1"/>
        </p:nvSpPr>
        <p:spPr>
          <a:xfrm>
            <a:off x="0" y="1973168"/>
            <a:ext cx="24384000" cy="1804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3600" dirty="0">
              <a:ln>
                <a:noFill/>
              </a:ln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53E53B4-147A-4FBD-8F49-1F4D14A9DC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071000" y="12252974"/>
            <a:ext cx="2743200" cy="10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3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a 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káda a limetky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Název prezentac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Název prezentace</a:t>
            </a:r>
          </a:p>
        </p:txBody>
      </p:sp>
      <p:sp>
        <p:nvSpPr>
          <p:cNvPr id="23" name="Autor a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 a datum</a:t>
            </a:r>
          </a:p>
        </p:txBody>
      </p:sp>
      <p:sp>
        <p:nvSpPr>
          <p:cNvPr id="24" name="Text úrovně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Podtitul prezentace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ternativní název a 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Mísa s lososovými koláčky, salátem a humusem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Název snímku</a:t>
            </a:r>
          </a:p>
        </p:txBody>
      </p:sp>
      <p:sp>
        <p:nvSpPr>
          <p:cNvPr id="34" name="Text úrovně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Podtitul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a 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Název snímku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43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Podtitul snímku</a:t>
            </a:r>
          </a:p>
        </p:txBody>
      </p:sp>
      <p:sp>
        <p:nvSpPr>
          <p:cNvPr id="44" name="Text úrovně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, odrážky, 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Podtitul snímku</a:t>
            </a:r>
          </a:p>
        </p:txBody>
      </p:sp>
      <p:sp>
        <p:nvSpPr>
          <p:cNvPr id="61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Mísa těstovin pappardelle s petrželovým máslem, praženými lískovými oříšky a strouhaným parmazánem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64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, odrážky a živé video –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Podtitul snímku</a:t>
            </a:r>
          </a:p>
        </p:txBody>
      </p:sp>
      <p:sp>
        <p:nvSpPr>
          <p:cNvPr id="72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74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, odrážky a živé video –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Podtitul snímku</a:t>
            </a:r>
          </a:p>
        </p:txBody>
      </p:sp>
      <p:sp>
        <p:nvSpPr>
          <p:cNvPr id="82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84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ddí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Název oddílu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Název oddílu</a:t>
            </a:r>
          </a:p>
        </p:txBody>
      </p:sp>
      <p:sp>
        <p:nvSpPr>
          <p:cNvPr id="92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en náze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100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Podtitul snímku</a:t>
            </a:r>
          </a:p>
        </p:txBody>
      </p:sp>
      <p:sp>
        <p:nvSpPr>
          <p:cNvPr id="10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Název snímku</a:t>
            </a:r>
          </a:p>
        </p:txBody>
      </p:sp>
      <p:sp>
        <p:nvSpPr>
          <p:cNvPr id="3" name="Text úrovně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MD_PPT_001_09.jpg" descr="MD_PPT_001_09.jpg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Přehled hlavních změn  v návrhu zákona  „devítinovely“"/>
          <p:cNvSpPr txBox="1">
            <a:spLocks noGrp="1"/>
          </p:cNvSpPr>
          <p:nvPr>
            <p:ph type="ctrTitle"/>
          </p:nvPr>
        </p:nvSpPr>
        <p:spPr>
          <a:xfrm>
            <a:off x="1206496" y="4832038"/>
            <a:ext cx="21971004" cy="318648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23262"/>
                </a:solidFill>
              </a:defRPr>
            </a:pPr>
            <a:r>
              <a:rPr lang="cs-CZ" sz="9600" dirty="0"/>
              <a:t>Dotazník pro strojvedoucí</a:t>
            </a:r>
            <a:br>
              <a:rPr lang="cs-CZ" dirty="0"/>
            </a:br>
            <a:r>
              <a:rPr lang="cs-CZ" sz="6600" b="0" dirty="0">
                <a:solidFill>
                  <a:srgbClr val="123262"/>
                </a:solidFill>
              </a:rPr>
              <a:t>v</a:t>
            </a:r>
            <a:r>
              <a:rPr lang="cs-CZ" sz="6600" b="0" dirty="0"/>
              <a:t>ýstupy</a:t>
            </a:r>
            <a:endParaRPr lang="cs-CZ" b="0" dirty="0"/>
          </a:p>
        </p:txBody>
      </p:sp>
      <p:pic>
        <p:nvPicPr>
          <p:cNvPr id="173" name="Obrázek" descr="Obrázek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1470" y="1190984"/>
            <a:ext cx="4524147" cy="113006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Inspekce silniční dopravy">
            <a:extLst>
              <a:ext uri="{FF2B5EF4-FFF2-40B4-BE49-F238E27FC236}">
                <a16:creationId xmlns:a16="http://schemas.microsoft.com/office/drawing/2014/main" id="{A102E7D4-04C8-9492-EEC3-7FE0773FEBD6}"/>
              </a:ext>
            </a:extLst>
          </p:cNvPr>
          <p:cNvSpPr txBox="1">
            <a:spLocks/>
          </p:cNvSpPr>
          <p:nvPr/>
        </p:nvSpPr>
        <p:spPr>
          <a:xfrm>
            <a:off x="1206496" y="10524879"/>
            <a:ext cx="80137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600" b="1" i="0" u="none" strike="noStrike" cap="none" spc="-232" baseline="0">
                <a:solidFill>
                  <a:srgbClr val="2C3C76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cs-CZ" sz="5400" b="0" dirty="0"/>
              <a:t>září 2025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278059E-4266-4E28-BE16-3C7EF4215D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3930" y="1190984"/>
            <a:ext cx="2271199" cy="113006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CDAD0-3DE0-3599-8C59-E2D289258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MD_PPT_001_09.jpg" descr="MD_PPT_001_09.jpg">
            <a:extLst>
              <a:ext uri="{FF2B5EF4-FFF2-40B4-BE49-F238E27FC236}">
                <a16:creationId xmlns:a16="http://schemas.microsoft.com/office/drawing/2014/main" id="{236EFC34-5099-CE28-FF50-03814FA84C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Obrázek" descr="Obrázek">
            <a:extLst>
              <a:ext uri="{FF2B5EF4-FFF2-40B4-BE49-F238E27FC236}">
                <a16:creationId xmlns:a16="http://schemas.microsoft.com/office/drawing/2014/main" id="{A1A64B7F-2F4A-0FAC-0464-75F0712B69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1470" y="1190984"/>
            <a:ext cx="4524147" cy="1130060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Inspekce silniční dopravy">
            <a:extLst>
              <a:ext uri="{FF2B5EF4-FFF2-40B4-BE49-F238E27FC236}">
                <a16:creationId xmlns:a16="http://schemas.microsoft.com/office/drawing/2014/main" id="{3FB14864-C88E-247F-BA49-F73059677D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C3C76"/>
                </a:solidFill>
              </a:defRPr>
            </a:lvl1pPr>
          </a:lstStyle>
          <a:p>
            <a:r>
              <a:rPr lang="cs-CZ" dirty="0"/>
              <a:t>Výsledky dotazníku</a:t>
            </a:r>
            <a:endParaRPr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F5B0132-53FA-FD9F-23DC-1EB45541E50D}"/>
              </a:ext>
            </a:extLst>
          </p:cNvPr>
          <p:cNvSpPr txBox="1"/>
          <p:nvPr/>
        </p:nvSpPr>
        <p:spPr>
          <a:xfrm>
            <a:off x="1206500" y="3367512"/>
            <a:ext cx="16273426" cy="84552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cs-CZ" sz="3600" b="1" spc="-170" dirty="0">
                <a:solidFill>
                  <a:srgbClr val="2C3C76"/>
                </a:solidFill>
              </a:rPr>
              <a:t>Vnímání profese strojvedoucího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u="sng" dirty="0">
                <a:solidFill>
                  <a:srgbClr val="2C3C76"/>
                </a:solidFill>
                <a:latin typeface="+mj-lt"/>
              </a:rPr>
              <a:t>Dlouhodobost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– více než polovina respondentů 10+ let praxe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u="sng" dirty="0">
                <a:solidFill>
                  <a:srgbClr val="2C3C76"/>
                </a:solidFill>
                <a:latin typeface="+mj-lt"/>
              </a:rPr>
              <a:t>Perspektiva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</a:t>
            </a:r>
            <a:r>
              <a:rPr lang="cs-CZ" sz="3200" dirty="0">
                <a:solidFill>
                  <a:srgbClr val="2C3C76"/>
                </a:solidFill>
              </a:rPr>
              <a:t>–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většina respondentů považuje profesi za perspektivní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3200" dirty="0">
              <a:solidFill>
                <a:srgbClr val="2C3C76"/>
              </a:solidFill>
              <a:latin typeface="+mj-lt"/>
            </a:endParaRPr>
          </a:p>
          <a:p>
            <a:pPr lvl="1" indent="0">
              <a:lnSpc>
                <a:spcPct val="114000"/>
              </a:lnSpc>
              <a:spcBef>
                <a:spcPts val="600"/>
              </a:spcBef>
            </a:pPr>
            <a:r>
              <a:rPr lang="cs-CZ" sz="3600" b="1" spc="-170" dirty="0">
                <a:solidFill>
                  <a:srgbClr val="2C3C76"/>
                </a:solidFill>
              </a:rPr>
              <a:t>Komunikace </a:t>
            </a:r>
          </a:p>
          <a:p>
            <a:pPr marL="457200" lvl="1" indent="-4572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Uvnitř firem spíše dobrá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3200" b="1" spc="-170" dirty="0">
              <a:solidFill>
                <a:srgbClr val="2C3C76"/>
              </a:solidFill>
              <a:latin typeface="+mj-lt"/>
            </a:endParaRPr>
          </a:p>
          <a:p>
            <a:pPr lvl="1" indent="0">
              <a:lnSpc>
                <a:spcPct val="114000"/>
              </a:lnSpc>
              <a:spcBef>
                <a:spcPts val="600"/>
              </a:spcBef>
            </a:pPr>
            <a:r>
              <a:rPr lang="cs-CZ" sz="3600" b="1" spc="-170" dirty="0">
                <a:solidFill>
                  <a:srgbClr val="2C3C76"/>
                </a:solidFill>
                <a:latin typeface="+mj-lt"/>
              </a:rPr>
              <a:t>Plánování směn a odpočinek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Pozitivní hodnocení zlepšení zázemí a délky odpočinku oproti 2022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Trvá problematické vnímání skladby směn, ranní nástupy…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Opatření: </a:t>
            </a:r>
          </a:p>
          <a:p>
            <a:pPr marL="2159000" lvl="5" indent="-457200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plánování směn u dopravců, kolektivní vyjednávání</a:t>
            </a:r>
          </a:p>
          <a:p>
            <a:pPr marL="571500" lvl="1" indent="-5715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3200" dirty="0">
              <a:solidFill>
                <a:srgbClr val="2C3C76"/>
              </a:solidFill>
              <a:latin typeface="+mj-lt"/>
            </a:endParaRPr>
          </a:p>
        </p:txBody>
      </p:sp>
      <p:sp>
        <p:nvSpPr>
          <p:cNvPr id="2" name="Vývojový diagram: spojnice 1">
            <a:extLst>
              <a:ext uri="{FF2B5EF4-FFF2-40B4-BE49-F238E27FC236}">
                <a16:creationId xmlns:a16="http://schemas.microsoft.com/office/drawing/2014/main" id="{6377DE41-0BA1-8088-05FB-E05030F47ECC}"/>
              </a:ext>
            </a:extLst>
          </p:cNvPr>
          <p:cNvSpPr>
            <a:spLocks noChangeAspect="1"/>
          </p:cNvSpPr>
          <p:nvPr/>
        </p:nvSpPr>
        <p:spPr>
          <a:xfrm>
            <a:off x="19494820" y="3367512"/>
            <a:ext cx="3240000" cy="3240000"/>
          </a:xfrm>
          <a:prstGeom prst="flowChartConnector">
            <a:avLst/>
          </a:prstGeom>
          <a:solidFill>
            <a:srgbClr val="2C3C7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</a:pPr>
            <a:r>
              <a:rPr lang="cs-CZ" sz="4000" dirty="0">
                <a:solidFill>
                  <a:srgbClr val="FFFFFF"/>
                </a:solidFill>
                <a:latin typeface="Helvetica Neue Medium"/>
              </a:rPr>
              <a:t>2 987</a:t>
            </a:r>
            <a:r>
              <a:rPr lang="cs-CZ" sz="4000" dirty="0">
                <a:solidFill>
                  <a:srgbClr val="FFFFFF"/>
                </a:solidFill>
                <a:latin typeface="Helvetica Neue Medium"/>
                <a:sym typeface="Helvetica Neue Medium"/>
              </a:rPr>
              <a:t> odpovědí</a:t>
            </a:r>
            <a:endParaRPr kumimoji="0" lang="en-GB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Vývojový diagram: spojnice 2">
            <a:extLst>
              <a:ext uri="{FF2B5EF4-FFF2-40B4-BE49-F238E27FC236}">
                <a16:creationId xmlns:a16="http://schemas.microsoft.com/office/drawing/2014/main" id="{41A7D24A-CF61-E1F5-1F9C-425B716AED8F}"/>
              </a:ext>
            </a:extLst>
          </p:cNvPr>
          <p:cNvSpPr>
            <a:spLocks noChangeAspect="1"/>
          </p:cNvSpPr>
          <p:nvPr/>
        </p:nvSpPr>
        <p:spPr>
          <a:xfrm>
            <a:off x="19494820" y="7588224"/>
            <a:ext cx="3240000" cy="3240000"/>
          </a:xfrm>
          <a:prstGeom prst="flowChartConnector">
            <a:avLst/>
          </a:prstGeom>
          <a:solidFill>
            <a:srgbClr val="2C3C7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47 otázek</a:t>
            </a:r>
            <a:endParaRPr kumimoji="0" lang="en-GB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1FD1FB9-C32E-0CAB-7387-3CC834DE025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3930" y="1190984"/>
            <a:ext cx="2271199" cy="113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73930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7AE3C-A146-2A58-4130-FDE8D9B35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MD_PPT_001_09.jpg" descr="MD_PPT_001_09.jpg">
            <a:extLst>
              <a:ext uri="{FF2B5EF4-FFF2-40B4-BE49-F238E27FC236}">
                <a16:creationId xmlns:a16="http://schemas.microsoft.com/office/drawing/2014/main" id="{03C6599F-28A3-0851-016A-14416E6CA2A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Obrázek" descr="Obrázek">
            <a:extLst>
              <a:ext uri="{FF2B5EF4-FFF2-40B4-BE49-F238E27FC236}">
                <a16:creationId xmlns:a16="http://schemas.microsoft.com/office/drawing/2014/main" id="{8C2DE4B0-69C5-CE0D-177D-57F2AFBBE5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1470" y="1190984"/>
            <a:ext cx="4524147" cy="1130060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Inspekce silniční dopravy">
            <a:extLst>
              <a:ext uri="{FF2B5EF4-FFF2-40B4-BE49-F238E27FC236}">
                <a16:creationId xmlns:a16="http://schemas.microsoft.com/office/drawing/2014/main" id="{BBAA249B-7858-52E4-9F82-FDEE11C3ED8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C3C76"/>
                </a:solidFill>
              </a:defRPr>
            </a:lvl1pPr>
          </a:lstStyle>
          <a:p>
            <a:r>
              <a:rPr lang="cs-CZ" dirty="0"/>
              <a:t>Výsledky dotazníku</a:t>
            </a:r>
            <a:endParaRPr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0E4C000-0822-41A6-D4BB-ACB69AF9A12F}"/>
              </a:ext>
            </a:extLst>
          </p:cNvPr>
          <p:cNvSpPr txBox="1"/>
          <p:nvPr/>
        </p:nvSpPr>
        <p:spPr>
          <a:xfrm>
            <a:off x="1206500" y="2345688"/>
            <a:ext cx="17230356" cy="1107489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cs-CZ" sz="3600" b="1" spc="-170" dirty="0">
                <a:solidFill>
                  <a:srgbClr val="2C3C76"/>
                </a:solidFill>
              </a:rPr>
              <a:t>Provozní předpisy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Složitost a změny provozních předpisů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 Opatření: </a:t>
            </a:r>
          </a:p>
          <a:p>
            <a:pPr marL="2159000" lvl="7" indent="-457200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2062163" algn="l"/>
              </a:tabLst>
            </a:pPr>
            <a:r>
              <a:rPr lang="cs-CZ" sz="3200" u="sng" dirty="0">
                <a:solidFill>
                  <a:srgbClr val="2C3C76"/>
                </a:solidFill>
                <a:latin typeface="+mj-lt"/>
              </a:rPr>
              <a:t>předpisy SŽ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– transparentní postup změn, pravidelné projednávání, postupné   </a:t>
            </a:r>
          </a:p>
          <a:p>
            <a:pPr marL="1701800" lvl="7" indent="0">
              <a:lnSpc>
                <a:spcPct val="114000"/>
              </a:lnSpc>
              <a:spcBef>
                <a:spcPts val="0"/>
              </a:spcBef>
              <a:tabLst>
                <a:tab pos="2062163" algn="l"/>
              </a:tabLst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                            zjednodušení, barevné odlišení podle profesí… </a:t>
            </a:r>
            <a:r>
              <a:rPr lang="cs-CZ" sz="3200" dirty="0">
                <a:solidFill>
                  <a:srgbClr val="2C3C76"/>
                </a:solidFill>
                <a:latin typeface="+mj-lt"/>
                <a:sym typeface="Wingdings" panose="05000000000000000000" pitchFamily="2" charset="2"/>
              </a:rPr>
              <a:t> p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robíhá</a:t>
            </a:r>
          </a:p>
          <a:p>
            <a:pPr marL="2159000" lvl="7" indent="-457200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3200" u="sng" dirty="0">
                <a:solidFill>
                  <a:srgbClr val="2C3C76"/>
                </a:solidFill>
                <a:latin typeface="+mj-lt"/>
              </a:rPr>
              <a:t>předpisy dopravců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– větší pozornost DÚ při hodnocení zajišťování bezpečnosti</a:t>
            </a:r>
          </a:p>
          <a:p>
            <a:pPr lvl="1" indent="0">
              <a:lnSpc>
                <a:spcPct val="114000"/>
              </a:lnSpc>
              <a:spcBef>
                <a:spcPts val="600"/>
              </a:spcBef>
            </a:pPr>
            <a:br>
              <a:rPr lang="cs-CZ" sz="3600" b="1" spc="-170" dirty="0">
                <a:solidFill>
                  <a:srgbClr val="2C3C76"/>
                </a:solidFill>
              </a:rPr>
            </a:br>
            <a:r>
              <a:rPr lang="cs-CZ" sz="3600" b="1" spc="-170" dirty="0">
                <a:solidFill>
                  <a:srgbClr val="2C3C76"/>
                </a:solidFill>
              </a:rPr>
              <a:t>Školení a odborný výcvik </a:t>
            </a:r>
          </a:p>
          <a:p>
            <a:pPr marL="457200" lvl="1" indent="-4572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Zájem o delší a důkladnější zácvik na nových vozidlech (včetně ETCS) a pro krizové situace</a:t>
            </a:r>
          </a:p>
          <a:p>
            <a:pPr marL="457200" lvl="1" indent="-4572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Opatření: </a:t>
            </a:r>
          </a:p>
          <a:p>
            <a:pPr marL="1701800" lvl="3" indent="446088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apel na dopravce </a:t>
            </a:r>
            <a:r>
              <a:rPr lang="cs-CZ" sz="3200" dirty="0">
                <a:solidFill>
                  <a:srgbClr val="2C3C76"/>
                </a:solidFill>
              </a:rPr>
              <a:t>–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více pozornosti, intenzivnější využívání simulátorů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br>
              <a:rPr lang="cs-CZ" sz="3600" b="1" spc="-170" dirty="0">
                <a:solidFill>
                  <a:srgbClr val="2C3C76"/>
                </a:solidFill>
              </a:rPr>
            </a:br>
            <a:r>
              <a:rPr lang="cs-CZ" sz="3600" b="1" spc="-170" dirty="0">
                <a:solidFill>
                  <a:srgbClr val="2C3C76"/>
                </a:solidFill>
              </a:rPr>
              <a:t>ETCS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Zavedení výhradního provozu vnímáno většinou pozitivně/neutrálně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Negativní vnímání </a:t>
            </a:r>
            <a:r>
              <a:rPr lang="cs-CZ" sz="3200" dirty="0">
                <a:solidFill>
                  <a:srgbClr val="2C3C76"/>
                </a:solidFill>
              </a:rPr>
              <a:t>–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rozdílné ovládání na různých řadách vozidel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Opatření: </a:t>
            </a:r>
          </a:p>
          <a:p>
            <a:pPr marL="2147888" lvl="2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další komunikace s EU k doladění specifikací </a:t>
            </a:r>
          </a:p>
          <a:p>
            <a:pPr marL="2147888" lvl="2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některé otázky řešitelné v zadávacích podmínkách dopravců</a:t>
            </a:r>
          </a:p>
        </p:txBody>
      </p:sp>
      <p:sp>
        <p:nvSpPr>
          <p:cNvPr id="2" name="Vývojový diagram: spojnice 1">
            <a:extLst>
              <a:ext uri="{FF2B5EF4-FFF2-40B4-BE49-F238E27FC236}">
                <a16:creationId xmlns:a16="http://schemas.microsoft.com/office/drawing/2014/main" id="{FD5FC450-1307-1781-861B-3E9AF81D59CF}"/>
              </a:ext>
            </a:extLst>
          </p:cNvPr>
          <p:cNvSpPr>
            <a:spLocks noChangeAspect="1"/>
          </p:cNvSpPr>
          <p:nvPr/>
        </p:nvSpPr>
        <p:spPr>
          <a:xfrm>
            <a:off x="19494820" y="3367512"/>
            <a:ext cx="3240000" cy="3240000"/>
          </a:xfrm>
          <a:prstGeom prst="flowChartConnector">
            <a:avLst/>
          </a:prstGeom>
          <a:solidFill>
            <a:srgbClr val="2C3C7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</a:pPr>
            <a:r>
              <a:rPr lang="cs-CZ" sz="4000" dirty="0">
                <a:solidFill>
                  <a:srgbClr val="FFFFFF"/>
                </a:solidFill>
                <a:latin typeface="Helvetica Neue Medium"/>
              </a:rPr>
              <a:t>2 987</a:t>
            </a:r>
            <a:r>
              <a:rPr lang="cs-CZ" sz="4000" dirty="0">
                <a:solidFill>
                  <a:srgbClr val="FFFFFF"/>
                </a:solidFill>
                <a:latin typeface="Helvetica Neue Medium"/>
                <a:sym typeface="Helvetica Neue Medium"/>
              </a:rPr>
              <a:t> odpovědí</a:t>
            </a:r>
            <a:endParaRPr kumimoji="0" lang="en-GB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Vývojový diagram: spojnice 2">
            <a:extLst>
              <a:ext uri="{FF2B5EF4-FFF2-40B4-BE49-F238E27FC236}">
                <a16:creationId xmlns:a16="http://schemas.microsoft.com/office/drawing/2014/main" id="{0F5D80F7-39EA-2779-4083-313FFADDA717}"/>
              </a:ext>
            </a:extLst>
          </p:cNvPr>
          <p:cNvSpPr>
            <a:spLocks noChangeAspect="1"/>
          </p:cNvSpPr>
          <p:nvPr/>
        </p:nvSpPr>
        <p:spPr>
          <a:xfrm>
            <a:off x="19494820" y="7588224"/>
            <a:ext cx="3240000" cy="3240000"/>
          </a:xfrm>
          <a:prstGeom prst="flowChartConnector">
            <a:avLst/>
          </a:prstGeom>
          <a:solidFill>
            <a:srgbClr val="2C3C7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47 otázek</a:t>
            </a:r>
            <a:endParaRPr kumimoji="0" lang="en-GB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3560BCF-7C90-5B31-EDDC-57E3A7D37D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3930" y="1190984"/>
            <a:ext cx="2271199" cy="113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62650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2CD68-C556-C644-0E09-17E003DF0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MD_PPT_001_09.jpg" descr="MD_PPT_001_09.jpg">
            <a:extLst>
              <a:ext uri="{FF2B5EF4-FFF2-40B4-BE49-F238E27FC236}">
                <a16:creationId xmlns:a16="http://schemas.microsoft.com/office/drawing/2014/main" id="{5A92DF7D-3B91-A5CD-A804-F2AF49312A4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Obrázek" descr="Obrázek">
            <a:extLst>
              <a:ext uri="{FF2B5EF4-FFF2-40B4-BE49-F238E27FC236}">
                <a16:creationId xmlns:a16="http://schemas.microsoft.com/office/drawing/2014/main" id="{57BD8E62-8844-6E37-AC02-2237928EC62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1470" y="1190984"/>
            <a:ext cx="4524147" cy="1130060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Inspekce silniční dopravy">
            <a:extLst>
              <a:ext uri="{FF2B5EF4-FFF2-40B4-BE49-F238E27FC236}">
                <a16:creationId xmlns:a16="http://schemas.microsoft.com/office/drawing/2014/main" id="{E57207EF-E632-9212-161D-0C01CB0CCA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C3C76"/>
                </a:solidFill>
              </a:defRPr>
            </a:lvl1pPr>
          </a:lstStyle>
          <a:p>
            <a:r>
              <a:rPr lang="cs-CZ" dirty="0"/>
              <a:t>Výsledky dotazníku</a:t>
            </a:r>
            <a:endParaRPr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B5C0FB4-148E-367F-BBE3-DC91118C8680}"/>
              </a:ext>
            </a:extLst>
          </p:cNvPr>
          <p:cNvSpPr txBox="1"/>
          <p:nvPr/>
        </p:nvSpPr>
        <p:spPr>
          <a:xfrm>
            <a:off x="1206500" y="3367512"/>
            <a:ext cx="17878782" cy="906812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cs-CZ" sz="3600" b="1" spc="-170" dirty="0">
                <a:solidFill>
                  <a:srgbClr val="2C3C76"/>
                </a:solidFill>
              </a:rPr>
              <a:t>Vozidlový park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Velmi dobrý nebo přijatelný (díky modernizaci)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Nesnížil se počet závad oproti 2022</a:t>
            </a:r>
          </a:p>
          <a:p>
            <a:pPr marL="457200" lvl="1" indent="-457200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 Opatření: </a:t>
            </a:r>
          </a:p>
          <a:p>
            <a:pPr marL="2159000" lvl="7" indent="-457200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3200" u="sng" dirty="0">
                <a:solidFill>
                  <a:srgbClr val="2C3C76"/>
                </a:solidFill>
                <a:latin typeface="+mj-lt"/>
              </a:rPr>
              <a:t>stávající vozidla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</a:t>
            </a:r>
            <a:r>
              <a:rPr lang="cs-CZ" sz="3200" dirty="0">
                <a:solidFill>
                  <a:srgbClr val="2C3C76"/>
                </a:solidFill>
              </a:rPr>
              <a:t>–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systematické dozory údržby </a:t>
            </a:r>
          </a:p>
          <a:p>
            <a:pPr marL="2159000" lvl="7" indent="-457200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3200" u="sng" dirty="0">
                <a:solidFill>
                  <a:srgbClr val="2C3C76"/>
                </a:solidFill>
                <a:latin typeface="+mj-lt"/>
              </a:rPr>
              <a:t>nová vozidla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</a:t>
            </a:r>
            <a:r>
              <a:rPr lang="cs-CZ" sz="3200" dirty="0">
                <a:solidFill>
                  <a:srgbClr val="2C3C76"/>
                </a:solidFill>
              </a:rPr>
              <a:t>–</a:t>
            </a:r>
            <a:r>
              <a:rPr lang="cs-CZ" sz="3200" dirty="0">
                <a:solidFill>
                  <a:srgbClr val="2C3C76"/>
                </a:solidFill>
                <a:latin typeface="+mj-lt"/>
              </a:rPr>
              <a:t> čtvrtletní vyhodnocení zkušebních provozů</a:t>
            </a:r>
          </a:p>
          <a:p>
            <a:pPr marL="571500" lvl="1" indent="-5715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3200" dirty="0">
              <a:solidFill>
                <a:srgbClr val="2C3C76"/>
              </a:solidFill>
              <a:latin typeface="+mj-lt"/>
            </a:endParaRPr>
          </a:p>
          <a:p>
            <a:pPr lvl="1" indent="0">
              <a:lnSpc>
                <a:spcPct val="114000"/>
              </a:lnSpc>
              <a:spcBef>
                <a:spcPts val="600"/>
              </a:spcBef>
            </a:pPr>
            <a:r>
              <a:rPr lang="cs-CZ" sz="3600" b="1" spc="-170" dirty="0">
                <a:solidFill>
                  <a:srgbClr val="2C3C76"/>
                </a:solidFill>
              </a:rPr>
              <a:t>Závady na infrastruktuře, viditelnost návěstidel</a:t>
            </a:r>
          </a:p>
          <a:p>
            <a:pPr marL="457200" lvl="1" indent="-4572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Poruchy zabezpečovacích prvků, výpadky přenosu kódu, umístění a viditelnost návěstidel, překážky v průjezdném průřezu…</a:t>
            </a:r>
          </a:p>
          <a:p>
            <a:pPr marL="457200" lvl="1" indent="-4572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Opatření: </a:t>
            </a:r>
          </a:p>
          <a:p>
            <a:pPr marL="1701800" lvl="3" indent="446088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postupná modernizace + ETCS, náhrada poruchových prvků </a:t>
            </a:r>
          </a:p>
          <a:p>
            <a:pPr marL="1701800" lvl="3" indent="446088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státní dozory DÚ se zaměřením na návěstidla</a:t>
            </a:r>
          </a:p>
          <a:p>
            <a:pPr marL="1701800" lvl="3" indent="446088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funguje HelpDesk SŽ k odstraňování závad nahlášených strojvedoucími, prověříme  </a:t>
            </a:r>
          </a:p>
          <a:p>
            <a:pPr marL="1701800" lvl="3" indent="0">
              <a:lnSpc>
                <a:spcPct val="114000"/>
              </a:lnSpc>
              <a:spcBef>
                <a:spcPts val="0"/>
              </a:spcBef>
            </a:pPr>
            <a:r>
              <a:rPr lang="cs-CZ" sz="3200" dirty="0">
                <a:solidFill>
                  <a:srgbClr val="2C3C76"/>
                </a:solidFill>
                <a:latin typeface="+mj-lt"/>
              </a:rPr>
              <a:t>    dotažení zpětné vazby až ke strojvedoucímu</a:t>
            </a:r>
          </a:p>
        </p:txBody>
      </p:sp>
      <p:sp>
        <p:nvSpPr>
          <p:cNvPr id="2" name="Vývojový diagram: spojnice 1">
            <a:extLst>
              <a:ext uri="{FF2B5EF4-FFF2-40B4-BE49-F238E27FC236}">
                <a16:creationId xmlns:a16="http://schemas.microsoft.com/office/drawing/2014/main" id="{8FF9691B-88FF-E97D-9398-C389EE33F752}"/>
              </a:ext>
            </a:extLst>
          </p:cNvPr>
          <p:cNvSpPr>
            <a:spLocks noChangeAspect="1"/>
          </p:cNvSpPr>
          <p:nvPr/>
        </p:nvSpPr>
        <p:spPr>
          <a:xfrm>
            <a:off x="19494820" y="3367512"/>
            <a:ext cx="3240000" cy="3240000"/>
          </a:xfrm>
          <a:prstGeom prst="flowChartConnector">
            <a:avLst/>
          </a:prstGeom>
          <a:solidFill>
            <a:srgbClr val="2C3C7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</a:pPr>
            <a:r>
              <a:rPr lang="cs-CZ" sz="4000" dirty="0">
                <a:solidFill>
                  <a:srgbClr val="FFFFFF"/>
                </a:solidFill>
                <a:latin typeface="Helvetica Neue Medium"/>
              </a:rPr>
              <a:t>2 987</a:t>
            </a:r>
            <a:r>
              <a:rPr lang="cs-CZ" sz="4000" dirty="0">
                <a:solidFill>
                  <a:srgbClr val="FFFFFF"/>
                </a:solidFill>
                <a:latin typeface="Helvetica Neue Medium"/>
                <a:sym typeface="Helvetica Neue Medium"/>
              </a:rPr>
              <a:t> odpovědí</a:t>
            </a:r>
            <a:endParaRPr kumimoji="0" lang="en-GB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Vývojový diagram: spojnice 2">
            <a:extLst>
              <a:ext uri="{FF2B5EF4-FFF2-40B4-BE49-F238E27FC236}">
                <a16:creationId xmlns:a16="http://schemas.microsoft.com/office/drawing/2014/main" id="{309C52F4-AA86-55C3-CA11-93DC718F71C4}"/>
              </a:ext>
            </a:extLst>
          </p:cNvPr>
          <p:cNvSpPr>
            <a:spLocks noChangeAspect="1"/>
          </p:cNvSpPr>
          <p:nvPr/>
        </p:nvSpPr>
        <p:spPr>
          <a:xfrm>
            <a:off x="19494820" y="7588224"/>
            <a:ext cx="3240000" cy="3240000"/>
          </a:xfrm>
          <a:prstGeom prst="flowChartConnector">
            <a:avLst/>
          </a:prstGeom>
          <a:solidFill>
            <a:srgbClr val="2C3C7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47 otázek</a:t>
            </a:r>
            <a:endParaRPr kumimoji="0" lang="en-GB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A59D8A6-0584-3A64-9479-F0D867F031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3930" y="1190984"/>
            <a:ext cx="2271199" cy="113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76900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FE593-FC72-1969-8A5D-CED7431D9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MD_PPT_001_08.jpg" descr="MD_PPT_001_08.jpg">
            <a:extLst>
              <a:ext uri="{FF2B5EF4-FFF2-40B4-BE49-F238E27FC236}">
                <a16:creationId xmlns:a16="http://schemas.microsoft.com/office/drawing/2014/main" id="{337AAB89-01AC-BD0D-EF8C-DE0EBD40D3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Hlavní oblasti úpravy">
            <a:extLst>
              <a:ext uri="{FF2B5EF4-FFF2-40B4-BE49-F238E27FC236}">
                <a16:creationId xmlns:a16="http://schemas.microsoft.com/office/drawing/2014/main" id="{4AD41C6C-87BD-A994-A389-4269D1B8BEA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251444" y="4947748"/>
            <a:ext cx="14476733" cy="1671664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lnSpc>
                <a:spcPct val="10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cs-CZ" dirty="0"/>
              <a:t>Děkujeme za pozornost</a:t>
            </a:r>
            <a:endParaRPr dirty="0"/>
          </a:p>
        </p:txBody>
      </p:sp>
      <p:pic>
        <p:nvPicPr>
          <p:cNvPr id="3" name="Obrázek 2" descr="Obsah obrázku Písmo, Grafika, logo, grafický design&#10;&#10;Obsah vygenerovaný umělou inteligencí může být nesprávný.">
            <a:extLst>
              <a:ext uri="{FF2B5EF4-FFF2-40B4-BE49-F238E27FC236}">
                <a16:creationId xmlns:a16="http://schemas.microsoft.com/office/drawing/2014/main" id="{AD0B9431-A7AD-D1F5-929E-DEEA5BE865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670" y="8797174"/>
            <a:ext cx="6686659" cy="1671664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49514888-0EC5-F004-7F98-7E4F34E84A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70" y="11195919"/>
            <a:ext cx="2915584" cy="145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17002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288</Words>
  <Application>Microsoft Office PowerPoint</Application>
  <PresentationFormat>Vlastní</PresentationFormat>
  <Paragraphs>54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Helvetica Neue</vt:lpstr>
      <vt:lpstr>Helvetica Neue Medium</vt:lpstr>
      <vt:lpstr>Wingdings</vt:lpstr>
      <vt:lpstr>21_BasicWhite</vt:lpstr>
      <vt:lpstr>Dotazník pro strojvedoucí výstupy</vt:lpstr>
      <vt:lpstr>Výsledky dotazníku</vt:lpstr>
      <vt:lpstr>Výsledky dotazníku</vt:lpstr>
      <vt:lpstr>Výsledky dotazníku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Dlouhá Veronika Mgr.</dc:creator>
  <cp:lastModifiedBy>Dlouhá Veronika Mgr.</cp:lastModifiedBy>
  <cp:revision>138</cp:revision>
  <dcterms:modified xsi:type="dcterms:W3CDTF">2025-09-04T13:35:22Z</dcterms:modified>
</cp:coreProperties>
</file>