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7"/>
  </p:notesMasterIdLst>
  <p:sldIdLst>
    <p:sldId id="256" r:id="rId2"/>
    <p:sldId id="366" r:id="rId3"/>
    <p:sldId id="367" r:id="rId4"/>
    <p:sldId id="368" r:id="rId5"/>
    <p:sldId id="298" r:id="rId6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1pPr>
    <a:lvl2pPr marL="0" marR="0" indent="45720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2pPr>
    <a:lvl3pPr marL="0" marR="0" indent="91440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3pPr>
    <a:lvl4pPr marL="0" marR="0" indent="137160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4pPr>
    <a:lvl5pPr marL="0" marR="0" indent="182880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5pPr>
    <a:lvl6pPr marL="0" marR="0" indent="228600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6pPr>
    <a:lvl7pPr marL="0" marR="0" indent="274320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7pPr>
    <a:lvl8pPr marL="0" marR="0" indent="320040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8pPr>
    <a:lvl9pPr marL="0" marR="0" indent="365760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7888FB5E-AA88-4696-FD84-6D5FB7F561AD}" name="Jemelka František Mgr." initials="FJ" userId="S::frantisek.jemelka@mdcr.cz::a8224fb3-814d-488f-ac61-fbd01c1b255f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5F9FD"/>
    <a:srgbClr val="60A1AF"/>
    <a:srgbClr val="045E8D"/>
    <a:srgbClr val="67B5C2"/>
    <a:srgbClr val="2C3C76"/>
    <a:srgbClr val="E4E7EC"/>
    <a:srgbClr val="EAF1F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BBFF9B9-4FEA-4B23-AF51-3C55A96F360B}" v="7" dt="2025-09-04T13:34:47.836"/>
    <p1510:client id="{B89065E5-6484-4B48-87CD-78B851086EBB}" v="2" dt="2025-09-04T08:43:41.470"/>
  </p1510:revLst>
</p1510:revInfo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381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381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solidFill>
            <a:schemeClr val="accent1">
              <a:lumOff val="16847"/>
            </a:schemeClr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838383"/>
              </a:solidFill>
              <a:prstDash val="solid"/>
              <a:miter lim="400000"/>
            </a:ln>
          </a:left>
          <a:right>
            <a:ln w="12700" cap="flat">
              <a:solidFill>
                <a:srgbClr val="838383"/>
              </a:solidFill>
              <a:prstDash val="solid"/>
              <a:miter lim="400000"/>
            </a:ln>
          </a:right>
          <a:top>
            <a:ln w="12700" cap="flat">
              <a:solidFill>
                <a:srgbClr val="838383"/>
              </a:solidFill>
              <a:prstDash val="solid"/>
              <a:miter lim="400000"/>
            </a:ln>
          </a:top>
          <a:bottom>
            <a:ln w="12700" cap="flat">
              <a:solidFill>
                <a:srgbClr val="838383"/>
              </a:solidFill>
              <a:prstDash val="solid"/>
              <a:miter lim="400000"/>
            </a:ln>
          </a:bottom>
          <a:insideH>
            <a:ln w="12700" cap="flat">
              <a:solidFill>
                <a:srgbClr val="838383"/>
              </a:solidFill>
              <a:prstDash val="solid"/>
              <a:miter lim="400000"/>
            </a:ln>
          </a:insideH>
          <a:insideV>
            <a:ln w="12700" cap="flat">
              <a:solidFill>
                <a:srgbClr val="83838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808080"/>
              </a:solidFill>
              <a:prstDash val="solid"/>
              <a:miter lim="400000"/>
            </a:ln>
          </a:right>
          <a:top>
            <a:ln w="12700" cap="flat">
              <a:solidFill>
                <a:srgbClr val="808080"/>
              </a:solidFill>
              <a:prstDash val="solid"/>
              <a:miter lim="400000"/>
            </a:ln>
          </a:top>
          <a:bottom>
            <a:ln w="12700" cap="flat">
              <a:solidFill>
                <a:srgbClr val="808080"/>
              </a:solidFill>
              <a:prstDash val="solid"/>
              <a:miter lim="400000"/>
            </a:ln>
          </a:bottom>
          <a:insideH>
            <a:ln w="12700" cap="flat">
              <a:solidFill>
                <a:srgbClr val="808080"/>
              </a:solidFill>
              <a:prstDash val="solid"/>
              <a:miter lim="400000"/>
            </a:ln>
          </a:insideH>
          <a:insideV>
            <a:ln w="12700" cap="flat">
              <a:solidFill>
                <a:srgbClr val="808080"/>
              </a:solidFill>
              <a:prstDash val="solid"/>
              <a:miter lim="400000"/>
            </a:ln>
          </a:insideV>
        </a:tcBdr>
        <a:fill>
          <a:solidFill>
            <a:srgbClr val="88FA4F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chemeClr val="accent3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4D4D4D"/>
              </a:solidFill>
              <a:prstDash val="solid"/>
              <a:miter lim="400000"/>
            </a:ln>
          </a:right>
          <a:top>
            <a:ln w="12700" cap="flat">
              <a:solidFill>
                <a:srgbClr val="4D4D4D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4D4D4D"/>
              </a:solidFill>
              <a:prstDash val="solid"/>
              <a:miter lim="400000"/>
            </a:ln>
          </a:insideH>
          <a:insideV>
            <a:ln w="12700" cap="flat">
              <a:solidFill>
                <a:srgbClr val="4D4D4D"/>
              </a:solidFill>
              <a:prstDash val="solid"/>
              <a:miter lim="400000"/>
            </a:ln>
          </a:insideV>
        </a:tcBdr>
        <a:fill>
          <a:solidFill>
            <a:srgbClr val="60D937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/>
      <a:tcStyle>
        <a:tcBdr/>
        <a:fill>
          <a:solidFill>
            <a:schemeClr val="accent4">
              <a:hueOff val="348544"/>
              <a:lumOff val="7139"/>
            </a:schemeClr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8BB00"/>
          </a:solidFill>
        </a:fill>
      </a:tcStyle>
    </a:firstCol>
    <a:la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38100" cap="flat">
              <a:solidFill>
                <a:srgbClr val="F8BA00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464646"/>
              </a:solidFill>
              <a:prstDash val="solid"/>
              <a:miter lim="400000"/>
            </a:ln>
          </a:left>
          <a:right>
            <a:ln w="12700" cap="flat">
              <a:solidFill>
                <a:srgbClr val="464646"/>
              </a:solidFill>
              <a:prstDash val="solid"/>
              <a:miter lim="400000"/>
            </a:ln>
          </a:right>
          <a:top>
            <a:ln w="12700" cap="flat">
              <a:solidFill>
                <a:srgbClr val="464646"/>
              </a:solidFill>
              <a:prstDash val="solid"/>
              <a:miter lim="400000"/>
            </a:ln>
          </a:top>
          <a:bottom>
            <a:ln w="12700" cap="flat">
              <a:solidFill>
                <a:srgbClr val="464646"/>
              </a:solidFill>
              <a:prstDash val="solid"/>
              <a:miter lim="400000"/>
            </a:ln>
          </a:bottom>
          <a:insideH>
            <a:ln w="12700" cap="flat">
              <a:solidFill>
                <a:srgbClr val="464646"/>
              </a:solidFill>
              <a:prstDash val="solid"/>
              <a:miter lim="400000"/>
            </a:ln>
          </a:insideH>
          <a:insideV>
            <a:ln w="12700" cap="flat">
              <a:solidFill>
                <a:srgbClr val="46464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D4D5D5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C3C3C3"/>
              </a:solidFill>
              <a:prstDash val="solid"/>
              <a:miter lim="400000"/>
            </a:ln>
          </a:top>
          <a:bottom>
            <a:ln w="12700" cap="flat">
              <a:solidFill>
                <a:srgbClr val="C3C3C3"/>
              </a:solidFill>
              <a:prstDash val="solid"/>
              <a:miter lim="400000"/>
            </a:ln>
          </a:bottom>
          <a:insideH>
            <a:ln w="12700" cap="flat">
              <a:solidFill>
                <a:srgbClr val="C3C3C3"/>
              </a:solidFill>
              <a:prstDash val="solid"/>
              <a:miter lim="400000"/>
            </a:ln>
          </a:insideH>
          <a:insideV>
            <a:ln w="12700" cap="flat">
              <a:solidFill>
                <a:srgbClr val="C3C3C3"/>
              </a:solidFill>
              <a:prstDash val="solid"/>
              <a:miter lim="400000"/>
            </a:ln>
          </a:insideV>
        </a:tcBdr>
        <a:fill>
          <a:solidFill>
            <a:srgbClr val="CB2A7B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5E5E5E"/>
              </a:solidFill>
              <a:prstDash val="solid"/>
              <a:miter lim="400000"/>
            </a:ln>
          </a:right>
          <a:top>
            <a:ln w="38100" cap="flat">
              <a:solidFill>
                <a:srgbClr val="CB297B"/>
              </a:solidFill>
              <a:prstDash val="solid"/>
              <a:miter lim="400000"/>
            </a:ln>
          </a:top>
          <a:bottom>
            <a:ln w="12700" cap="flat">
              <a:solidFill>
                <a:srgbClr val="5E5E5E"/>
              </a:solidFill>
              <a:prstDash val="solid"/>
              <a:miter lim="400000"/>
            </a:ln>
          </a:bottom>
          <a:insideH>
            <a:ln w="12700" cap="flat">
              <a:solidFill>
                <a:srgbClr val="5E5E5E"/>
              </a:solidFill>
              <a:prstDash val="solid"/>
              <a:miter lim="400000"/>
            </a:ln>
          </a:insideH>
          <a:insideV>
            <a:ln w="12700" cap="flat">
              <a:solidFill>
                <a:srgbClr val="5E5E5E"/>
              </a:solidFill>
              <a:prstDash val="solid"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5E5E5E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991A5F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6C6C6C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6C6C6C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6C6C6C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D6DCE0"/>
          </a:solidFill>
        </a:fill>
      </a:tcStyle>
    </a:firstRow>
  </a:tblStyle>
  <a:tblStyle styleId="{5940675A-B579-460E-94D1-54222C63F5DA}" styleName="Bez stylu, mřížka tabulky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28" d="100"/>
          <a:sy n="28" d="100"/>
        </p:scale>
        <p:origin x="976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8/10/relationships/authors" Target="author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Shape 168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69" name="Shape 169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1pPr>
    <a:lvl2pPr indent="228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2pPr>
    <a:lvl3pPr indent="457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3pPr>
    <a:lvl4pPr indent="685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4pPr>
    <a:lvl5pPr indent="9144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5pPr>
    <a:lvl6pPr indent="11430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6pPr>
    <a:lvl7pPr indent="1371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7pPr>
    <a:lvl8pPr indent="1600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8pPr>
    <a:lvl9pPr indent="1828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Náze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utor a datum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1340" y="11859862"/>
            <a:ext cx="21971003" cy="636979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3600" b="1"/>
            </a:lvl1pPr>
          </a:lstStyle>
          <a:p>
            <a:r>
              <a:t>Autor a datum</a:t>
            </a:r>
          </a:p>
        </p:txBody>
      </p:sp>
      <p:sp>
        <p:nvSpPr>
          <p:cNvPr id="12" name="Název prezentace"/>
          <p:cNvSpPr txBox="1">
            <a:spLocks noGrp="1"/>
          </p:cNvSpPr>
          <p:nvPr>
            <p:ph type="title" hasCustomPrompt="1"/>
          </p:nvPr>
        </p:nvSpPr>
        <p:spPr>
          <a:xfrm>
            <a:off x="1206496" y="2574991"/>
            <a:ext cx="21971004" cy="4648201"/>
          </a:xfrm>
          <a:prstGeom prst="rect">
            <a:avLst/>
          </a:prstGeom>
        </p:spPr>
        <p:txBody>
          <a:bodyPr anchor="b"/>
          <a:lstStyle>
            <a:lvl1pPr>
              <a:defRPr sz="11600" spc="-232"/>
            </a:lvl1pPr>
          </a:lstStyle>
          <a:p>
            <a:r>
              <a:t>Název prezentace</a:t>
            </a:r>
          </a:p>
        </p:txBody>
      </p:sp>
      <p:sp>
        <p:nvSpPr>
          <p:cNvPr id="13" name="Text úrovně 1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01342" y="7223190"/>
            <a:ext cx="21971001" cy="1905001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t>Podtitul prezentace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4" name="Číslo snímku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rogr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Název programu"/>
          <p:cNvSpPr txBox="1">
            <a:spLocks noGrp="1"/>
          </p:cNvSpPr>
          <p:nvPr>
            <p:ph type="title" hasCustomPrompt="1"/>
          </p:nvPr>
        </p:nvSpPr>
        <p:spPr>
          <a:xfrm>
            <a:off x="1206500" y="1079500"/>
            <a:ext cx="21971000" cy="1435100"/>
          </a:xfrm>
          <a:prstGeom prst="rect">
            <a:avLst/>
          </a:prstGeom>
        </p:spPr>
        <p:txBody>
          <a:bodyPr/>
          <a:lstStyle/>
          <a:p>
            <a:r>
              <a:t>Název programu</a:t>
            </a:r>
          </a:p>
        </p:txBody>
      </p:sp>
      <p:sp>
        <p:nvSpPr>
          <p:cNvPr id="109" name="Program – podtitul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6500" y="2372962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</a:lstStyle>
          <a:p>
            <a:r>
              <a:t>Program – podtitul</a:t>
            </a:r>
          </a:p>
        </p:txBody>
      </p:sp>
      <p:sp>
        <p:nvSpPr>
          <p:cNvPr id="110" name="Text úrovně 1…"/>
          <p:cNvSpPr txBox="1">
            <a:spLocks noGrp="1"/>
          </p:cNvSpPr>
          <p:nvPr>
            <p:ph type="body" idx="1" hasCustomPrompt="1"/>
          </p:nvPr>
        </p:nvSpPr>
        <p:spPr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1800"/>
              </a:spcBef>
              <a:buSzTx/>
              <a:buNone/>
              <a:defRPr sz="5500" spc="-55"/>
            </a:lvl1pPr>
            <a:lvl2pPr marL="0" indent="4572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z="5500" spc="-55"/>
            </a:lvl2pPr>
            <a:lvl3pPr marL="0" indent="9144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z="5500" spc="-55"/>
            </a:lvl3pPr>
            <a:lvl4pPr marL="0" indent="13716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z="5500" spc="-55"/>
            </a:lvl4pPr>
            <a:lvl5pPr marL="0" indent="18288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z="5500" spc="-55"/>
            </a:lvl5pPr>
          </a:lstStyle>
          <a:p>
            <a:r>
              <a:t>Body programu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11" name="Číslo snímku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Vý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Text úrovně 1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1206500" y="4920843"/>
            <a:ext cx="21971000" cy="3874314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  <a:lvl2pPr marL="0" indent="45720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2pPr>
            <a:lvl3pPr marL="0" indent="91440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3pPr>
            <a:lvl4pPr marL="0" indent="137160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4pPr>
            <a:lvl5pPr marL="0" indent="182880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5pPr>
          </a:lstStyle>
          <a:p>
            <a:r>
              <a:t>Výpis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19" name="Číslo snímku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ůležitý fa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Text úrovně 1…"/>
          <p:cNvSpPr txBox="1">
            <a:spLocks noGrp="1"/>
          </p:cNvSpPr>
          <p:nvPr>
            <p:ph type="body" idx="1" hasCustomPrompt="1"/>
          </p:nvPr>
        </p:nvSpPr>
        <p:spPr>
          <a:xfrm>
            <a:off x="1206500" y="1075927"/>
            <a:ext cx="21971000" cy="7241584"/>
          </a:xfrm>
          <a:prstGeom prst="rect">
            <a:avLst/>
          </a:prstGeom>
        </p:spPr>
        <p:txBody>
          <a:bodyPr anchor="b"/>
          <a:lstStyle>
            <a:lvl1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25000" b="1" spc="-250"/>
            </a:lvl1pPr>
            <a:lvl2pPr marL="0" indent="457200" algn="ctr">
              <a:lnSpc>
                <a:spcPct val="80000"/>
              </a:lnSpc>
              <a:spcBef>
                <a:spcPts val="0"/>
              </a:spcBef>
              <a:buSzTx/>
              <a:buNone/>
              <a:defRPr sz="25000" b="1" spc="-250"/>
            </a:lvl2pPr>
            <a:lvl3pPr marL="0" indent="914400" algn="ctr">
              <a:lnSpc>
                <a:spcPct val="80000"/>
              </a:lnSpc>
              <a:spcBef>
                <a:spcPts val="0"/>
              </a:spcBef>
              <a:buSzTx/>
              <a:buNone/>
              <a:defRPr sz="25000" b="1" spc="-250"/>
            </a:lvl3pPr>
            <a:lvl4pPr marL="0" indent="1371600" algn="ctr">
              <a:lnSpc>
                <a:spcPct val="80000"/>
              </a:lnSpc>
              <a:spcBef>
                <a:spcPts val="0"/>
              </a:spcBef>
              <a:buSzTx/>
              <a:buNone/>
              <a:defRPr sz="25000" b="1" spc="-250"/>
            </a:lvl4pPr>
            <a:lvl5pPr marL="0" indent="1828800" algn="ctr">
              <a:lnSpc>
                <a:spcPct val="80000"/>
              </a:lnSpc>
              <a:spcBef>
                <a:spcPts val="0"/>
              </a:spcBef>
              <a:buSzTx/>
              <a:buNone/>
              <a:defRPr sz="25000" b="1" spc="-250"/>
            </a:lvl5pPr>
          </a:lstStyle>
          <a:p>
            <a:r>
              <a:t>100 %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27" name="Více o faktu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6500" y="8262180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</a:lstStyle>
          <a:p>
            <a:r>
              <a:t>Více o faktu</a:t>
            </a:r>
          </a:p>
        </p:txBody>
      </p:sp>
      <p:sp>
        <p:nvSpPr>
          <p:cNvPr id="128" name="Číslo snímku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itá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Zdroj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2430025" y="10675453"/>
            <a:ext cx="20200052" cy="636979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3600" b="1"/>
            </a:lvl1pPr>
          </a:lstStyle>
          <a:p>
            <a:r>
              <a:t>Zdroj</a:t>
            </a:r>
          </a:p>
        </p:txBody>
      </p:sp>
      <p:sp>
        <p:nvSpPr>
          <p:cNvPr id="136" name="Text úrovně 1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1753923" y="4939860"/>
            <a:ext cx="20876154" cy="3836280"/>
          </a:xfrm>
          <a:prstGeom prst="rect">
            <a:avLst/>
          </a:prstGeom>
        </p:spPr>
        <p:txBody>
          <a:bodyPr/>
          <a:lstStyle>
            <a:lvl1pPr marL="638923" indent="-469900">
              <a:spcBef>
                <a:spcPts val="0"/>
              </a:spcBef>
              <a:buSzTx/>
              <a:buNone/>
              <a:defRPr sz="8500" spc="-17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  <a:lvl2pPr marL="638923" indent="-12700">
              <a:spcBef>
                <a:spcPts val="0"/>
              </a:spcBef>
              <a:buSzTx/>
              <a:buNone/>
              <a:defRPr sz="8500" spc="-17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2pPr>
            <a:lvl3pPr marL="638923" indent="444500">
              <a:spcBef>
                <a:spcPts val="0"/>
              </a:spcBef>
              <a:buSzTx/>
              <a:buNone/>
              <a:defRPr sz="8500" spc="-17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3pPr>
            <a:lvl4pPr marL="638923" indent="901700">
              <a:spcBef>
                <a:spcPts val="0"/>
              </a:spcBef>
              <a:buSzTx/>
              <a:buNone/>
              <a:defRPr sz="8500" spc="-17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4pPr>
            <a:lvl5pPr marL="638923" indent="1358900">
              <a:spcBef>
                <a:spcPts val="0"/>
              </a:spcBef>
              <a:buSzTx/>
              <a:buNone/>
              <a:defRPr sz="8500" spc="-17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5pPr>
          </a:lstStyle>
          <a:p>
            <a:r>
              <a:t>„Význačný citát“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37" name="Číslo snímku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grafie - 3 na výšk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Miska salátu se smaženou rýží, vařenými vejci a jídelními hůlkami"/>
          <p:cNvSpPr>
            <a:spLocks noGrp="1"/>
          </p:cNvSpPr>
          <p:nvPr>
            <p:ph type="pic" sz="quarter" idx="21"/>
          </p:nvPr>
        </p:nvSpPr>
        <p:spPr>
          <a:xfrm>
            <a:off x="15760700" y="1016000"/>
            <a:ext cx="7439099" cy="5949678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45" name="Mísa s lososovými koláčky, salátem a humusem "/>
          <p:cNvSpPr>
            <a:spLocks noGrp="1"/>
          </p:cNvSpPr>
          <p:nvPr>
            <p:ph type="pic" sz="half" idx="22"/>
          </p:nvPr>
        </p:nvSpPr>
        <p:spPr>
          <a:xfrm>
            <a:off x="13500100" y="3978275"/>
            <a:ext cx="10439400" cy="12150181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46" name="Mísa těstovin pappardelle s petrželovým máslem, praženými lískovými oříšky a strouhaným parmazánem"/>
          <p:cNvSpPr>
            <a:spLocks noGrp="1"/>
          </p:cNvSpPr>
          <p:nvPr>
            <p:ph type="pic" idx="23"/>
          </p:nvPr>
        </p:nvSpPr>
        <p:spPr>
          <a:xfrm>
            <a:off x="-139700" y="495300"/>
            <a:ext cx="16611600" cy="124587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47" name="Číslo snímku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miska salátu se smaženou rýží, vařenými vejci a jídelními hůlkami"/>
          <p:cNvSpPr>
            <a:spLocks noGrp="1"/>
          </p:cNvSpPr>
          <p:nvPr>
            <p:ph type="pic" idx="21"/>
          </p:nvPr>
        </p:nvSpPr>
        <p:spPr>
          <a:xfrm>
            <a:off x="-1333500" y="-5524500"/>
            <a:ext cx="27051000" cy="216408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55" name="Číslo snímku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"/>
            <a:ext cx="24384000" cy="1937084"/>
          </a:xfrm>
          <a:solidFill>
            <a:schemeClr val="tx1"/>
          </a:solidFill>
        </p:spPr>
        <p:txBody>
          <a:bodyPr>
            <a:normAutofit/>
          </a:bodyPr>
          <a:lstStyle>
            <a:lvl1pPr algn="ctr">
              <a:defRPr sz="6400" b="1">
                <a:solidFill>
                  <a:schemeClr val="bg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76400" y="3164306"/>
            <a:ext cx="21031200" cy="853038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9" name="Obdélník 8">
            <a:extLst>
              <a:ext uri="{FF2B5EF4-FFF2-40B4-BE49-F238E27FC236}">
                <a16:creationId xmlns:a16="http://schemas.microsoft.com/office/drawing/2014/main" id="{F3F0EB48-3B39-4E60-8AEA-EE4FC263E631}"/>
              </a:ext>
            </a:extLst>
          </p:cNvPr>
          <p:cNvSpPr/>
          <p:nvPr userDrawn="1"/>
        </p:nvSpPr>
        <p:spPr>
          <a:xfrm>
            <a:off x="0" y="1973168"/>
            <a:ext cx="24384000" cy="18047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3600" dirty="0">
              <a:ln>
                <a:noFill/>
              </a:ln>
            </a:endParaRP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953E53B4-147A-4FBD-8F49-1F4D14A9DCB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071000" y="12252974"/>
            <a:ext cx="2743200" cy="1019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535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Název a fot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Avokáda a limetky"/>
          <p:cNvSpPr>
            <a:spLocks noGrp="1"/>
          </p:cNvSpPr>
          <p:nvPr>
            <p:ph type="pic" idx="21"/>
          </p:nvPr>
        </p:nvSpPr>
        <p:spPr>
          <a:xfrm>
            <a:off x="-1155700" y="-1295400"/>
            <a:ext cx="26746200" cy="16018933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22" name="Název prezentace"/>
          <p:cNvSpPr txBox="1">
            <a:spLocks noGrp="1"/>
          </p:cNvSpPr>
          <p:nvPr>
            <p:ph type="title" hasCustomPrompt="1"/>
          </p:nvPr>
        </p:nvSpPr>
        <p:spPr>
          <a:xfrm>
            <a:off x="1206500" y="7124700"/>
            <a:ext cx="21971000" cy="4648200"/>
          </a:xfrm>
          <a:prstGeom prst="rect">
            <a:avLst/>
          </a:prstGeom>
        </p:spPr>
        <p:txBody>
          <a:bodyPr anchor="b"/>
          <a:lstStyle>
            <a:lvl1pPr>
              <a:defRPr sz="11600" spc="-232"/>
            </a:lvl1pPr>
          </a:lstStyle>
          <a:p>
            <a:r>
              <a:t>Název prezentace</a:t>
            </a:r>
          </a:p>
        </p:txBody>
      </p:sp>
      <p:sp>
        <p:nvSpPr>
          <p:cNvPr id="23" name="Autor a datum"/>
          <p:cNvSpPr txBox="1">
            <a:spLocks noGrp="1"/>
          </p:cNvSpPr>
          <p:nvPr>
            <p:ph type="body" sz="quarter" idx="22" hasCustomPrompt="1"/>
          </p:nvPr>
        </p:nvSpPr>
        <p:spPr>
          <a:xfrm>
            <a:off x="1207690" y="1106137"/>
            <a:ext cx="21968621" cy="636979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3600" b="1"/>
            </a:lvl1pPr>
          </a:lstStyle>
          <a:p>
            <a:r>
              <a:t>Autor a datum</a:t>
            </a:r>
          </a:p>
        </p:txBody>
      </p:sp>
      <p:sp>
        <p:nvSpPr>
          <p:cNvPr id="24" name="Text úrovně 1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06500" y="11609910"/>
            <a:ext cx="21971000" cy="1116952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t>Podtitul prezentace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25" name="Číslo snímku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Alternativní název a fot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Mísa s lososovými koláčky, salátem a humusem"/>
          <p:cNvSpPr>
            <a:spLocks noGrp="1"/>
          </p:cNvSpPr>
          <p:nvPr>
            <p:ph type="pic" idx="21"/>
          </p:nvPr>
        </p:nvSpPr>
        <p:spPr>
          <a:xfrm>
            <a:off x="10972800" y="-203200"/>
            <a:ext cx="12144837" cy="141351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33" name="Název snímku"/>
          <p:cNvSpPr txBox="1">
            <a:spLocks noGrp="1"/>
          </p:cNvSpPr>
          <p:nvPr>
            <p:ph type="title" hasCustomPrompt="1"/>
          </p:nvPr>
        </p:nvSpPr>
        <p:spPr>
          <a:xfrm>
            <a:off x="1206500" y="1270000"/>
            <a:ext cx="9779000" cy="5882273"/>
          </a:xfrm>
          <a:prstGeom prst="rect">
            <a:avLst/>
          </a:prstGeom>
        </p:spPr>
        <p:txBody>
          <a:bodyPr anchor="b"/>
          <a:lstStyle/>
          <a:p>
            <a:r>
              <a:t>Název snímku</a:t>
            </a:r>
          </a:p>
        </p:txBody>
      </p:sp>
      <p:sp>
        <p:nvSpPr>
          <p:cNvPr id="34" name="Text úrovně 1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06500" y="7060576"/>
            <a:ext cx="9779000" cy="5385424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t>Podtitul snímku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35" name="Číslo snímku"/>
          <p:cNvSpPr txBox="1">
            <a:spLocks noGrp="1"/>
          </p:cNvSpPr>
          <p:nvPr>
            <p:ph type="sldNum" sz="quarter" idx="2"/>
          </p:nvPr>
        </p:nvSpPr>
        <p:spPr>
          <a:xfrm>
            <a:off x="12001499" y="13085233"/>
            <a:ext cx="368505" cy="374600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Název a odrážk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Název snímku"/>
          <p:cNvSpPr txBox="1">
            <a:spLocks noGrp="1"/>
          </p:cNvSpPr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Název snímku</a:t>
            </a:r>
          </a:p>
        </p:txBody>
      </p:sp>
      <p:sp>
        <p:nvSpPr>
          <p:cNvPr id="43" name="Podtitul snímku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6500" y="2372962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</a:lstStyle>
          <a:p>
            <a:r>
              <a:t>Podtitul snímku</a:t>
            </a:r>
          </a:p>
        </p:txBody>
      </p:sp>
      <p:sp>
        <p:nvSpPr>
          <p:cNvPr id="44" name="Text úrovně 1…"/>
          <p:cNvSpPr txBox="1">
            <a:spLocks noGrp="1"/>
          </p:cNvSpPr>
          <p:nvPr>
            <p:ph type="body" idx="1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 s odrážkami na snímku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5" name="Číslo snímku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Název, odrážky, fot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Podtitul snímku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6500" y="2372962"/>
            <a:ext cx="9779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</a:lstStyle>
          <a:p>
            <a:r>
              <a:t>Podtitul snímku</a:t>
            </a:r>
          </a:p>
        </p:txBody>
      </p:sp>
      <p:sp>
        <p:nvSpPr>
          <p:cNvPr id="61" name="Text úrovně 1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1206500" y="4248504"/>
            <a:ext cx="9779000" cy="8256630"/>
          </a:xfrm>
          <a:prstGeom prst="rect">
            <a:avLst/>
          </a:prstGeom>
        </p:spPr>
        <p:txBody>
          <a:bodyPr/>
          <a:lstStyle/>
          <a:p>
            <a:r>
              <a:t>Text s odrážkami na snímku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62" name="Mísa těstovin pappardelle s petrželovým máslem, praženými lískovými oříšky a strouhaným parmazánem"/>
          <p:cNvSpPr>
            <a:spLocks noGrp="1"/>
          </p:cNvSpPr>
          <p:nvPr>
            <p:ph type="pic" idx="22"/>
          </p:nvPr>
        </p:nvSpPr>
        <p:spPr>
          <a:xfrm>
            <a:off x="12192000" y="-407266"/>
            <a:ext cx="10916874" cy="14555832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63" name="Název snímku"/>
          <p:cNvSpPr txBox="1">
            <a:spLocks noGrp="1"/>
          </p:cNvSpPr>
          <p:nvPr>
            <p:ph type="title" hasCustomPrompt="1"/>
          </p:nvPr>
        </p:nvSpPr>
        <p:spPr>
          <a:xfrm>
            <a:off x="1206500" y="1079500"/>
            <a:ext cx="9779000" cy="1435100"/>
          </a:xfrm>
          <a:prstGeom prst="rect">
            <a:avLst/>
          </a:prstGeom>
        </p:spPr>
        <p:txBody>
          <a:bodyPr/>
          <a:lstStyle/>
          <a:p>
            <a:r>
              <a:t>Název snímku</a:t>
            </a:r>
          </a:p>
        </p:txBody>
      </p:sp>
      <p:sp>
        <p:nvSpPr>
          <p:cNvPr id="64" name="Číslo snímku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Název, odrážky a živé video – mal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Podtitul snímku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6500" y="2372962"/>
            <a:ext cx="9779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</a:lstStyle>
          <a:p>
            <a:r>
              <a:t>Podtitul snímku</a:t>
            </a:r>
          </a:p>
        </p:txBody>
      </p:sp>
      <p:sp>
        <p:nvSpPr>
          <p:cNvPr id="72" name="Text úrovně 1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1206500" y="4248504"/>
            <a:ext cx="9779000" cy="8256630"/>
          </a:xfrm>
          <a:prstGeom prst="rect">
            <a:avLst/>
          </a:prstGeom>
        </p:spPr>
        <p:txBody>
          <a:bodyPr/>
          <a:lstStyle/>
          <a:p>
            <a:r>
              <a:t>Text s odrážkami na snímku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73" name="Název snímku"/>
          <p:cNvSpPr txBox="1">
            <a:spLocks noGrp="1"/>
          </p:cNvSpPr>
          <p:nvPr>
            <p:ph type="title" hasCustomPrompt="1"/>
          </p:nvPr>
        </p:nvSpPr>
        <p:spPr>
          <a:xfrm>
            <a:off x="1206500" y="1079500"/>
            <a:ext cx="9779000" cy="1435100"/>
          </a:xfrm>
          <a:prstGeom prst="rect">
            <a:avLst/>
          </a:prstGeom>
        </p:spPr>
        <p:txBody>
          <a:bodyPr/>
          <a:lstStyle/>
          <a:p>
            <a:r>
              <a:t>Název snímku</a:t>
            </a:r>
          </a:p>
        </p:txBody>
      </p:sp>
      <p:sp>
        <p:nvSpPr>
          <p:cNvPr id="74" name="Číslo snímku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Název, odrážky a živé video – velk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Podtitul snímku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6500" y="2372962"/>
            <a:ext cx="9779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</a:lstStyle>
          <a:p>
            <a:r>
              <a:t>Podtitul snímku</a:t>
            </a:r>
          </a:p>
        </p:txBody>
      </p:sp>
      <p:sp>
        <p:nvSpPr>
          <p:cNvPr id="82" name="Text úrovně 1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1206500" y="4248504"/>
            <a:ext cx="9779000" cy="8256630"/>
          </a:xfrm>
          <a:prstGeom prst="rect">
            <a:avLst/>
          </a:prstGeom>
        </p:spPr>
        <p:txBody>
          <a:bodyPr/>
          <a:lstStyle/>
          <a:p>
            <a:r>
              <a:t>Text s odrážkami na snímku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83" name="Název snímku"/>
          <p:cNvSpPr txBox="1">
            <a:spLocks noGrp="1"/>
          </p:cNvSpPr>
          <p:nvPr>
            <p:ph type="title" hasCustomPrompt="1"/>
          </p:nvPr>
        </p:nvSpPr>
        <p:spPr>
          <a:xfrm>
            <a:off x="1206500" y="1079500"/>
            <a:ext cx="9779000" cy="1435100"/>
          </a:xfrm>
          <a:prstGeom prst="rect">
            <a:avLst/>
          </a:prstGeom>
        </p:spPr>
        <p:txBody>
          <a:bodyPr/>
          <a:lstStyle/>
          <a:p>
            <a:r>
              <a:t>Název snímku</a:t>
            </a:r>
          </a:p>
        </p:txBody>
      </p:sp>
      <p:sp>
        <p:nvSpPr>
          <p:cNvPr id="84" name="Číslo snímku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Oddí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Název oddílu"/>
          <p:cNvSpPr txBox="1">
            <a:spLocks noGrp="1"/>
          </p:cNvSpPr>
          <p:nvPr>
            <p:ph type="title" hasCustomPrompt="1"/>
          </p:nvPr>
        </p:nvSpPr>
        <p:spPr>
          <a:xfrm>
            <a:off x="1206496" y="4533900"/>
            <a:ext cx="21971004" cy="4648200"/>
          </a:xfrm>
          <a:prstGeom prst="rect">
            <a:avLst/>
          </a:prstGeom>
        </p:spPr>
        <p:txBody>
          <a:bodyPr anchor="ctr"/>
          <a:lstStyle>
            <a:lvl1pPr>
              <a:defRPr sz="11600" b="0" spc="-2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r>
              <a:t>Název oddílu</a:t>
            </a:r>
          </a:p>
        </p:txBody>
      </p:sp>
      <p:sp>
        <p:nvSpPr>
          <p:cNvPr id="92" name="Číslo snímku"/>
          <p:cNvSpPr txBox="1">
            <a:spLocks noGrp="1"/>
          </p:cNvSpPr>
          <p:nvPr>
            <p:ph type="sldNum" sz="quarter" idx="2"/>
          </p:nvPr>
        </p:nvSpPr>
        <p:spPr>
          <a:xfrm>
            <a:off x="12001499" y="13085233"/>
            <a:ext cx="368505" cy="374600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Jen náze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Název snímku"/>
          <p:cNvSpPr txBox="1">
            <a:spLocks noGrp="1"/>
          </p:cNvSpPr>
          <p:nvPr>
            <p:ph type="title" hasCustomPrompt="1"/>
          </p:nvPr>
        </p:nvSpPr>
        <p:spPr>
          <a:xfrm>
            <a:off x="1206500" y="1079500"/>
            <a:ext cx="21971000" cy="1434949"/>
          </a:xfrm>
          <a:prstGeom prst="rect">
            <a:avLst/>
          </a:prstGeom>
        </p:spPr>
        <p:txBody>
          <a:bodyPr/>
          <a:lstStyle/>
          <a:p>
            <a:r>
              <a:t>Název snímku</a:t>
            </a:r>
          </a:p>
        </p:txBody>
      </p:sp>
      <p:sp>
        <p:nvSpPr>
          <p:cNvPr id="100" name="Podtitul snímku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6500" y="2372962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</a:lstStyle>
          <a:p>
            <a:r>
              <a:t>Podtitul snímku</a:t>
            </a:r>
          </a:p>
        </p:txBody>
      </p:sp>
      <p:sp>
        <p:nvSpPr>
          <p:cNvPr id="101" name="Číslo snímku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ázev snímku"/>
          <p:cNvSpPr txBox="1">
            <a:spLocks noGrp="1"/>
          </p:cNvSpPr>
          <p:nvPr>
            <p:ph type="title" hasCustomPrompt="1"/>
          </p:nvPr>
        </p:nvSpPr>
        <p:spPr>
          <a:xfrm>
            <a:off x="1206500" y="1079500"/>
            <a:ext cx="21971000" cy="14331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Název snímku</a:t>
            </a:r>
          </a:p>
        </p:txBody>
      </p:sp>
      <p:sp>
        <p:nvSpPr>
          <p:cNvPr id="3" name="Text úrovně 1…"/>
          <p:cNvSpPr txBox="1">
            <a:spLocks noGrp="1"/>
          </p:cNvSpPr>
          <p:nvPr>
            <p:ph type="body" idx="1" hasCustomPrompt="1"/>
          </p:nvPr>
        </p:nvSpPr>
        <p:spPr>
          <a:xfrm>
            <a:off x="1206500" y="4248504"/>
            <a:ext cx="21971000" cy="82560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Text s odrážkami na snímku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" name="Číslo snímku"/>
          <p:cNvSpPr txBox="1">
            <a:spLocks noGrp="1"/>
          </p:cNvSpPr>
          <p:nvPr>
            <p:ph type="sldNum" sz="quarter" idx="2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lvl1pPr algn="ctr" defTabSz="584200">
              <a:lnSpc>
                <a:spcPct val="100000"/>
              </a:lnSpc>
              <a:spcBef>
                <a:spcPts val="0"/>
              </a:spcBef>
              <a:defRPr sz="1800"/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  <p:sldLayoutId id="2147483661" r:id="rId12"/>
    <p:sldLayoutId id="2147483662" r:id="rId13"/>
    <p:sldLayoutId id="2147483663" r:id="rId14"/>
    <p:sldLayoutId id="2147483664" r:id="rId15"/>
    <p:sldLayoutId id="2147483665" r:id="rId16"/>
  </p:sldLayoutIdLst>
  <p:transition spd="med"/>
  <p:txStyles>
    <p:titleStyle>
      <a:lvl1pPr marL="0" marR="0" indent="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4572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9144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13716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18288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22860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27432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32004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36576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titleStyle>
    <p:bodyStyle>
      <a:lvl1pPr marL="6096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12192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18288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24384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30480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36576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42672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48768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54864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2286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2743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3200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3657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1" name="MD_PPT_001_09.jpg" descr="MD_PPT_001_09.jpg"/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  <p:sp>
        <p:nvSpPr>
          <p:cNvPr id="172" name="Přehled hlavních změn  v návrhu zákona  „devítinovely“"/>
          <p:cNvSpPr txBox="1">
            <a:spLocks noGrp="1"/>
          </p:cNvSpPr>
          <p:nvPr>
            <p:ph type="ctrTitle"/>
          </p:nvPr>
        </p:nvSpPr>
        <p:spPr>
          <a:xfrm>
            <a:off x="1206496" y="4832038"/>
            <a:ext cx="21971004" cy="3186484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lnSpc>
                <a:spcPct val="100000"/>
              </a:lnSpc>
              <a:defRPr>
                <a:solidFill>
                  <a:srgbClr val="123262"/>
                </a:solidFill>
              </a:defRPr>
            </a:pPr>
            <a:r>
              <a:rPr lang="cs-CZ" sz="9600" dirty="0"/>
              <a:t>Dotazník pro strojvedoucí</a:t>
            </a:r>
            <a:br>
              <a:rPr lang="cs-CZ" dirty="0"/>
            </a:br>
            <a:r>
              <a:rPr lang="cs-CZ" sz="6600" b="0" dirty="0">
                <a:solidFill>
                  <a:srgbClr val="123262"/>
                </a:solidFill>
              </a:rPr>
              <a:t>v</a:t>
            </a:r>
            <a:r>
              <a:rPr lang="cs-CZ" sz="6600" b="0" dirty="0"/>
              <a:t>ýstupy</a:t>
            </a:r>
            <a:endParaRPr lang="cs-CZ" b="0" dirty="0"/>
          </a:p>
        </p:txBody>
      </p:sp>
      <p:pic>
        <p:nvPicPr>
          <p:cNvPr id="173" name="Obrázek" descr="Obrázek"/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681470" y="1190984"/>
            <a:ext cx="4524147" cy="1130060"/>
          </a:xfrm>
          <a:prstGeom prst="rect">
            <a:avLst/>
          </a:prstGeom>
          <a:ln w="12700">
            <a:miter lim="400000"/>
          </a:ln>
        </p:spPr>
      </p:pic>
      <p:sp>
        <p:nvSpPr>
          <p:cNvPr id="2" name="Inspekce silniční dopravy">
            <a:extLst>
              <a:ext uri="{FF2B5EF4-FFF2-40B4-BE49-F238E27FC236}">
                <a16:creationId xmlns:a16="http://schemas.microsoft.com/office/drawing/2014/main" id="{A102E7D4-04C8-9492-EEC3-7FE0773FEBD6}"/>
              </a:ext>
            </a:extLst>
          </p:cNvPr>
          <p:cNvSpPr txBox="1">
            <a:spLocks/>
          </p:cNvSpPr>
          <p:nvPr/>
        </p:nvSpPr>
        <p:spPr>
          <a:xfrm>
            <a:off x="1206496" y="10524879"/>
            <a:ext cx="8013700" cy="14331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b">
            <a:normAutofit/>
          </a:bodyPr>
          <a:lstStyle>
            <a:lvl1pPr marL="0" marR="0" indent="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600" b="1" i="0" u="none" strike="noStrike" cap="none" spc="-232" baseline="0">
                <a:solidFill>
                  <a:srgbClr val="2C3C76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1pPr>
            <a:lvl2pPr marL="0" marR="0" indent="4572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0" marR="0" indent="9144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0" marR="0" indent="13716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0" marR="0" indent="18288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0" marR="0" indent="22860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0" marR="0" indent="27432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0" marR="0" indent="32004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0" marR="0" indent="36576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 hangingPunct="1"/>
            <a:r>
              <a:rPr lang="cs-CZ" sz="5400" b="0" dirty="0"/>
              <a:t>září 2025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C278059E-4266-4E28-BE16-3C7EF4215D0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03930" y="1190984"/>
            <a:ext cx="2271199" cy="1130060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7CDAD0-3DE0-3599-8C59-E2D289258C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8" name="MD_PPT_001_09.jpg" descr="MD_PPT_001_09.jpg">
            <a:extLst>
              <a:ext uri="{FF2B5EF4-FFF2-40B4-BE49-F238E27FC236}">
                <a16:creationId xmlns:a16="http://schemas.microsoft.com/office/drawing/2014/main" id="{236EFC34-5099-CE28-FF50-03814FA84C8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79" name="Obrázek" descr="Obrázek">
            <a:extLst>
              <a:ext uri="{FF2B5EF4-FFF2-40B4-BE49-F238E27FC236}">
                <a16:creationId xmlns:a16="http://schemas.microsoft.com/office/drawing/2014/main" id="{A1A64B7F-2F4A-0FAC-0464-75F0712B691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681470" y="1190984"/>
            <a:ext cx="4524147" cy="1130060"/>
          </a:xfrm>
          <a:prstGeom prst="rect">
            <a:avLst/>
          </a:prstGeom>
          <a:ln w="12700">
            <a:miter lim="400000"/>
          </a:ln>
        </p:spPr>
      </p:pic>
      <p:sp>
        <p:nvSpPr>
          <p:cNvPr id="180" name="Inspekce silniční dopravy">
            <a:extLst>
              <a:ext uri="{FF2B5EF4-FFF2-40B4-BE49-F238E27FC236}">
                <a16:creationId xmlns:a16="http://schemas.microsoft.com/office/drawing/2014/main" id="{3FB14864-C88E-247F-BA49-F73059677D3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2C3C76"/>
                </a:solidFill>
              </a:defRPr>
            </a:lvl1pPr>
          </a:lstStyle>
          <a:p>
            <a:r>
              <a:rPr lang="cs-CZ" dirty="0"/>
              <a:t>Výsledky dotazníku</a:t>
            </a:r>
            <a:endParaRPr dirty="0"/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FF5B0132-53FA-FD9F-23DC-1EB45541E50D}"/>
              </a:ext>
            </a:extLst>
          </p:cNvPr>
          <p:cNvSpPr txBox="1"/>
          <p:nvPr/>
        </p:nvSpPr>
        <p:spPr>
          <a:xfrm>
            <a:off x="1206500" y="3367512"/>
            <a:ext cx="16273426" cy="845520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14000"/>
              </a:lnSpc>
              <a:spcBef>
                <a:spcPts val="600"/>
              </a:spcBef>
            </a:pPr>
            <a:r>
              <a:rPr lang="cs-CZ" sz="3600" b="1" spc="-170" dirty="0">
                <a:solidFill>
                  <a:srgbClr val="2C3C76"/>
                </a:solidFill>
              </a:rPr>
              <a:t>Vnímání profese strojvedoucího</a:t>
            </a:r>
          </a:p>
          <a:p>
            <a:pPr marL="571500" lvl="1" indent="-571500">
              <a:lnSpc>
                <a:spcPct val="114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s-CZ" sz="3200" u="sng" dirty="0">
                <a:solidFill>
                  <a:srgbClr val="2C3C76"/>
                </a:solidFill>
                <a:latin typeface="+mj-lt"/>
              </a:rPr>
              <a:t>Dlouhodobost</a:t>
            </a:r>
            <a:r>
              <a:rPr lang="cs-CZ" sz="3200" dirty="0">
                <a:solidFill>
                  <a:srgbClr val="2C3C76"/>
                </a:solidFill>
                <a:latin typeface="+mj-lt"/>
              </a:rPr>
              <a:t> – více než polovina respondentů 10+ let praxe</a:t>
            </a:r>
          </a:p>
          <a:p>
            <a:pPr marL="571500" lvl="1" indent="-571500">
              <a:lnSpc>
                <a:spcPct val="114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s-CZ" sz="3200" u="sng" dirty="0">
                <a:solidFill>
                  <a:srgbClr val="2C3C76"/>
                </a:solidFill>
                <a:latin typeface="+mj-lt"/>
              </a:rPr>
              <a:t>Perspektiva</a:t>
            </a:r>
            <a:r>
              <a:rPr lang="cs-CZ" sz="3200" dirty="0">
                <a:solidFill>
                  <a:srgbClr val="2C3C76"/>
                </a:solidFill>
                <a:latin typeface="+mj-lt"/>
              </a:rPr>
              <a:t> </a:t>
            </a:r>
            <a:r>
              <a:rPr lang="cs-CZ" sz="3200" dirty="0">
                <a:solidFill>
                  <a:srgbClr val="2C3C76"/>
                </a:solidFill>
              </a:rPr>
              <a:t>–</a:t>
            </a:r>
            <a:r>
              <a:rPr lang="cs-CZ" sz="3200" dirty="0">
                <a:solidFill>
                  <a:srgbClr val="2C3C76"/>
                </a:solidFill>
                <a:latin typeface="+mj-lt"/>
              </a:rPr>
              <a:t> většina respondentů považuje profesi za perspektivní</a:t>
            </a:r>
          </a:p>
          <a:p>
            <a:pPr marL="571500" lvl="1" indent="-571500">
              <a:lnSpc>
                <a:spcPct val="114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endParaRPr lang="cs-CZ" sz="3200" dirty="0">
              <a:solidFill>
                <a:srgbClr val="2C3C76"/>
              </a:solidFill>
              <a:latin typeface="+mj-lt"/>
            </a:endParaRPr>
          </a:p>
          <a:p>
            <a:pPr lvl="1" indent="0">
              <a:lnSpc>
                <a:spcPct val="114000"/>
              </a:lnSpc>
              <a:spcBef>
                <a:spcPts val="600"/>
              </a:spcBef>
            </a:pPr>
            <a:r>
              <a:rPr lang="cs-CZ" sz="3600" b="1" spc="-170" dirty="0">
                <a:solidFill>
                  <a:srgbClr val="2C3C76"/>
                </a:solidFill>
              </a:rPr>
              <a:t>Komunikace </a:t>
            </a:r>
          </a:p>
          <a:p>
            <a:pPr marL="457200" lvl="1" indent="-457200">
              <a:lnSpc>
                <a:spcPct val="114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s-CZ" sz="3200" dirty="0">
                <a:solidFill>
                  <a:srgbClr val="2C3C76"/>
                </a:solidFill>
                <a:latin typeface="+mj-lt"/>
              </a:rPr>
              <a:t>Uvnitř firem spíše dobrá</a:t>
            </a:r>
          </a:p>
          <a:p>
            <a:pPr marL="571500" lvl="1" indent="-571500">
              <a:lnSpc>
                <a:spcPct val="114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endParaRPr lang="cs-CZ" sz="3200" b="1" spc="-170" dirty="0">
              <a:solidFill>
                <a:srgbClr val="2C3C76"/>
              </a:solidFill>
              <a:latin typeface="+mj-lt"/>
            </a:endParaRPr>
          </a:p>
          <a:p>
            <a:pPr lvl="1" indent="0">
              <a:lnSpc>
                <a:spcPct val="114000"/>
              </a:lnSpc>
              <a:spcBef>
                <a:spcPts val="600"/>
              </a:spcBef>
            </a:pPr>
            <a:r>
              <a:rPr lang="cs-CZ" sz="3600" b="1" spc="-170" dirty="0">
                <a:solidFill>
                  <a:srgbClr val="2C3C76"/>
                </a:solidFill>
                <a:latin typeface="+mj-lt"/>
              </a:rPr>
              <a:t>Plánování směn a odpočinek</a:t>
            </a:r>
          </a:p>
          <a:p>
            <a:pPr marL="571500" lvl="1" indent="-571500">
              <a:lnSpc>
                <a:spcPct val="114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s-CZ" sz="3200" dirty="0">
                <a:solidFill>
                  <a:srgbClr val="2C3C76"/>
                </a:solidFill>
                <a:latin typeface="+mj-lt"/>
              </a:rPr>
              <a:t>Pozitivní hodnocení zlepšení zázemí a délky odpočinku oproti 2022</a:t>
            </a:r>
          </a:p>
          <a:p>
            <a:pPr marL="571500" lvl="1" indent="-571500">
              <a:lnSpc>
                <a:spcPct val="114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s-CZ" sz="3200" dirty="0">
                <a:solidFill>
                  <a:srgbClr val="2C3C76"/>
                </a:solidFill>
                <a:latin typeface="+mj-lt"/>
              </a:rPr>
              <a:t>Trvá problematické vnímání skladby směn, ranní nástupy…</a:t>
            </a:r>
          </a:p>
          <a:p>
            <a:pPr marL="571500" lvl="1" indent="-571500">
              <a:lnSpc>
                <a:spcPct val="114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s-CZ" sz="3200" dirty="0">
                <a:solidFill>
                  <a:srgbClr val="2C3C76"/>
                </a:solidFill>
                <a:latin typeface="+mj-lt"/>
              </a:rPr>
              <a:t>Opatření: </a:t>
            </a:r>
          </a:p>
          <a:p>
            <a:pPr marL="2159000" lvl="5" indent="-457200">
              <a:lnSpc>
                <a:spcPct val="114000"/>
              </a:lnSpc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cs-CZ" sz="3200" dirty="0">
                <a:solidFill>
                  <a:srgbClr val="2C3C76"/>
                </a:solidFill>
                <a:latin typeface="+mj-lt"/>
              </a:rPr>
              <a:t>plánování směn u dopravců, kolektivní vyjednávání</a:t>
            </a:r>
          </a:p>
          <a:p>
            <a:pPr marL="571500" lvl="1" indent="-57150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endParaRPr lang="cs-CZ" sz="3200" dirty="0">
              <a:solidFill>
                <a:srgbClr val="2C3C76"/>
              </a:solidFill>
              <a:latin typeface="+mj-lt"/>
            </a:endParaRPr>
          </a:p>
        </p:txBody>
      </p:sp>
      <p:sp>
        <p:nvSpPr>
          <p:cNvPr id="2" name="Vývojový diagram: spojnice 1">
            <a:extLst>
              <a:ext uri="{FF2B5EF4-FFF2-40B4-BE49-F238E27FC236}">
                <a16:creationId xmlns:a16="http://schemas.microsoft.com/office/drawing/2014/main" id="{6377DE41-0BA1-8088-05FB-E05030F47ECC}"/>
              </a:ext>
            </a:extLst>
          </p:cNvPr>
          <p:cNvSpPr>
            <a:spLocks noChangeAspect="1"/>
          </p:cNvSpPr>
          <p:nvPr/>
        </p:nvSpPr>
        <p:spPr>
          <a:xfrm>
            <a:off x="19494820" y="3367512"/>
            <a:ext cx="3240000" cy="3240000"/>
          </a:xfrm>
          <a:prstGeom prst="flowChartConnector">
            <a:avLst/>
          </a:prstGeom>
          <a:solidFill>
            <a:srgbClr val="2C3C76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algn="ctr" defTabSz="825500">
              <a:lnSpc>
                <a:spcPct val="100000"/>
              </a:lnSpc>
              <a:spcBef>
                <a:spcPts val="0"/>
              </a:spcBef>
            </a:pPr>
            <a:r>
              <a:rPr lang="cs-CZ" sz="4000" dirty="0">
                <a:solidFill>
                  <a:srgbClr val="FFFFFF"/>
                </a:solidFill>
                <a:latin typeface="Helvetica Neue Medium"/>
              </a:rPr>
              <a:t>2 987</a:t>
            </a:r>
            <a:r>
              <a:rPr lang="cs-CZ" sz="4000" dirty="0">
                <a:solidFill>
                  <a:srgbClr val="FFFFFF"/>
                </a:solidFill>
                <a:latin typeface="Helvetica Neue Medium"/>
                <a:sym typeface="Helvetica Neue Medium"/>
              </a:rPr>
              <a:t> odpovědí</a:t>
            </a:r>
            <a:endParaRPr kumimoji="0" lang="en-GB" sz="40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3" name="Vývojový diagram: spojnice 2">
            <a:extLst>
              <a:ext uri="{FF2B5EF4-FFF2-40B4-BE49-F238E27FC236}">
                <a16:creationId xmlns:a16="http://schemas.microsoft.com/office/drawing/2014/main" id="{41A7D24A-CF61-E1F5-1F9C-425B716AED8F}"/>
              </a:ext>
            </a:extLst>
          </p:cNvPr>
          <p:cNvSpPr>
            <a:spLocks noChangeAspect="1"/>
          </p:cNvSpPr>
          <p:nvPr/>
        </p:nvSpPr>
        <p:spPr>
          <a:xfrm>
            <a:off x="19494820" y="7588224"/>
            <a:ext cx="3240000" cy="3240000"/>
          </a:xfrm>
          <a:prstGeom prst="flowChartConnector">
            <a:avLst/>
          </a:prstGeom>
          <a:solidFill>
            <a:srgbClr val="2C3C76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cs-CZ" sz="4000" b="0" i="0" u="none" strike="noStrike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rPr>
              <a:t>47 otázek</a:t>
            </a:r>
            <a:endParaRPr kumimoji="0" lang="en-GB" sz="40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81FD1FB9-C32E-0CAB-7387-3CC834DE025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03930" y="1190984"/>
            <a:ext cx="2271199" cy="1130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1739302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27AE3C-A146-2A58-4130-FDE8D9B35D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8" name="MD_PPT_001_09.jpg" descr="MD_PPT_001_09.jpg">
            <a:extLst>
              <a:ext uri="{FF2B5EF4-FFF2-40B4-BE49-F238E27FC236}">
                <a16:creationId xmlns:a16="http://schemas.microsoft.com/office/drawing/2014/main" id="{03C6599F-28A3-0851-016A-14416E6CA2A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79" name="Obrázek" descr="Obrázek">
            <a:extLst>
              <a:ext uri="{FF2B5EF4-FFF2-40B4-BE49-F238E27FC236}">
                <a16:creationId xmlns:a16="http://schemas.microsoft.com/office/drawing/2014/main" id="{8C2DE4B0-69C5-CE0D-177D-57F2AFBBE59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681470" y="1190984"/>
            <a:ext cx="4524147" cy="1130060"/>
          </a:xfrm>
          <a:prstGeom prst="rect">
            <a:avLst/>
          </a:prstGeom>
          <a:ln w="12700">
            <a:miter lim="400000"/>
          </a:ln>
        </p:spPr>
      </p:pic>
      <p:sp>
        <p:nvSpPr>
          <p:cNvPr id="180" name="Inspekce silniční dopravy">
            <a:extLst>
              <a:ext uri="{FF2B5EF4-FFF2-40B4-BE49-F238E27FC236}">
                <a16:creationId xmlns:a16="http://schemas.microsoft.com/office/drawing/2014/main" id="{BBAA249B-7858-52E4-9F82-FDEE11C3ED8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2C3C76"/>
                </a:solidFill>
              </a:defRPr>
            </a:lvl1pPr>
          </a:lstStyle>
          <a:p>
            <a:r>
              <a:rPr lang="cs-CZ" dirty="0"/>
              <a:t>Výsledky dotazníku</a:t>
            </a:r>
            <a:endParaRPr dirty="0"/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00E4C000-0822-41A6-D4BB-ACB69AF9A12F}"/>
              </a:ext>
            </a:extLst>
          </p:cNvPr>
          <p:cNvSpPr txBox="1"/>
          <p:nvPr/>
        </p:nvSpPr>
        <p:spPr>
          <a:xfrm>
            <a:off x="1206500" y="2345688"/>
            <a:ext cx="17230356" cy="1107489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14000"/>
              </a:lnSpc>
              <a:spcBef>
                <a:spcPts val="600"/>
              </a:spcBef>
            </a:pPr>
            <a:r>
              <a:rPr lang="cs-CZ" sz="3600" b="1" spc="-170" dirty="0">
                <a:solidFill>
                  <a:srgbClr val="2C3C76"/>
                </a:solidFill>
              </a:rPr>
              <a:t>Provozní předpisy</a:t>
            </a:r>
          </a:p>
          <a:p>
            <a:pPr marL="571500" lvl="1" indent="-571500">
              <a:lnSpc>
                <a:spcPct val="114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s-CZ" sz="3200" dirty="0">
                <a:solidFill>
                  <a:srgbClr val="2C3C76"/>
                </a:solidFill>
                <a:latin typeface="+mj-lt"/>
              </a:rPr>
              <a:t>Složitost a změny provozních předpisů</a:t>
            </a:r>
          </a:p>
          <a:p>
            <a:pPr marL="457200" lvl="1" indent="-4572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cs-CZ" sz="3200" dirty="0">
                <a:solidFill>
                  <a:srgbClr val="2C3C76"/>
                </a:solidFill>
                <a:latin typeface="+mj-lt"/>
              </a:rPr>
              <a:t> Opatření: </a:t>
            </a:r>
          </a:p>
          <a:p>
            <a:pPr marL="2159000" lvl="7" indent="-457200">
              <a:lnSpc>
                <a:spcPct val="114000"/>
              </a:lnSpc>
              <a:spcBef>
                <a:spcPts val="0"/>
              </a:spcBef>
              <a:buFont typeface="Wingdings" panose="05000000000000000000" pitchFamily="2" charset="2"/>
              <a:buChar char="Ø"/>
              <a:tabLst>
                <a:tab pos="2062163" algn="l"/>
              </a:tabLst>
            </a:pPr>
            <a:r>
              <a:rPr lang="cs-CZ" sz="3200" u="sng" dirty="0">
                <a:solidFill>
                  <a:srgbClr val="2C3C76"/>
                </a:solidFill>
                <a:latin typeface="+mj-lt"/>
              </a:rPr>
              <a:t>předpisy SŽ</a:t>
            </a:r>
            <a:r>
              <a:rPr lang="cs-CZ" sz="3200" dirty="0">
                <a:solidFill>
                  <a:srgbClr val="2C3C76"/>
                </a:solidFill>
                <a:latin typeface="+mj-lt"/>
              </a:rPr>
              <a:t> – transparentní postup změn, pravidelné projednávání, postupné   </a:t>
            </a:r>
          </a:p>
          <a:p>
            <a:pPr marL="1701800" lvl="7" indent="0">
              <a:lnSpc>
                <a:spcPct val="114000"/>
              </a:lnSpc>
              <a:spcBef>
                <a:spcPts val="0"/>
              </a:spcBef>
              <a:tabLst>
                <a:tab pos="2062163" algn="l"/>
              </a:tabLst>
            </a:pPr>
            <a:r>
              <a:rPr lang="cs-CZ" sz="3200" dirty="0">
                <a:solidFill>
                  <a:srgbClr val="2C3C76"/>
                </a:solidFill>
                <a:latin typeface="+mj-lt"/>
              </a:rPr>
              <a:t>                            zjednodušení, barevné odlišení podle profesí… </a:t>
            </a:r>
            <a:r>
              <a:rPr lang="cs-CZ" sz="3200" dirty="0">
                <a:solidFill>
                  <a:srgbClr val="2C3C76"/>
                </a:solidFill>
                <a:latin typeface="+mj-lt"/>
                <a:sym typeface="Wingdings" panose="05000000000000000000" pitchFamily="2" charset="2"/>
              </a:rPr>
              <a:t> p</a:t>
            </a:r>
            <a:r>
              <a:rPr lang="cs-CZ" sz="3200" dirty="0">
                <a:solidFill>
                  <a:srgbClr val="2C3C76"/>
                </a:solidFill>
                <a:latin typeface="+mj-lt"/>
              </a:rPr>
              <a:t>robíhá</a:t>
            </a:r>
          </a:p>
          <a:p>
            <a:pPr marL="2159000" lvl="7" indent="-457200">
              <a:lnSpc>
                <a:spcPct val="114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cs-CZ" sz="3200" u="sng" dirty="0">
                <a:solidFill>
                  <a:srgbClr val="2C3C76"/>
                </a:solidFill>
                <a:latin typeface="+mj-lt"/>
              </a:rPr>
              <a:t>předpisy dopravců</a:t>
            </a:r>
            <a:r>
              <a:rPr lang="cs-CZ" sz="3200" dirty="0">
                <a:solidFill>
                  <a:srgbClr val="2C3C76"/>
                </a:solidFill>
                <a:latin typeface="+mj-lt"/>
              </a:rPr>
              <a:t> – větší pozornost DÚ při hodnocení zajišťování bezpečnosti</a:t>
            </a:r>
          </a:p>
          <a:p>
            <a:pPr lvl="1" indent="0">
              <a:lnSpc>
                <a:spcPct val="114000"/>
              </a:lnSpc>
              <a:spcBef>
                <a:spcPts val="600"/>
              </a:spcBef>
            </a:pPr>
            <a:br>
              <a:rPr lang="cs-CZ" sz="3600" b="1" spc="-170" dirty="0">
                <a:solidFill>
                  <a:srgbClr val="2C3C76"/>
                </a:solidFill>
              </a:rPr>
            </a:br>
            <a:r>
              <a:rPr lang="cs-CZ" sz="3600" b="1" spc="-170" dirty="0">
                <a:solidFill>
                  <a:srgbClr val="2C3C76"/>
                </a:solidFill>
              </a:rPr>
              <a:t>Školení a odborný výcvik </a:t>
            </a:r>
          </a:p>
          <a:p>
            <a:pPr marL="457200" lvl="1" indent="-457200">
              <a:lnSpc>
                <a:spcPct val="114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s-CZ" sz="3200" dirty="0">
                <a:solidFill>
                  <a:srgbClr val="2C3C76"/>
                </a:solidFill>
                <a:latin typeface="+mj-lt"/>
              </a:rPr>
              <a:t>Zájem o delší a důkladnější zácvik na nových vozidlech (včetně ETCS) a pro krizové situace</a:t>
            </a:r>
          </a:p>
          <a:p>
            <a:pPr marL="457200" lvl="1" indent="-457200">
              <a:lnSpc>
                <a:spcPct val="114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s-CZ" sz="3200" dirty="0">
                <a:solidFill>
                  <a:srgbClr val="2C3C76"/>
                </a:solidFill>
                <a:latin typeface="+mj-lt"/>
              </a:rPr>
              <a:t>Opatření: </a:t>
            </a:r>
          </a:p>
          <a:p>
            <a:pPr marL="1701800" lvl="3" indent="446088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cs-CZ" sz="3200" dirty="0">
                <a:solidFill>
                  <a:srgbClr val="2C3C76"/>
                </a:solidFill>
                <a:latin typeface="+mj-lt"/>
              </a:rPr>
              <a:t>apel na dopravce </a:t>
            </a:r>
            <a:r>
              <a:rPr lang="cs-CZ" sz="3200" dirty="0">
                <a:solidFill>
                  <a:srgbClr val="2C3C76"/>
                </a:solidFill>
              </a:rPr>
              <a:t>–</a:t>
            </a:r>
            <a:r>
              <a:rPr lang="cs-CZ" sz="3200" dirty="0">
                <a:solidFill>
                  <a:srgbClr val="2C3C76"/>
                </a:solidFill>
                <a:latin typeface="+mj-lt"/>
              </a:rPr>
              <a:t> více pozornosti, intenzivnější využívání simulátorů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br>
              <a:rPr lang="cs-CZ" sz="3600" b="1" spc="-170" dirty="0">
                <a:solidFill>
                  <a:srgbClr val="2C3C76"/>
                </a:solidFill>
              </a:rPr>
            </a:br>
            <a:r>
              <a:rPr lang="cs-CZ" sz="3600" b="1" spc="-170" dirty="0">
                <a:solidFill>
                  <a:srgbClr val="2C3C76"/>
                </a:solidFill>
              </a:rPr>
              <a:t>ETCS</a:t>
            </a:r>
          </a:p>
          <a:p>
            <a:pPr marL="457200" lvl="1" indent="-4572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cs-CZ" sz="3200" dirty="0">
                <a:solidFill>
                  <a:srgbClr val="2C3C76"/>
                </a:solidFill>
                <a:latin typeface="+mj-lt"/>
              </a:rPr>
              <a:t>Zavedení výhradního provozu vnímáno většinou pozitivně/neutrálně</a:t>
            </a:r>
          </a:p>
          <a:p>
            <a:pPr marL="457200" lvl="1" indent="-4572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cs-CZ" sz="3200" dirty="0">
                <a:solidFill>
                  <a:srgbClr val="2C3C76"/>
                </a:solidFill>
                <a:latin typeface="+mj-lt"/>
              </a:rPr>
              <a:t>Negativní vnímání </a:t>
            </a:r>
            <a:r>
              <a:rPr lang="cs-CZ" sz="3200" dirty="0">
                <a:solidFill>
                  <a:srgbClr val="2C3C76"/>
                </a:solidFill>
              </a:rPr>
              <a:t>–</a:t>
            </a:r>
            <a:r>
              <a:rPr lang="cs-CZ" sz="3200" dirty="0">
                <a:solidFill>
                  <a:srgbClr val="2C3C76"/>
                </a:solidFill>
                <a:latin typeface="+mj-lt"/>
              </a:rPr>
              <a:t> rozdílné ovládání na různých řadách vozidel</a:t>
            </a:r>
          </a:p>
          <a:p>
            <a:pPr marL="457200" lvl="1" indent="-4572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cs-CZ" sz="3200" dirty="0">
                <a:solidFill>
                  <a:srgbClr val="2C3C76"/>
                </a:solidFill>
                <a:latin typeface="+mj-lt"/>
              </a:rPr>
              <a:t>Opatření: </a:t>
            </a:r>
          </a:p>
          <a:p>
            <a:pPr marL="2147888" lvl="2" indent="-457200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cs-CZ" sz="3200" dirty="0">
                <a:solidFill>
                  <a:srgbClr val="2C3C76"/>
                </a:solidFill>
                <a:latin typeface="+mj-lt"/>
              </a:rPr>
              <a:t>další komunikace s EU k doladění specifikací </a:t>
            </a:r>
          </a:p>
          <a:p>
            <a:pPr marL="2147888" lvl="2" indent="-457200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cs-CZ" sz="3200" dirty="0">
                <a:solidFill>
                  <a:srgbClr val="2C3C76"/>
                </a:solidFill>
                <a:latin typeface="+mj-lt"/>
              </a:rPr>
              <a:t>některé otázky řešitelné v zadávacích podmínkách dopravců</a:t>
            </a:r>
          </a:p>
        </p:txBody>
      </p:sp>
      <p:sp>
        <p:nvSpPr>
          <p:cNvPr id="2" name="Vývojový diagram: spojnice 1">
            <a:extLst>
              <a:ext uri="{FF2B5EF4-FFF2-40B4-BE49-F238E27FC236}">
                <a16:creationId xmlns:a16="http://schemas.microsoft.com/office/drawing/2014/main" id="{FD5FC450-1307-1781-861B-3E9AF81D59CF}"/>
              </a:ext>
            </a:extLst>
          </p:cNvPr>
          <p:cNvSpPr>
            <a:spLocks noChangeAspect="1"/>
          </p:cNvSpPr>
          <p:nvPr/>
        </p:nvSpPr>
        <p:spPr>
          <a:xfrm>
            <a:off x="19494820" y="3367512"/>
            <a:ext cx="3240000" cy="3240000"/>
          </a:xfrm>
          <a:prstGeom prst="flowChartConnector">
            <a:avLst/>
          </a:prstGeom>
          <a:solidFill>
            <a:srgbClr val="2C3C76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algn="ctr" defTabSz="825500">
              <a:lnSpc>
                <a:spcPct val="100000"/>
              </a:lnSpc>
              <a:spcBef>
                <a:spcPts val="0"/>
              </a:spcBef>
            </a:pPr>
            <a:r>
              <a:rPr lang="cs-CZ" sz="4000" dirty="0">
                <a:solidFill>
                  <a:srgbClr val="FFFFFF"/>
                </a:solidFill>
                <a:latin typeface="Helvetica Neue Medium"/>
              </a:rPr>
              <a:t>2 987</a:t>
            </a:r>
            <a:r>
              <a:rPr lang="cs-CZ" sz="4000" dirty="0">
                <a:solidFill>
                  <a:srgbClr val="FFFFFF"/>
                </a:solidFill>
                <a:latin typeface="Helvetica Neue Medium"/>
                <a:sym typeface="Helvetica Neue Medium"/>
              </a:rPr>
              <a:t> odpovědí</a:t>
            </a:r>
            <a:endParaRPr kumimoji="0" lang="en-GB" sz="40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3" name="Vývojový diagram: spojnice 2">
            <a:extLst>
              <a:ext uri="{FF2B5EF4-FFF2-40B4-BE49-F238E27FC236}">
                <a16:creationId xmlns:a16="http://schemas.microsoft.com/office/drawing/2014/main" id="{0F5D80F7-39EA-2779-4083-313FFADDA717}"/>
              </a:ext>
            </a:extLst>
          </p:cNvPr>
          <p:cNvSpPr>
            <a:spLocks noChangeAspect="1"/>
          </p:cNvSpPr>
          <p:nvPr/>
        </p:nvSpPr>
        <p:spPr>
          <a:xfrm>
            <a:off x="19494820" y="7588224"/>
            <a:ext cx="3240000" cy="3240000"/>
          </a:xfrm>
          <a:prstGeom prst="flowChartConnector">
            <a:avLst/>
          </a:prstGeom>
          <a:solidFill>
            <a:srgbClr val="2C3C76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cs-CZ" sz="4000" b="0" i="0" u="none" strike="noStrike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rPr>
              <a:t>47 otázek</a:t>
            </a:r>
            <a:endParaRPr kumimoji="0" lang="en-GB" sz="40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53560BCF-7C90-5B31-EDDC-57E3A7D37D1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03930" y="1190984"/>
            <a:ext cx="2271199" cy="1130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7626500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32CD68-C556-C644-0E09-17E003DF01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8" name="MD_PPT_001_09.jpg" descr="MD_PPT_001_09.jpg">
            <a:extLst>
              <a:ext uri="{FF2B5EF4-FFF2-40B4-BE49-F238E27FC236}">
                <a16:creationId xmlns:a16="http://schemas.microsoft.com/office/drawing/2014/main" id="{5A92DF7D-3B91-A5CD-A804-F2AF49312A4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79" name="Obrázek" descr="Obrázek">
            <a:extLst>
              <a:ext uri="{FF2B5EF4-FFF2-40B4-BE49-F238E27FC236}">
                <a16:creationId xmlns:a16="http://schemas.microsoft.com/office/drawing/2014/main" id="{57BD8E62-8844-6E37-AC02-2237928EC622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681470" y="1190984"/>
            <a:ext cx="4524147" cy="1130060"/>
          </a:xfrm>
          <a:prstGeom prst="rect">
            <a:avLst/>
          </a:prstGeom>
          <a:ln w="12700">
            <a:miter lim="400000"/>
          </a:ln>
        </p:spPr>
      </p:pic>
      <p:sp>
        <p:nvSpPr>
          <p:cNvPr id="180" name="Inspekce silniční dopravy">
            <a:extLst>
              <a:ext uri="{FF2B5EF4-FFF2-40B4-BE49-F238E27FC236}">
                <a16:creationId xmlns:a16="http://schemas.microsoft.com/office/drawing/2014/main" id="{E57207EF-E632-9212-161D-0C01CB0CCAC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2C3C76"/>
                </a:solidFill>
              </a:defRPr>
            </a:lvl1pPr>
          </a:lstStyle>
          <a:p>
            <a:r>
              <a:rPr lang="cs-CZ" dirty="0"/>
              <a:t>Výsledky dotazníku</a:t>
            </a:r>
            <a:endParaRPr dirty="0"/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4B5C0FB4-148E-367F-BBE3-DC91118C8680}"/>
              </a:ext>
            </a:extLst>
          </p:cNvPr>
          <p:cNvSpPr txBox="1"/>
          <p:nvPr/>
        </p:nvSpPr>
        <p:spPr>
          <a:xfrm>
            <a:off x="1206500" y="3367512"/>
            <a:ext cx="17878782" cy="906812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14000"/>
              </a:lnSpc>
              <a:spcBef>
                <a:spcPts val="600"/>
              </a:spcBef>
            </a:pPr>
            <a:r>
              <a:rPr lang="cs-CZ" sz="3600" b="1" spc="-170" dirty="0">
                <a:solidFill>
                  <a:srgbClr val="2C3C76"/>
                </a:solidFill>
              </a:rPr>
              <a:t>Vozidlový park</a:t>
            </a:r>
          </a:p>
          <a:p>
            <a:pPr marL="571500" lvl="1" indent="-571500">
              <a:lnSpc>
                <a:spcPct val="114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s-CZ" sz="3200" dirty="0">
                <a:solidFill>
                  <a:srgbClr val="2C3C76"/>
                </a:solidFill>
                <a:latin typeface="+mj-lt"/>
              </a:rPr>
              <a:t>Velmi dobrý nebo přijatelný (díky modernizaci)</a:t>
            </a:r>
          </a:p>
          <a:p>
            <a:pPr marL="571500" lvl="1" indent="-571500">
              <a:lnSpc>
                <a:spcPct val="114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s-CZ" sz="3200" dirty="0">
                <a:solidFill>
                  <a:srgbClr val="2C3C76"/>
                </a:solidFill>
                <a:latin typeface="+mj-lt"/>
              </a:rPr>
              <a:t>Nesnížil se počet závad oproti 2022</a:t>
            </a:r>
          </a:p>
          <a:p>
            <a:pPr marL="457200" lvl="1" indent="-457200">
              <a:lnSpc>
                <a:spcPct val="114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cs-CZ" sz="3200" dirty="0">
                <a:solidFill>
                  <a:srgbClr val="2C3C76"/>
                </a:solidFill>
                <a:latin typeface="+mj-lt"/>
              </a:rPr>
              <a:t> Opatření: </a:t>
            </a:r>
          </a:p>
          <a:p>
            <a:pPr marL="2159000" lvl="7" indent="-457200">
              <a:lnSpc>
                <a:spcPct val="114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cs-CZ" sz="3200" u="sng" dirty="0">
                <a:solidFill>
                  <a:srgbClr val="2C3C76"/>
                </a:solidFill>
                <a:latin typeface="+mj-lt"/>
              </a:rPr>
              <a:t>stávající vozidla</a:t>
            </a:r>
            <a:r>
              <a:rPr lang="cs-CZ" sz="3200" dirty="0">
                <a:solidFill>
                  <a:srgbClr val="2C3C76"/>
                </a:solidFill>
                <a:latin typeface="+mj-lt"/>
              </a:rPr>
              <a:t> </a:t>
            </a:r>
            <a:r>
              <a:rPr lang="cs-CZ" sz="3200" dirty="0">
                <a:solidFill>
                  <a:srgbClr val="2C3C76"/>
                </a:solidFill>
              </a:rPr>
              <a:t>–</a:t>
            </a:r>
            <a:r>
              <a:rPr lang="cs-CZ" sz="3200" dirty="0">
                <a:solidFill>
                  <a:srgbClr val="2C3C76"/>
                </a:solidFill>
                <a:latin typeface="+mj-lt"/>
              </a:rPr>
              <a:t> systematické dozory údržby </a:t>
            </a:r>
          </a:p>
          <a:p>
            <a:pPr marL="2159000" lvl="7" indent="-457200">
              <a:lnSpc>
                <a:spcPct val="114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cs-CZ" sz="3200" u="sng" dirty="0">
                <a:solidFill>
                  <a:srgbClr val="2C3C76"/>
                </a:solidFill>
                <a:latin typeface="+mj-lt"/>
              </a:rPr>
              <a:t>nová vozidla</a:t>
            </a:r>
            <a:r>
              <a:rPr lang="cs-CZ" sz="3200" dirty="0">
                <a:solidFill>
                  <a:srgbClr val="2C3C76"/>
                </a:solidFill>
                <a:latin typeface="+mj-lt"/>
              </a:rPr>
              <a:t> </a:t>
            </a:r>
            <a:r>
              <a:rPr lang="cs-CZ" sz="3200" dirty="0">
                <a:solidFill>
                  <a:srgbClr val="2C3C76"/>
                </a:solidFill>
              </a:rPr>
              <a:t>–</a:t>
            </a:r>
            <a:r>
              <a:rPr lang="cs-CZ" sz="3200" dirty="0">
                <a:solidFill>
                  <a:srgbClr val="2C3C76"/>
                </a:solidFill>
                <a:latin typeface="+mj-lt"/>
              </a:rPr>
              <a:t> čtvrtletní vyhodnocení zkušebních provozů</a:t>
            </a:r>
          </a:p>
          <a:p>
            <a:pPr marL="571500" lvl="1" indent="-571500">
              <a:lnSpc>
                <a:spcPct val="114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endParaRPr lang="cs-CZ" sz="3200" dirty="0">
              <a:solidFill>
                <a:srgbClr val="2C3C76"/>
              </a:solidFill>
              <a:latin typeface="+mj-lt"/>
            </a:endParaRPr>
          </a:p>
          <a:p>
            <a:pPr lvl="1" indent="0">
              <a:lnSpc>
                <a:spcPct val="114000"/>
              </a:lnSpc>
              <a:spcBef>
                <a:spcPts val="600"/>
              </a:spcBef>
            </a:pPr>
            <a:r>
              <a:rPr lang="cs-CZ" sz="3600" b="1" spc="-170" dirty="0">
                <a:solidFill>
                  <a:srgbClr val="2C3C76"/>
                </a:solidFill>
              </a:rPr>
              <a:t>Závady na infrastruktuře, viditelnost návěstidel</a:t>
            </a:r>
          </a:p>
          <a:p>
            <a:pPr marL="457200" lvl="1" indent="-457200">
              <a:lnSpc>
                <a:spcPct val="114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s-CZ" sz="3200" dirty="0">
                <a:solidFill>
                  <a:srgbClr val="2C3C76"/>
                </a:solidFill>
                <a:latin typeface="+mj-lt"/>
              </a:rPr>
              <a:t>Poruchy zabezpečovacích prvků, výpadky přenosu kódu, umístění a viditelnost návěstidel, překážky v průjezdném průřezu…</a:t>
            </a:r>
          </a:p>
          <a:p>
            <a:pPr marL="457200" lvl="1" indent="-457200">
              <a:lnSpc>
                <a:spcPct val="114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s-CZ" sz="3200" dirty="0">
                <a:solidFill>
                  <a:srgbClr val="2C3C76"/>
                </a:solidFill>
                <a:latin typeface="+mj-lt"/>
              </a:rPr>
              <a:t>Opatření: </a:t>
            </a:r>
          </a:p>
          <a:p>
            <a:pPr marL="1701800" lvl="3" indent="446088">
              <a:lnSpc>
                <a:spcPct val="114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cs-CZ" sz="3200" dirty="0">
                <a:solidFill>
                  <a:srgbClr val="2C3C76"/>
                </a:solidFill>
                <a:latin typeface="+mj-lt"/>
              </a:rPr>
              <a:t>postupná modernizace + ETCS, náhrada poruchových prvků </a:t>
            </a:r>
          </a:p>
          <a:p>
            <a:pPr marL="1701800" lvl="3" indent="446088">
              <a:lnSpc>
                <a:spcPct val="114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cs-CZ" sz="3200" dirty="0">
                <a:solidFill>
                  <a:srgbClr val="2C3C76"/>
                </a:solidFill>
                <a:latin typeface="+mj-lt"/>
              </a:rPr>
              <a:t>státní dozory DÚ se zaměřením na návěstidla</a:t>
            </a:r>
          </a:p>
          <a:p>
            <a:pPr marL="1701800" lvl="3" indent="446088">
              <a:lnSpc>
                <a:spcPct val="114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cs-CZ" sz="3200" dirty="0">
                <a:solidFill>
                  <a:srgbClr val="2C3C76"/>
                </a:solidFill>
                <a:latin typeface="+mj-lt"/>
              </a:rPr>
              <a:t>funguje HelpDesk SŽ k odstraňování závad nahlášených strojvedoucími, prověříme  </a:t>
            </a:r>
          </a:p>
          <a:p>
            <a:pPr marL="1701800" lvl="3" indent="0">
              <a:lnSpc>
                <a:spcPct val="114000"/>
              </a:lnSpc>
              <a:spcBef>
                <a:spcPts val="0"/>
              </a:spcBef>
            </a:pPr>
            <a:r>
              <a:rPr lang="cs-CZ" sz="3200" dirty="0">
                <a:solidFill>
                  <a:srgbClr val="2C3C76"/>
                </a:solidFill>
                <a:latin typeface="+mj-lt"/>
              </a:rPr>
              <a:t>    dotažení zpětné vazby až ke strojvedoucímu</a:t>
            </a:r>
          </a:p>
        </p:txBody>
      </p:sp>
      <p:sp>
        <p:nvSpPr>
          <p:cNvPr id="2" name="Vývojový diagram: spojnice 1">
            <a:extLst>
              <a:ext uri="{FF2B5EF4-FFF2-40B4-BE49-F238E27FC236}">
                <a16:creationId xmlns:a16="http://schemas.microsoft.com/office/drawing/2014/main" id="{8FF9691B-88FF-E97D-9398-C389EE33F752}"/>
              </a:ext>
            </a:extLst>
          </p:cNvPr>
          <p:cNvSpPr>
            <a:spLocks noChangeAspect="1"/>
          </p:cNvSpPr>
          <p:nvPr/>
        </p:nvSpPr>
        <p:spPr>
          <a:xfrm>
            <a:off x="19494820" y="3367512"/>
            <a:ext cx="3240000" cy="3240000"/>
          </a:xfrm>
          <a:prstGeom prst="flowChartConnector">
            <a:avLst/>
          </a:prstGeom>
          <a:solidFill>
            <a:srgbClr val="2C3C76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algn="ctr" defTabSz="825500">
              <a:lnSpc>
                <a:spcPct val="100000"/>
              </a:lnSpc>
              <a:spcBef>
                <a:spcPts val="0"/>
              </a:spcBef>
            </a:pPr>
            <a:r>
              <a:rPr lang="cs-CZ" sz="4000" dirty="0">
                <a:solidFill>
                  <a:srgbClr val="FFFFFF"/>
                </a:solidFill>
                <a:latin typeface="Helvetica Neue Medium"/>
              </a:rPr>
              <a:t>2 987</a:t>
            </a:r>
            <a:r>
              <a:rPr lang="cs-CZ" sz="4000" dirty="0">
                <a:solidFill>
                  <a:srgbClr val="FFFFFF"/>
                </a:solidFill>
                <a:latin typeface="Helvetica Neue Medium"/>
                <a:sym typeface="Helvetica Neue Medium"/>
              </a:rPr>
              <a:t> odpovědí</a:t>
            </a:r>
            <a:endParaRPr kumimoji="0" lang="en-GB" sz="40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3" name="Vývojový diagram: spojnice 2">
            <a:extLst>
              <a:ext uri="{FF2B5EF4-FFF2-40B4-BE49-F238E27FC236}">
                <a16:creationId xmlns:a16="http://schemas.microsoft.com/office/drawing/2014/main" id="{309C52F4-AA86-55C3-CA11-93DC718F71C4}"/>
              </a:ext>
            </a:extLst>
          </p:cNvPr>
          <p:cNvSpPr>
            <a:spLocks noChangeAspect="1"/>
          </p:cNvSpPr>
          <p:nvPr/>
        </p:nvSpPr>
        <p:spPr>
          <a:xfrm>
            <a:off x="19494820" y="7588224"/>
            <a:ext cx="3240000" cy="3240000"/>
          </a:xfrm>
          <a:prstGeom prst="flowChartConnector">
            <a:avLst/>
          </a:prstGeom>
          <a:solidFill>
            <a:srgbClr val="2C3C76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cs-CZ" sz="4000" b="0" i="0" u="none" strike="noStrike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rPr>
              <a:t>47 otázek</a:t>
            </a:r>
            <a:endParaRPr kumimoji="0" lang="en-GB" sz="40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5A59D8A6-0584-3A64-9479-F0D867F0314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03930" y="1190984"/>
            <a:ext cx="2271199" cy="1130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8769007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BFE593-FC72-1969-8A5D-CED7431D91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5" name="MD_PPT_001_08.jpg" descr="MD_PPT_001_08.jpg">
            <a:extLst>
              <a:ext uri="{FF2B5EF4-FFF2-40B4-BE49-F238E27FC236}">
                <a16:creationId xmlns:a16="http://schemas.microsoft.com/office/drawing/2014/main" id="{337AAB89-01AC-BD0D-EF8C-DE0EBD40D3F2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  <p:sp>
        <p:nvSpPr>
          <p:cNvPr id="176" name="Hlavní oblasti úpravy">
            <a:extLst>
              <a:ext uri="{FF2B5EF4-FFF2-40B4-BE49-F238E27FC236}">
                <a16:creationId xmlns:a16="http://schemas.microsoft.com/office/drawing/2014/main" id="{4AD41C6C-87BD-A994-A389-4269D1B8BEAB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5251444" y="4947748"/>
            <a:ext cx="14476733" cy="1671664"/>
          </a:xfrm>
          <a:prstGeom prst="rect">
            <a:avLst/>
          </a:prstGeom>
        </p:spPr>
        <p:txBody>
          <a:bodyPr>
            <a:normAutofit fontScale="90000"/>
          </a:bodyPr>
          <a:lstStyle>
            <a:lvl1pPr>
              <a:lnSpc>
                <a:spcPct val="100000"/>
              </a:lnSpc>
              <a:defRPr>
                <a:solidFill>
                  <a:srgbClr val="FFFFFF"/>
                </a:solidFill>
              </a:defRPr>
            </a:lvl1pPr>
          </a:lstStyle>
          <a:p>
            <a:r>
              <a:rPr lang="cs-CZ" dirty="0"/>
              <a:t>Děkujeme za pozornost</a:t>
            </a:r>
            <a:endParaRPr dirty="0"/>
          </a:p>
        </p:txBody>
      </p:sp>
      <p:pic>
        <p:nvPicPr>
          <p:cNvPr id="3" name="Obrázek 2" descr="Obsah obrázku Písmo, Grafika, logo, grafický design&#10;&#10;Obsah vygenerovaný umělou inteligencí může být nesprávný.">
            <a:extLst>
              <a:ext uri="{FF2B5EF4-FFF2-40B4-BE49-F238E27FC236}">
                <a16:creationId xmlns:a16="http://schemas.microsoft.com/office/drawing/2014/main" id="{AD0B9431-A7AD-D1F5-929E-DEEA5BE865D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48670" y="8797174"/>
            <a:ext cx="6686659" cy="1671664"/>
          </a:xfrm>
          <a:prstGeom prst="rect">
            <a:avLst/>
          </a:prstGeom>
        </p:spPr>
      </p:pic>
      <p:pic>
        <p:nvPicPr>
          <p:cNvPr id="2" name="Obrázek 1">
            <a:extLst>
              <a:ext uri="{FF2B5EF4-FFF2-40B4-BE49-F238E27FC236}">
                <a16:creationId xmlns:a16="http://schemas.microsoft.com/office/drawing/2014/main" id="{49514888-0EC5-F004-7F98-7E4F34E84AF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4170" y="11195919"/>
            <a:ext cx="2915584" cy="14506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7170029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21_BasicWhite">
  <a:themeElements>
    <a:clrScheme name="21_Basic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2438338" rtl="0" fontAlgn="auto" latinLnBrk="0" hangingPunct="0">
          <a:lnSpc>
            <a:spcPct val="90000"/>
          </a:lnSpc>
          <a:spcBef>
            <a:spcPts val="4500"/>
          </a:spcBef>
          <a:spcAft>
            <a:spcPts val="0"/>
          </a:spcAft>
          <a:buClrTx/>
          <a:buSzTx/>
          <a:buFontTx/>
          <a:buNone/>
          <a:tabLst/>
          <a:defRPr kumimoji="0" sz="4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21_BasicWhite">
  <a:themeElements>
    <a:clrScheme name="21_Basic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2438338" rtl="0" fontAlgn="auto" latinLnBrk="0" hangingPunct="0">
          <a:lnSpc>
            <a:spcPct val="90000"/>
          </a:lnSpc>
          <a:spcBef>
            <a:spcPts val="4500"/>
          </a:spcBef>
          <a:spcAft>
            <a:spcPts val="0"/>
          </a:spcAft>
          <a:buClrTx/>
          <a:buSzTx/>
          <a:buFontTx/>
          <a:buNone/>
          <a:tabLst/>
          <a:defRPr kumimoji="0" sz="4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369</TotalTime>
  <Words>288</Words>
  <Application>Microsoft Office PowerPoint</Application>
  <PresentationFormat>Vlastní</PresentationFormat>
  <Paragraphs>54</Paragraphs>
  <Slides>5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5</vt:i4>
      </vt:variant>
    </vt:vector>
  </HeadingPairs>
  <TitlesOfParts>
    <vt:vector size="10" baseType="lpstr">
      <vt:lpstr>Arial</vt:lpstr>
      <vt:lpstr>Helvetica Neue</vt:lpstr>
      <vt:lpstr>Helvetica Neue Medium</vt:lpstr>
      <vt:lpstr>Wingdings</vt:lpstr>
      <vt:lpstr>21_BasicWhite</vt:lpstr>
      <vt:lpstr>Dotazník pro strojvedoucí výstupy</vt:lpstr>
      <vt:lpstr>Výsledky dotazníku</vt:lpstr>
      <vt:lpstr>Výsledky dotazníku</vt:lpstr>
      <vt:lpstr>Výsledky dotazníku</vt:lpstr>
      <vt:lpstr>Děkujeme za pozornost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Dlouhá Veronika Mgr.</dc:creator>
  <cp:lastModifiedBy>Dlouhá Veronika Mgr.</cp:lastModifiedBy>
  <cp:revision>138</cp:revision>
  <dcterms:modified xsi:type="dcterms:W3CDTF">2025-09-04T13:35:22Z</dcterms:modified>
</cp:coreProperties>
</file>