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5" r:id="rId1"/>
    <p:sldMasterId id="2147483941" r:id="rId2"/>
    <p:sldMasterId id="2147483953" r:id="rId3"/>
  </p:sldMasterIdLst>
  <p:notesMasterIdLst>
    <p:notesMasterId r:id="rId18"/>
  </p:notesMasterIdLst>
  <p:handoutMasterIdLst>
    <p:handoutMasterId r:id="rId19"/>
  </p:handoutMasterIdLst>
  <p:sldIdLst>
    <p:sldId id="286" r:id="rId4"/>
    <p:sldId id="481" r:id="rId5"/>
    <p:sldId id="461" r:id="rId6"/>
    <p:sldId id="482" r:id="rId7"/>
    <p:sldId id="491" r:id="rId8"/>
    <p:sldId id="492" r:id="rId9"/>
    <p:sldId id="489" r:id="rId10"/>
    <p:sldId id="483" r:id="rId11"/>
    <p:sldId id="494" r:id="rId12"/>
    <p:sldId id="487" r:id="rId13"/>
    <p:sldId id="486" r:id="rId14"/>
    <p:sldId id="484" r:id="rId15"/>
    <p:sldId id="485" r:id="rId16"/>
    <p:sldId id="445" r:id="rId17"/>
  </p:sldIdLst>
  <p:sldSz cx="9144000" cy="6858000" type="screen4x3"/>
  <p:notesSz cx="6805613" cy="99441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aková Eva Mgr." initials="SEM" lastIdx="0" clrIdx="0">
    <p:extLst>
      <p:ext uri="{19B8F6BF-5375-455C-9EA6-DF929625EA0E}">
        <p15:presenceInfo xmlns:p15="http://schemas.microsoft.com/office/powerpoint/2012/main" userId="S-1-5-21-2013546996-1368335440-1734353810-138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4DCCC"/>
    <a:srgbClr val="FFCC66"/>
    <a:srgbClr val="429FEC"/>
    <a:srgbClr val="E8F6FE"/>
    <a:srgbClr val="BBDFF7"/>
    <a:srgbClr val="CFE8F9"/>
    <a:srgbClr val="82C0EA"/>
    <a:srgbClr val="B5DBF5"/>
    <a:srgbClr val="B4D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2782" autoAdjust="0"/>
  </p:normalViewPr>
  <p:slideViewPr>
    <p:cSldViewPr>
      <p:cViewPr varScale="1">
        <p:scale>
          <a:sx n="62" d="100"/>
          <a:sy n="62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1.379059657767886E-2"/>
          <c:y val="9.9737855301408218E-2"/>
          <c:w val="0.96207585941138318"/>
          <c:h val="0.794555366737367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List1!$A$38</c:f>
              <c:strCache>
                <c:ptCount val="1"/>
                <c:pt idx="0">
                  <c:v>příprava (mld. Kč)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89529828883943E-3"/>
                  <c:y val="-0.164839397485711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B7-4659-862F-CB64659FCB98}"/>
                </c:ext>
              </c:extLst>
            </c:dLbl>
            <c:dLbl>
              <c:idx val="1"/>
              <c:layout>
                <c:manualLayout>
                  <c:x val="0"/>
                  <c:y val="-0.172842946163540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B7-4659-862F-CB64659FCB98}"/>
                </c:ext>
              </c:extLst>
            </c:dLbl>
            <c:dLbl>
              <c:idx val="2"/>
              <c:layout>
                <c:manualLayout>
                  <c:x val="-1.7238245722098261E-3"/>
                  <c:y val="-0.210099811040067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B7-4659-862F-CB64659FCB98}"/>
                </c:ext>
              </c:extLst>
            </c:dLbl>
            <c:dLbl>
              <c:idx val="3"/>
              <c:layout>
                <c:manualLayout>
                  <c:x val="-1.4576497701544616E-3"/>
                  <c:y val="-0.195681964520831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B7-4659-862F-CB64659FCB98}"/>
                </c:ext>
              </c:extLst>
            </c:dLbl>
            <c:dLbl>
              <c:idx val="4"/>
              <c:layout>
                <c:manualLayout>
                  <c:x val="-6.3206170817949234E-17"/>
                  <c:y val="-0.20042554591471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B7-4659-862F-CB64659FCB98}"/>
                </c:ext>
              </c:extLst>
            </c:dLbl>
            <c:dLbl>
              <c:idx val="5"/>
              <c:layout>
                <c:manualLayout>
                  <c:x val="-1.7238245722098575E-3"/>
                  <c:y val="-0.273480504093087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B7-4659-862F-CB64659FCB98}"/>
                </c:ext>
              </c:extLst>
            </c:dLbl>
            <c:dLbl>
              <c:idx val="6"/>
              <c:layout>
                <c:manualLayout>
                  <c:x val="-5.1714737166296994E-3"/>
                  <c:y val="-0.326538340424646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B7-4659-862F-CB64659FCB98}"/>
                </c:ext>
              </c:extLst>
            </c:dLbl>
            <c:dLbl>
              <c:idx val="7"/>
              <c:layout>
                <c:manualLayout>
                  <c:x val="0"/>
                  <c:y val="-0.4023300060002555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B7-4659-862F-CB64659FC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List1!$B$37:$I$37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List1!$B$38:$I$38</c:f>
              <c:numCache>
                <c:formatCode>#,##0.0</c:formatCode>
                <c:ptCount val="8"/>
                <c:pt idx="0">
                  <c:v>1.3</c:v>
                </c:pt>
                <c:pt idx="1">
                  <c:v>1.4</c:v>
                </c:pt>
                <c:pt idx="2">
                  <c:v>1.9</c:v>
                </c:pt>
                <c:pt idx="3">
                  <c:v>1.7</c:v>
                </c:pt>
                <c:pt idx="4">
                  <c:v>1.8</c:v>
                </c:pt>
                <c:pt idx="5">
                  <c:v>2.6</c:v>
                </c:pt>
                <c:pt idx="6">
                  <c:v>3.1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B7-4659-862F-CB64659FCB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1762160"/>
        <c:axId val="291763144"/>
      </c:barChart>
      <c:catAx>
        <c:axId val="29176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cs-CZ"/>
          </a:p>
        </c:txPr>
        <c:crossAx val="291763144"/>
        <c:crosses val="autoZero"/>
        <c:auto val="1"/>
        <c:lblAlgn val="ctr"/>
        <c:lblOffset val="100"/>
        <c:noMultiLvlLbl val="0"/>
      </c:catAx>
      <c:valAx>
        <c:axId val="291763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9176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4928" y="0"/>
            <a:ext cx="2949099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B1FC8-2E21-468C-9C49-00041966FEB1}" type="datetimeFigureOut">
              <a:rPr lang="cs-CZ" smtClean="0"/>
              <a:pPr/>
              <a:t>12.06.2017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45546"/>
            <a:ext cx="2949099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4928" y="9445546"/>
            <a:ext cx="2949099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F2A34-A2CA-407F-937E-3B71E3FF4F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589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9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28" y="0"/>
            <a:ext cx="2949099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567"/>
            <a:ext cx="5444490" cy="447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957"/>
            <a:ext cx="2949099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28" y="9443957"/>
            <a:ext cx="2949099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fld id="{AE2783FE-3897-48BF-A59E-4A1756765F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8248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fld id="{73DE9DE8-42DF-4782-851A-ACBB60A09711}" type="slidenum">
              <a:rPr lang="cs-CZ" altLang="cs-CZ" smtClean="0">
                <a:solidFill>
                  <a:srgbClr val="000000"/>
                </a:solidFill>
              </a:rPr>
              <a:pPr defTabSz="914400"/>
              <a:t>2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70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fld id="{73DE9DE8-42DF-4782-851A-ACBB60A09711}" type="slidenum">
              <a:rPr lang="cs-CZ" altLang="cs-CZ" smtClean="0">
                <a:solidFill>
                  <a:srgbClr val="000000"/>
                </a:solidFill>
              </a:rPr>
              <a:pPr defTabSz="914400"/>
              <a:t>11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4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fld id="{73DE9DE8-42DF-4782-851A-ACBB60A09711}" type="slidenum">
              <a:rPr lang="cs-CZ" altLang="cs-CZ" smtClean="0">
                <a:solidFill>
                  <a:srgbClr val="000000"/>
                </a:solidFill>
              </a:rPr>
              <a:pPr defTabSz="914400"/>
              <a:t>12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93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fld id="{73DE9DE8-42DF-4782-851A-ACBB60A09711}" type="slidenum">
              <a:rPr lang="cs-CZ" altLang="cs-CZ" smtClean="0">
                <a:solidFill>
                  <a:srgbClr val="000000"/>
                </a:solidFill>
              </a:rPr>
              <a:pPr defTabSz="914400"/>
              <a:t>13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4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197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fld id="{73DE9DE8-42DF-4782-851A-ACBB60A09711}" type="slidenum">
              <a:rPr lang="cs-CZ" altLang="cs-CZ" smtClean="0">
                <a:solidFill>
                  <a:srgbClr val="000000"/>
                </a:solidFill>
              </a:rPr>
              <a:pPr defTabSz="914400"/>
              <a:t>4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9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fld id="{73DE9DE8-42DF-4782-851A-ACBB60A09711}" type="slidenum">
              <a:rPr lang="cs-CZ" altLang="cs-CZ" smtClean="0">
                <a:solidFill>
                  <a:srgbClr val="000000"/>
                </a:solidFill>
              </a:rPr>
              <a:pPr defTabSz="914400"/>
              <a:t>5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56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fld id="{73DE9DE8-42DF-4782-851A-ACBB60A09711}" type="slidenum">
              <a:rPr lang="cs-CZ" altLang="cs-CZ" smtClean="0">
                <a:solidFill>
                  <a:srgbClr val="000000"/>
                </a:solidFill>
              </a:rPr>
              <a:pPr defTabSz="914400"/>
              <a:t>6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06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fld id="{9BC9B1C4-72A2-44BD-827D-E89D7D626BBF}" type="slidenum">
              <a:rPr lang="cs-CZ" altLang="cs-CZ" smtClean="0">
                <a:solidFill>
                  <a:srgbClr val="000000"/>
                </a:solidFill>
              </a:rPr>
              <a:pPr defTabSz="914400"/>
              <a:t>7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53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fld id="{73DE9DE8-42DF-4782-851A-ACBB60A09711}" type="slidenum">
              <a:rPr lang="cs-CZ" altLang="cs-CZ" smtClean="0">
                <a:solidFill>
                  <a:srgbClr val="000000"/>
                </a:solidFill>
              </a:rPr>
              <a:pPr defTabSz="914400"/>
              <a:t>8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3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fld id="{73DE9DE8-42DF-4782-851A-ACBB60A09711}" type="slidenum">
              <a:rPr lang="cs-CZ" altLang="cs-CZ" smtClean="0">
                <a:solidFill>
                  <a:srgbClr val="000000"/>
                </a:solidFill>
              </a:rPr>
              <a:pPr defTabSz="914400"/>
              <a:t>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fld id="{73DE9DE8-42DF-4782-851A-ACBB60A09711}" type="slidenum">
              <a:rPr lang="cs-CZ" altLang="cs-CZ" smtClean="0">
                <a:solidFill>
                  <a:srgbClr val="000000"/>
                </a:solidFill>
              </a:rPr>
              <a:pPr defTabSz="914400"/>
              <a:t>10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7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dbor_uvod_light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md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21605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404813"/>
            <a:ext cx="5184775" cy="792162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4868863"/>
            <a:ext cx="5256213" cy="15843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35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639ED-D6F7-49E3-9E3A-0548F6A71CB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654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65938" y="188913"/>
            <a:ext cx="1820862" cy="59372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5310188" cy="59372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9286-36B3-4604-9CB1-D6FBF85C9AB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663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83450" cy="7191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03350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1275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4623-A403-4F12-BE01-FCD7B222934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326631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83450" cy="7191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03350" y="1196975"/>
            <a:ext cx="3565525" cy="23876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1275" y="1196975"/>
            <a:ext cx="3565525" cy="23876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1403350" y="3736975"/>
            <a:ext cx="7283450" cy="23891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4623-A403-4F12-BE01-FCD7B222934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767655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83450" cy="7191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3350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21275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4623-A403-4F12-BE01-FCD7B222934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433058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83450" cy="7191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3350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1275" y="1196975"/>
            <a:ext cx="3565525" cy="23876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21275" y="3736975"/>
            <a:ext cx="3565525" cy="23891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086C-230F-4E03-A0C4-0F703A52A55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8424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B8C4CE-55D7-4745-BB96-ED95541AB0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4535691"/>
      </p:ext>
    </p:extLst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9B91D5-8EC0-4BF7-B568-2E483B9B04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1353774"/>
      </p:ext>
    </p:extLst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F59D6A-0B85-4C68-A723-2909B62D29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5300037"/>
      </p:ext>
    </p:extLst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507D4E-B831-4056-941A-E5E5CDA5A0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502652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88AC-1467-4976-9E1C-F04B93A262F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5329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4546E8-16D3-472B-A2C0-170C789B2C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2019109"/>
      </p:ext>
    </p:extLst>
  </p:cSld>
  <p:clrMapOvr>
    <a:masterClrMapping/>
  </p:clrMapOvr>
  <p:transition spd="med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F70B92-E4EC-4CDC-9D81-AAB7F15E4C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7014954"/>
      </p:ext>
    </p:extLst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E02CB0-CBB5-478A-8FD2-E81F40A01B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013520"/>
      </p:ext>
    </p:extLst>
  </p:cSld>
  <p:clrMapOvr>
    <a:masterClrMapping/>
  </p:clrMapOvr>
  <p:transition spd="med"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711A15-9893-4C46-9426-535753B7FE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7623690"/>
      </p:ext>
    </p:extLst>
  </p:cSld>
  <p:clrMapOvr>
    <a:masterClrMapping/>
  </p:clrMapOvr>
  <p:transition spd="med"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5F2D7C-C9CB-421E-9550-4688A65C9B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7261765"/>
      </p:ext>
    </p:extLst>
  </p:cSld>
  <p:clrMapOvr>
    <a:masterClrMapping/>
  </p:clrMapOvr>
  <p:transition spd="med"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8D7873-629D-45D3-B565-1B40FAAFD9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3500269"/>
      </p:ext>
    </p:extLst>
  </p:cSld>
  <p:clrMapOvr>
    <a:masterClrMapping/>
  </p:clrMapOvr>
  <p:transition spd="med"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51054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068106-73C6-451F-A42B-2DC064AE3B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5980097"/>
      </p:ext>
    </p:extLst>
  </p:cSld>
  <p:clrMapOvr>
    <a:masterClrMapping/>
  </p:clrMapOvr>
  <p:transition spd="med"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A7AC6F-47EF-4982-8E89-4C4D7258B5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0332296"/>
      </p:ext>
    </p:extLst>
  </p:cSld>
  <p:clrMapOvr>
    <a:masterClrMapping/>
  </p:clrMapOvr>
  <p:transition spd="med"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B7F5FF-7319-40EB-80F9-C5DBDBE8D8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6084420"/>
      </p:ext>
    </p:extLst>
  </p:cSld>
  <p:clrMapOvr>
    <a:masterClrMapping/>
  </p:clrMapOvr>
  <p:transition spd="med"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12AF6F-90BE-440C-8BCE-CF9E08D6E3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9942698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B2168-7312-47E3-BDA6-A022D1F54C0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789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2931F3-D638-4C76-BA49-46135406A4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4835152"/>
      </p:ext>
    </p:extLst>
  </p:cSld>
  <p:clrMapOvr>
    <a:masterClrMapping/>
  </p:clrMapOvr>
  <p:transition spd="med"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4BA26F-7D69-48E9-9ECC-533C75181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919719"/>
      </p:ext>
    </p:extLst>
  </p:cSld>
  <p:clrMapOvr>
    <a:masterClrMapping/>
  </p:clrMapOvr>
  <p:transition spd="med"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9DADA3-3522-4DC8-A340-741B842430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6534811"/>
      </p:ext>
    </p:extLst>
  </p:cSld>
  <p:clrMapOvr>
    <a:masterClrMapping/>
  </p:clrMapOvr>
  <p:transition spd="med"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6E26A7-56E0-4149-91B9-5DE0068B0F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2762307"/>
      </p:ext>
    </p:extLst>
  </p:cSld>
  <p:clrMapOvr>
    <a:masterClrMapping/>
  </p:clrMapOvr>
  <p:transition spd="med"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575ADC-BFA9-4A13-AE86-5E75E15DBB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4957866"/>
      </p:ext>
    </p:extLst>
  </p:cSld>
  <p:clrMapOvr>
    <a:masterClrMapping/>
  </p:clrMapOvr>
  <p:transition spd="med">
    <p:pull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16901B-C9C3-4A92-972C-575381F986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8672074"/>
      </p:ext>
    </p:extLst>
  </p:cSld>
  <p:clrMapOvr>
    <a:masterClrMapping/>
  </p:clrMapOvr>
  <p:transition spd="med"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3A86F6-C121-4B5B-96EF-9600DD4192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3906150"/>
      </p:ext>
    </p:extLst>
  </p:cSld>
  <p:clrMapOvr>
    <a:masterClrMapping/>
  </p:clrMapOvr>
  <p:transition spd="med"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51054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B8400D-279E-4738-8539-340819EF9D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682703"/>
      </p:ext>
    </p:extLst>
  </p:cSld>
  <p:clrMapOvr>
    <a:masterClrMapping/>
  </p:clrMapOvr>
  <p:transition spd="med">
    <p:pull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83450" cy="7191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3350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1275" y="1196975"/>
            <a:ext cx="3565525" cy="23876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21275" y="3736975"/>
            <a:ext cx="3565525" cy="23891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086C-230F-4E03-A0C4-0F703A52A55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82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3350" y="1196975"/>
            <a:ext cx="3565525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1275" y="1196975"/>
            <a:ext cx="3565525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DE986-79EE-4772-B0AF-64D00F6ED23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60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0543-88AB-49F6-8C0A-F147655C65F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499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4623-A403-4F12-BE01-FCD7B222934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24130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D5E1C-4736-4C29-99BC-387E58B7BDB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177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257D2-746C-46B2-96F5-FB9CCECAD21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048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66B3A-D163-4211-9C91-D9189C32046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9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odbor_interni_light_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72834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196975"/>
            <a:ext cx="728345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4650" y="6389688"/>
            <a:ext cx="14874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solidFill>
                  <a:srgbClr val="2E518A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389688"/>
            <a:ext cx="3743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solidFill>
                  <a:srgbClr val="2E518A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389688"/>
            <a:ext cx="9461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2E518A"/>
                </a:solidFill>
              </a:defRPr>
            </a:lvl1pPr>
          </a:lstStyle>
          <a:p>
            <a:pPr>
              <a:defRPr/>
            </a:pPr>
            <a:fld id="{6FD04623-A403-4F12-BE01-FCD7B222934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094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Upravte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60558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3A70B0-2CF2-4476-A27D-F9BDACD410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77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ransition spd="med">
    <p:pull dir="d"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Upravte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60558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9991B-BBE5-4C68-BC63-1C18FE8EC0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849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ransition spd="med">
    <p:pull dir="d"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rxOGVp9_MAhUKaRQKHdASAmIQjRwIBw&amp;url=http://www.autorevue.cz/alpine-bau-bankrotuje-v-cesku-pritom-chce-modernizovat-dalnici-d1&amp;bvm=bv.122129774,d.d24&amp;psig=AFQjCNFPDKs3ddA2KYwdnyk9ASx58ujFyg&amp;ust=146351250507637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rxOGVp9_MAhUKaRQKHdASAmIQjRwIBw&amp;url=http://www.autorevue.cz/alpine-bau-bankrotuje-v-cesku-pritom-chce-modernizovat-dalnici-d1&amp;bvm=bv.122129774,d.d24&amp;psig=AFQjCNFPDKs3ddA2KYwdnyk9ASx58ujFyg&amp;ust=146351250507637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jJqPzFpN_MAhXF8RQKHTsIDFUQjRwIBw&amp;url=http://ekolist.cz/cz/zpravodajstvi/zpravy/novela-zakona-eia-muze-zpozdit-dopravni-stavby-na-stredni-morave&amp;bvm=bv.122129774,d.d24&amp;psig=AFQjCNEc6U0_dDS27wD9PYaBwSs6Uhe6_A&amp;ust=146351182164817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jJqPzFpN_MAhXF8RQKHTsIDFUQjRwIBw&amp;url=http://ekolist.cz/cz/zpravodajstvi/zpravy/novela-zakona-eia-muze-zpozdit-dopravni-stavby-na-stredni-morave&amp;bvm=bv.122129774,d.d24&amp;psig=AFQjCNEc6U0_dDS27wD9PYaBwSs6Uhe6_A&amp;ust=146351182164817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jJqPzFpN_MAhXF8RQKHTsIDFUQjRwIBw&amp;url=http://ekolist.cz/cz/zpravodajstvi/zpravy/novela-zakona-eia-muze-zpozdit-dopravni-stavby-na-stredni-morave&amp;bvm=bv.122129774,d.d24&amp;psig=AFQjCNEc6U0_dDS27wD9PYaBwSs6Uhe6_A&amp;ust=146351182164817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jWnvrRp9_MAhWDvxQKHdGxB0cQjRwIBw&amp;url=http://www.elogistika.info/uohs-snizil-pokutu-ceskym-draham-na-12-milionu-kc/&amp;bvm=bv.122129774,d.d24&amp;psig=AFQjCNGS9GH8ylTTEjQDBIMvKJubFyW3Ww&amp;ust=146351263903093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03849" y="4509119"/>
            <a:ext cx="5760764" cy="223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cs-CZ" altLang="cs-CZ" b="1" dirty="0">
                <a:solidFill>
                  <a:srgbClr val="0000FF"/>
                </a:solidFill>
              </a:rPr>
              <a:t>Budoucnost české </a:t>
            </a:r>
            <a:r>
              <a:rPr lang="cs-CZ" altLang="cs-CZ" b="1" dirty="0" smtClean="0">
                <a:solidFill>
                  <a:srgbClr val="0000FF"/>
                </a:solidFill>
              </a:rPr>
              <a:t/>
            </a:r>
            <a:br>
              <a:rPr lang="cs-CZ" altLang="cs-CZ" b="1" dirty="0" smtClean="0">
                <a:solidFill>
                  <a:srgbClr val="0000FF"/>
                </a:solidFill>
              </a:rPr>
            </a:br>
            <a:r>
              <a:rPr lang="cs-CZ" altLang="cs-CZ" b="1" dirty="0" smtClean="0">
                <a:solidFill>
                  <a:srgbClr val="0000FF"/>
                </a:solidFill>
              </a:rPr>
              <a:t>dopravní </a:t>
            </a:r>
            <a:r>
              <a:rPr lang="cs-CZ" altLang="cs-CZ" b="1" dirty="0">
                <a:solidFill>
                  <a:srgbClr val="0000FF"/>
                </a:solidFill>
              </a:rPr>
              <a:t>infrastruktury</a:t>
            </a:r>
            <a:r>
              <a:rPr lang="cs-CZ" altLang="cs-CZ" sz="2000" dirty="0">
                <a:solidFill>
                  <a:srgbClr val="2E518A"/>
                </a:solidFill>
                <a:latin typeface="Verdana" panose="020B0604030504040204" pitchFamily="34" charset="0"/>
                <a:ea typeface="+mj-ea"/>
                <a:cs typeface="+mj-cs"/>
              </a:rPr>
              <a:t/>
            </a:r>
            <a:br>
              <a:rPr lang="cs-CZ" altLang="cs-CZ" sz="2000" dirty="0">
                <a:solidFill>
                  <a:srgbClr val="2E518A"/>
                </a:solidFill>
                <a:latin typeface="Verdana" panose="020B0604030504040204" pitchFamily="34" charset="0"/>
                <a:ea typeface="+mj-ea"/>
                <a:cs typeface="+mj-cs"/>
              </a:rPr>
            </a:br>
            <a:r>
              <a:rPr lang="cs-CZ" altLang="cs-CZ" sz="2000" dirty="0" smtClean="0">
                <a:solidFill>
                  <a:srgbClr val="2E518A"/>
                </a:solidFill>
                <a:latin typeface="Verdana" panose="020B0604030504040204" pitchFamily="34" charset="0"/>
                <a:ea typeface="+mj-ea"/>
                <a:cs typeface="+mj-cs"/>
              </a:rPr>
              <a:t>Ing. Dan Ťok</a:t>
            </a:r>
          </a:p>
          <a:p>
            <a:pPr algn="ctr" eaLnBrk="1" hangingPunct="1">
              <a:buNone/>
            </a:pPr>
            <a:r>
              <a:rPr lang="cs-CZ" altLang="cs-CZ" sz="2000" dirty="0" smtClean="0">
                <a:solidFill>
                  <a:srgbClr val="2E518A"/>
                </a:solidFill>
                <a:latin typeface="Verdana" panose="020B0604030504040204" pitchFamily="34" charset="0"/>
                <a:ea typeface="+mj-ea"/>
                <a:cs typeface="+mj-cs"/>
              </a:rPr>
              <a:t>Ministr dopravy</a:t>
            </a:r>
            <a:r>
              <a:rPr lang="cs-CZ" altLang="cs-CZ" b="1" dirty="0">
                <a:solidFill>
                  <a:srgbClr val="2E518A"/>
                </a:solidFill>
                <a:latin typeface="Verdana" panose="020B0604030504040204" pitchFamily="34" charset="0"/>
                <a:ea typeface="+mj-ea"/>
                <a:cs typeface="+mj-cs"/>
              </a:rPr>
              <a:t/>
            </a:r>
            <a:br>
              <a:rPr lang="cs-CZ" altLang="cs-CZ" b="1" dirty="0">
                <a:solidFill>
                  <a:srgbClr val="2E518A"/>
                </a:solidFill>
                <a:latin typeface="Verdana" panose="020B0604030504040204" pitchFamily="34" charset="0"/>
                <a:ea typeface="+mj-ea"/>
                <a:cs typeface="+mj-cs"/>
              </a:rPr>
            </a:br>
            <a:endParaRPr lang="cs-CZ" altLang="cs-CZ" b="1" dirty="0">
              <a:solidFill>
                <a:srgbClr val="2E518A"/>
              </a:solidFill>
              <a:latin typeface="Verdana" panose="020B0604030504040204" pitchFamily="34" charset="0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b="1" dirty="0">
              <a:solidFill>
                <a:srgbClr val="2E518A"/>
              </a:solidFill>
              <a:latin typeface="Verdana" panose="020B0604030504040204" pitchFamily="34" charset="0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b="1" dirty="0">
              <a:solidFill>
                <a:srgbClr val="2E518A"/>
              </a:solidFill>
              <a:latin typeface="Verdana" panose="020B0604030504040204" pitchFamily="34" charset="0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b="1" dirty="0">
              <a:solidFill>
                <a:srgbClr val="2E518A"/>
              </a:solidFill>
              <a:latin typeface="Verdana" panose="020B0604030504040204" pitchFamily="34" charset="0"/>
              <a:ea typeface="+mj-ea"/>
              <a:cs typeface="+mj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2159694" cy="57606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419871" y="498872"/>
            <a:ext cx="5544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kern="0" dirty="0">
                <a:solidFill>
                  <a:srgbClr val="2E518A"/>
                </a:solidFill>
                <a:latin typeface="Verdana" panose="020B0604030504040204" pitchFamily="34" charset="0"/>
                <a:ea typeface="+mj-ea"/>
                <a:cs typeface="Arial"/>
              </a:rPr>
              <a:t>Výzvy do budoucna a další směřování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165225"/>
            <a:ext cx="8281988" cy="5246688"/>
          </a:xfrm>
        </p:spPr>
        <p:txBody>
          <a:bodyPr/>
          <a:lstStyle/>
          <a:p>
            <a:pPr marL="0" lvl="0" indent="0">
              <a:buClr>
                <a:srgbClr val="2E518A"/>
              </a:buClr>
              <a:buNone/>
            </a:pPr>
            <a:r>
              <a:rPr lang="cs-CZ" sz="1800" b="1" kern="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2016 </a:t>
            </a:r>
          </a:p>
          <a:p>
            <a:pPr marL="0" lvl="0" indent="0">
              <a:buClr>
                <a:srgbClr val="2E518A"/>
              </a:buClr>
              <a:buNone/>
            </a:pPr>
            <a:r>
              <a:rPr lang="cs-CZ" sz="1800" kern="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Převod </a:t>
            </a:r>
            <a:r>
              <a:rPr lang="cs-CZ" sz="1800" kern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nádraží z majetku Českých drah do vlastnictví </a:t>
            </a:r>
            <a:r>
              <a:rPr lang="cs-CZ" sz="1800" kern="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státu, SŽDC </a:t>
            </a:r>
            <a:r>
              <a:rPr lang="cs-CZ" sz="1800" kern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zahájila opravy na 161 nádražních budovách za celkem 102 milionů </a:t>
            </a:r>
            <a:r>
              <a:rPr lang="cs-CZ" sz="1800" kern="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korun.</a:t>
            </a:r>
            <a:endParaRPr lang="cs-CZ" sz="1800" kern="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endParaRPr lang="cs-CZ" sz="1600" kern="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r>
              <a:rPr lang="cs-CZ" sz="1600" b="1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2017 </a:t>
            </a:r>
            <a:endParaRPr lang="cs-CZ" sz="1600" b="1" kern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r>
              <a:rPr lang="cs-CZ" alt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Z</a:t>
            </a: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hruba </a:t>
            </a:r>
            <a:r>
              <a:rPr lang="cs-CZ" alt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470 mil. Kč na opravy a 123 mil. Kč na rekonstrukce </a:t>
            </a: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nádraží. P</a:t>
            </a:r>
            <a:r>
              <a:rPr lang="cs-CZ" sz="18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otřeba </a:t>
            </a:r>
            <a:r>
              <a:rPr lang="cs-CZ" sz="1800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dalších cca 120 mil. Kč na projektovou přípravu staveb na další </a:t>
            </a:r>
            <a:r>
              <a:rPr lang="cs-CZ" sz="18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roky.</a:t>
            </a:r>
            <a:endParaRPr lang="cs-CZ" sz="1800" kern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endParaRPr lang="cs-CZ" sz="1600" kern="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r>
              <a:rPr lang="cs-CZ" sz="2400" b="1" kern="0" dirty="0" smtClean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Zahájení oprav</a:t>
            </a:r>
            <a:endParaRPr lang="cs-CZ" sz="2400" b="1" kern="0" dirty="0">
              <a:solidFill>
                <a:srgbClr val="FF99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r>
              <a:rPr lang="cs-CZ" sz="18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Nádraží </a:t>
            </a:r>
            <a:r>
              <a:rPr lang="cs-CZ" sz="1800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Náchod, Turnov, Přerov, Lipník nad Bečvou, Břeclav, Kuřim, Sokolov, Hradec Králové.</a:t>
            </a:r>
          </a:p>
          <a:p>
            <a:pPr marL="0" lvl="0" indent="0">
              <a:buClr>
                <a:srgbClr val="2E518A"/>
              </a:buClr>
              <a:buNone/>
            </a:pPr>
            <a:endParaRPr lang="cs-CZ" sz="1600" kern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431800" y="228600"/>
            <a:ext cx="846068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cs-CZ" sz="3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Rekonstrukce zanedbaných nádraží</a:t>
            </a:r>
            <a:endParaRPr lang="cs-CZ" altLang="cs-CZ" sz="32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Výsledek obrázku pro nádraží hradec králov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35373" r="6317" b="33819"/>
          <a:stretch/>
        </p:blipFill>
        <p:spPr bwMode="auto">
          <a:xfrm>
            <a:off x="0" y="4913784"/>
            <a:ext cx="9144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1588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431800" y="228600"/>
            <a:ext cx="846068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cs-CZ" sz="320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Efektivní výstavba</a:t>
            </a:r>
            <a:endParaRPr lang="cs-CZ" altLang="cs-CZ" sz="32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http://ar.v.mfstatic.cz/getthumbnail.aspx?q=100&amp;height=320&amp;width=640&amp;cxrop=1&amp;id_file=8473272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r="11514"/>
          <a:stretch>
            <a:fillRect/>
          </a:stretch>
        </p:blipFill>
        <p:spPr bwMode="auto">
          <a:xfrm>
            <a:off x="0" y="980728"/>
            <a:ext cx="9144000" cy="5688632"/>
          </a:xfrm>
          <a:prstGeom prst="rect">
            <a:avLst/>
          </a:prstGeom>
          <a:noFill/>
        </p:spPr>
      </p:pic>
      <p:sp>
        <p:nvSpPr>
          <p:cNvPr id="7" name="Zástupný symbol pro obsah 1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697177" cy="5616624"/>
          </a:xfrm>
        </p:spPr>
        <p:txBody>
          <a:bodyPr/>
          <a:lstStyle/>
          <a:p>
            <a:pPr>
              <a:buNone/>
            </a:pPr>
            <a:r>
              <a:rPr lang="cs-CZ" altLang="cs-CZ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Smluvní obchodní podmínky </a:t>
            </a:r>
            <a:r>
              <a:rPr lang="cs-CZ" altLang="cs-CZ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FIDIC</a:t>
            </a:r>
            <a:endParaRPr lang="cs-CZ" altLang="cs-CZ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cs-CZ" altLang="cs-CZ" sz="1800" b="1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Snaha </a:t>
            </a:r>
            <a:r>
              <a:rPr lang="cs-CZ" altLang="cs-CZ" sz="18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cs-CZ" altLang="cs-CZ" sz="1800" b="1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standardizaci </a:t>
            </a:r>
            <a:r>
              <a:rPr lang="cs-CZ" altLang="cs-CZ" sz="18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obchodních podmínek </a:t>
            </a:r>
            <a:r>
              <a:rPr lang="cs-CZ" altLang="cs-CZ" sz="1800" b="1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 stavebnictví prostřednictvím </a:t>
            </a:r>
            <a:r>
              <a:rPr lang="cs-CZ" altLang="cs-CZ" sz="18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všech investorských </a:t>
            </a:r>
            <a:r>
              <a:rPr lang="cs-CZ" altLang="cs-CZ" sz="1800" b="1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organizací podřízených MD</a:t>
            </a:r>
            <a:r>
              <a:rPr lang="cs-CZ" altLang="cs-CZ" sz="1800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větší právní jistota pro zhotovitele, snaha </a:t>
            </a:r>
            <a:r>
              <a:rPr lang="cs-CZ" alt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maximálně zatraktivnit </a:t>
            </a: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stavební trh </a:t>
            </a:r>
            <a:r>
              <a:rPr lang="cs-CZ" alt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i pro zahraniční </a:t>
            </a: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uchazeče.</a:t>
            </a:r>
            <a:endParaRPr lang="cs-CZ" alt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cs-CZ" alt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ŘSD má </a:t>
            </a: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ministerstvem schválené vybrané </a:t>
            </a:r>
            <a:r>
              <a:rPr lang="cs-CZ" alt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červené, žluté i zelené </a:t>
            </a: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verze podmínek, </a:t>
            </a:r>
            <a:r>
              <a:rPr lang="cs-CZ" alt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SŽDC </a:t>
            </a: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je před schválením červených podmínek, v přípravě jsou další barvy.</a:t>
            </a:r>
          </a:p>
          <a:p>
            <a:pPr>
              <a:buNone/>
            </a:pPr>
            <a:endParaRPr lang="cs-CZ" alt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None/>
            </a:pPr>
            <a:r>
              <a:rPr lang="cs-CZ" altLang="cs-CZ" sz="24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Metoda přípravy staveb </a:t>
            </a:r>
            <a:r>
              <a:rPr lang="cs-CZ" altLang="cs-CZ" sz="2400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BIM</a:t>
            </a:r>
            <a:endParaRPr lang="cs-CZ" altLang="cs-CZ" sz="2400" b="1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None/>
            </a:pPr>
            <a:r>
              <a:rPr lang="cs-CZ" altLang="cs-CZ" sz="1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BIM = informační model stavby</a:t>
            </a:r>
          </a:p>
          <a:p>
            <a:pPr marL="0" indent="0">
              <a:buNone/>
            </a:pP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cs-CZ" alt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platformě SFDI funguje </a:t>
            </a: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pracovní </a:t>
            </a:r>
            <a:r>
              <a:rPr lang="cs-CZ" alt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skupina pro využití </a:t>
            </a: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BIM.</a:t>
            </a:r>
            <a:endParaRPr lang="cs-CZ" alt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Letos vybrány </a:t>
            </a:r>
            <a:r>
              <a:rPr lang="cs-CZ" alt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pilotní projekty ŘSD a </a:t>
            </a: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SŽDC.</a:t>
            </a:r>
            <a:r>
              <a:rPr lang="cs-CZ" altLang="cs-CZ" sz="1800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cs-CZ" altLang="cs-CZ" sz="1800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1" indent="-342900">
              <a:buNone/>
            </a:pPr>
            <a:r>
              <a:rPr lang="cs-CZ" altLang="cs-CZ" sz="2400" b="1" dirty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 financování </a:t>
            </a:r>
            <a:r>
              <a:rPr lang="cs-CZ" altLang="cs-CZ" sz="2400" b="1" dirty="0" smtClean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PPP</a:t>
            </a:r>
            <a:endParaRPr lang="cs-CZ" altLang="cs-CZ" sz="2400" b="1" dirty="0">
              <a:solidFill>
                <a:srgbClr val="FF99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1" indent="-342900">
              <a:buNone/>
            </a:pPr>
            <a:r>
              <a:rPr lang="cs-CZ" sz="1800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PPP = partnerství soukromého a veřejného sektoru</a:t>
            </a:r>
          </a:p>
          <a:p>
            <a:pPr marL="0" indent="0">
              <a:buNone/>
            </a:pPr>
            <a:r>
              <a:rPr lang="cs-CZ" alt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2015: vybrány </a:t>
            </a: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pilotní projekty </a:t>
            </a:r>
            <a:r>
              <a:rPr lang="cs-CZ" alt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mimo síť TEN-T (D4 a D7</a:t>
            </a: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cs-CZ" alt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 současné době vyhodnocována zakázka na poskytování poradenství při zadání PPP pro dostavbu tahu D4. </a:t>
            </a:r>
            <a:r>
              <a:rPr lang="pl-PL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Zahájení </a:t>
            </a:r>
            <a:r>
              <a:rPr lang="pl-PL" alt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předkvalifikace na podzim 2017</a:t>
            </a:r>
          </a:p>
          <a:p>
            <a:pPr marL="0" indent="0">
              <a:buNone/>
            </a:pPr>
            <a:endParaRPr lang="cs-CZ" altLang="cs-CZ" sz="1800" dirty="0" smtClean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endParaRPr lang="cs-CZ" altLang="cs-CZ" sz="2000" dirty="0" smtClean="0">
              <a:latin typeface="Verdana" panose="020B0604030504040204" pitchFamily="34" charset="0"/>
            </a:endParaRPr>
          </a:p>
          <a:p>
            <a:pPr marL="457200" lvl="1" indent="0">
              <a:buNone/>
            </a:pPr>
            <a:endParaRPr lang="cs-CZ" altLang="cs-CZ" sz="20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249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165225"/>
            <a:ext cx="8281988" cy="5246688"/>
          </a:xfrm>
        </p:spPr>
        <p:txBody>
          <a:bodyPr/>
          <a:lstStyle/>
          <a:p>
            <a:pPr marL="0" lvl="0" indent="0">
              <a:buClr>
                <a:srgbClr val="2E518A"/>
              </a:buClr>
              <a:buNone/>
            </a:pPr>
            <a:r>
              <a:rPr lang="cs-CZ" sz="2400" b="1" kern="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Čerpání prostředků </a:t>
            </a:r>
            <a:r>
              <a:rPr lang="cs-CZ" sz="2400" b="1" kern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SFDI + OPD II</a:t>
            </a:r>
          </a:p>
          <a:p>
            <a:pPr marL="0" indent="0">
              <a:buClr>
                <a:srgbClr val="2E518A"/>
              </a:buClr>
              <a:buNone/>
            </a:pPr>
            <a:r>
              <a:rPr lang="cs-CZ" sz="1800" b="1" kern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OPD II vyhlásil ze všech </a:t>
            </a:r>
            <a:r>
              <a:rPr lang="cs-CZ" sz="1800" b="1" kern="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operačních programů největší </a:t>
            </a:r>
            <a:r>
              <a:rPr lang="cs-CZ" sz="1800" b="1" kern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objem </a:t>
            </a:r>
            <a:r>
              <a:rPr lang="cs-CZ" sz="1800" b="1" kern="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výzev: </a:t>
            </a:r>
            <a:br>
              <a:rPr lang="cs-CZ" sz="1800" b="1" kern="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1800" b="1" kern="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 za celkem 130,6 </a:t>
            </a:r>
            <a:r>
              <a:rPr lang="cs-CZ" sz="1800" b="1" kern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mld. Kč. </a:t>
            </a:r>
          </a:p>
          <a:p>
            <a:pPr marL="0" lvl="0" indent="0">
              <a:buClr>
                <a:srgbClr val="2E518A"/>
              </a:buClr>
              <a:buNone/>
            </a:pPr>
            <a:endParaRPr lang="cs-CZ" sz="1800" kern="0" dirty="0" smtClean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r>
              <a:rPr lang="cs-CZ" sz="1800" kern="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2016 - historicky nejlepší čerpání celého rozpočtu SFDI</a:t>
            </a:r>
          </a:p>
          <a:p>
            <a:pPr marL="0" indent="0">
              <a:buClr>
                <a:srgbClr val="2E518A"/>
              </a:buClr>
              <a:buNone/>
            </a:pPr>
            <a:r>
              <a:rPr lang="cs-CZ" sz="18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2017 - v současné době vyčerpáno </a:t>
            </a:r>
            <a:r>
              <a:rPr lang="cs-CZ" sz="18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15,5 mld. Kč </a:t>
            </a:r>
            <a:r>
              <a:rPr lang="cs-CZ" sz="18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z Operačního programu doprava II. Předpokládáme, že </a:t>
            </a:r>
            <a:r>
              <a:rPr lang="cs-CZ" sz="18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letos využijeme 25 miliard</a:t>
            </a:r>
            <a:r>
              <a:rPr lang="cs-CZ" sz="18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takže </a:t>
            </a:r>
            <a:r>
              <a:rPr lang="cs-CZ" sz="18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cs-CZ" sz="1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konce </a:t>
            </a:r>
            <a:r>
              <a:rPr lang="cs-CZ" sz="18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letošního roku  bude vyčerpána asi třetina </a:t>
            </a:r>
            <a:r>
              <a:rPr lang="cs-CZ" sz="1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celého OPD 2014 – </a:t>
            </a:r>
            <a:r>
              <a:rPr lang="cs-CZ" sz="18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2020.</a:t>
            </a:r>
          </a:p>
          <a:p>
            <a:pPr marL="0" indent="0">
              <a:buClr>
                <a:srgbClr val="2E518A"/>
              </a:buClr>
              <a:buNone/>
            </a:pPr>
            <a:endParaRPr lang="cs-CZ" sz="1800" b="1" kern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r>
              <a:rPr lang="cs-CZ" sz="1800" b="1" kern="0" dirty="0" smtClean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Kromě </a:t>
            </a:r>
            <a:r>
              <a:rPr lang="cs-CZ" sz="1800" b="1" kern="0" dirty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silničních a železničních staveb </a:t>
            </a:r>
            <a:r>
              <a:rPr lang="cs-CZ" sz="1800" b="1" kern="0" dirty="0" smtClean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cs-CZ" sz="1800" b="1" kern="0" dirty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připravují </a:t>
            </a:r>
            <a:r>
              <a:rPr lang="cs-CZ" sz="1800" b="1" kern="0" dirty="0" smtClean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výzvy </a:t>
            </a:r>
            <a:r>
              <a:rPr lang="cs-CZ" sz="1800" b="1" kern="0" dirty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 oblasti </a:t>
            </a:r>
            <a:r>
              <a:rPr lang="cs-CZ" sz="1800" b="1" kern="0" dirty="0" err="1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elektromobility</a:t>
            </a:r>
            <a:r>
              <a:rPr lang="cs-CZ" sz="1800" b="1" kern="0" dirty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(dobíjecí stanice) nebo obnovy vozidlového parku osobní železniční </a:t>
            </a:r>
            <a:r>
              <a:rPr lang="cs-CZ" sz="1800" b="1" kern="0" dirty="0" smtClean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dopravy.</a:t>
            </a:r>
            <a:endParaRPr lang="cs-CZ" sz="1800" b="1" kern="0" dirty="0">
              <a:solidFill>
                <a:srgbClr val="FF99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endParaRPr lang="cs-CZ" sz="1600" kern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431800" y="228600"/>
            <a:ext cx="846068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cs-CZ" sz="320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Využívání </a:t>
            </a:r>
            <a:r>
              <a:rPr lang="pl-PL" altLang="cs-CZ" sz="3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evropských </a:t>
            </a:r>
            <a:r>
              <a:rPr lang="pl-PL" altLang="cs-CZ" sz="320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zdrojů</a:t>
            </a:r>
            <a:endParaRPr lang="cs-CZ" altLang="cs-CZ" sz="32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 descr="Výsledek obrázku pro stavba dáln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b="37946"/>
          <a:stretch/>
        </p:blipFill>
        <p:spPr bwMode="auto">
          <a:xfrm>
            <a:off x="0" y="4985791"/>
            <a:ext cx="9144000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4814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431800" y="228600"/>
            <a:ext cx="846068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cs-CZ" sz="320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Vývoj aktuální legislativy</a:t>
            </a:r>
            <a:endParaRPr lang="cs-CZ" altLang="cs-CZ" sz="32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http://ar.v.mfstatic.cz/getthumbnail.aspx?q=100&amp;height=320&amp;width=640&amp;cxrop=1&amp;id_file=8473272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r="11514"/>
          <a:stretch>
            <a:fillRect/>
          </a:stretch>
        </p:blipFill>
        <p:spPr bwMode="auto">
          <a:xfrm>
            <a:off x="0" y="980728"/>
            <a:ext cx="9144000" cy="5688632"/>
          </a:xfrm>
          <a:prstGeom prst="rect">
            <a:avLst/>
          </a:prstGeom>
          <a:noFill/>
        </p:spPr>
      </p:pic>
      <p:sp>
        <p:nvSpPr>
          <p:cNvPr id="7" name="Zástupný symbol pro obsah 1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697177" cy="5540724"/>
          </a:xfrm>
        </p:spPr>
        <p:txBody>
          <a:bodyPr/>
          <a:lstStyle/>
          <a:p>
            <a:pPr>
              <a:buNone/>
            </a:pPr>
            <a:r>
              <a:rPr lang="cs-CZ" altLang="cs-CZ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Novela stavebního zákona, jednotné řízení</a:t>
            </a:r>
          </a:p>
          <a:p>
            <a:pPr marL="0" indent="0">
              <a:buNone/>
            </a:pP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Hlavní cíl: celkové zjednodušení povolovacích procesů.</a:t>
            </a:r>
          </a:p>
          <a:p>
            <a:pPr marL="0" indent="0">
              <a:buNone/>
            </a:pP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Neschválené požadavky rezortu dopravy: nemožnost přiznat odkladný účinek žaloby proti vyvlastnění; předběžná držba; </a:t>
            </a:r>
            <a:r>
              <a:rPr 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změna </a:t>
            </a:r>
            <a:r>
              <a:rPr 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příslušnosti pro vedení územního řízení a vyvlastnění u staveb obsažených v </a:t>
            </a:r>
            <a:r>
              <a:rPr 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Politice územního rozvoje ČR </a:t>
            </a:r>
            <a:r>
              <a:rPr 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z </a:t>
            </a:r>
            <a:r>
              <a:rPr 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ORP </a:t>
            </a:r>
            <a:r>
              <a:rPr 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kraje.</a:t>
            </a:r>
            <a:endParaRPr lang="cs-CZ" alt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None/>
            </a:pPr>
            <a:endParaRPr lang="cs-CZ" altLang="cs-CZ" sz="1800" b="1" dirty="0" smtClean="0">
              <a:solidFill>
                <a:srgbClr val="0000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None/>
            </a:pPr>
            <a:r>
              <a:rPr lang="cs-CZ" altLang="cs-CZ" sz="2400" b="1" dirty="0" smtClean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Zákon 416/2009 Sb. (MD + MPO)</a:t>
            </a:r>
          </a:p>
          <a:p>
            <a:pPr>
              <a:buNone/>
            </a:pPr>
            <a:r>
              <a:rPr lang="cs-CZ" altLang="cs-CZ" sz="1800" b="1" dirty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en-US" sz="1800" b="1" dirty="0" err="1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urychlení</a:t>
            </a:r>
            <a:r>
              <a:rPr lang="en-US" sz="1800" b="1" dirty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výstavby</a:t>
            </a:r>
            <a:r>
              <a:rPr lang="en-US" sz="1800" b="1" dirty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dopravní</a:t>
            </a:r>
            <a:r>
              <a:rPr lang="en-US" sz="1800" b="1" dirty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b="1" dirty="0" err="1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vodní</a:t>
            </a:r>
            <a:r>
              <a:rPr lang="cs-CZ" sz="1800" b="1" dirty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1800" b="1" dirty="0" err="1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energetické</a:t>
            </a:r>
            <a:r>
              <a:rPr lang="en-US" sz="1800" b="1" dirty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infrastruktury</a:t>
            </a:r>
            <a:endParaRPr lang="cs-CZ" altLang="cs-CZ" sz="1800" b="1" dirty="0" smtClean="0">
              <a:solidFill>
                <a:srgbClr val="FF99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Hlavní myšlenka: respektovat specifičnost infrastrukturních staveb a umožnit jejich jednodušší, efektivnější a odbornější posouzení</a:t>
            </a:r>
          </a:p>
          <a:p>
            <a:pPr marL="0" indent="0">
              <a:buNone/>
            </a:pPr>
            <a:r>
              <a:rPr lang="cs-CZ" altLang="cs-CZ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Prostor pro dokončení hlavních myšlenek staveb. </a:t>
            </a:r>
            <a:r>
              <a:rPr lang="cs-CZ" altLang="cs-CZ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z</a:t>
            </a:r>
            <a:r>
              <a:rPr lang="cs-CZ" altLang="cs-CZ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ák. s cílem urychlit výstavbu</a:t>
            </a:r>
            <a:r>
              <a:rPr lang="cs-CZ" alt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cs-CZ" alt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cs-CZ" altLang="cs-CZ" sz="1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cs-CZ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Snahou MD je </a:t>
            </a:r>
            <a:r>
              <a:rPr lang="cs-CZ" altLang="cs-CZ" sz="1800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podporovat </a:t>
            </a:r>
            <a:r>
              <a:rPr lang="cs-CZ" altLang="cs-CZ" sz="18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plynulou přípravu a realizaci staveb, k tomu bychom však potřebovali stabilizovat rozpočtovou stránku SFDI. </a:t>
            </a:r>
          </a:p>
          <a:p>
            <a:pPr marL="0" indent="0">
              <a:buNone/>
            </a:pPr>
            <a:r>
              <a:rPr lang="cs-CZ" altLang="cs-CZ" sz="2000" dirty="0">
                <a:latin typeface="Verdana" panose="020B0604030504040204" pitchFamily="34" charset="0"/>
              </a:rPr>
              <a:t> </a:t>
            </a:r>
          </a:p>
          <a:p>
            <a:pPr marL="0" indent="0">
              <a:buNone/>
            </a:pPr>
            <a:endParaRPr lang="cs-CZ" altLang="cs-CZ" sz="2000" dirty="0" smtClean="0">
              <a:latin typeface="Verdana" panose="020B0604030504040204" pitchFamily="34" charset="0"/>
            </a:endParaRPr>
          </a:p>
          <a:p>
            <a:pPr marL="457200" lvl="1" indent="0">
              <a:buNone/>
            </a:pPr>
            <a:endParaRPr lang="cs-CZ" altLang="cs-CZ" sz="20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7909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547664" y="1125538"/>
            <a:ext cx="7139136" cy="863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4400" b="1" dirty="0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Děkuji za pozornost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59338" y="5661248"/>
            <a:ext cx="3960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Pct val="60000"/>
              <a:buFontTx/>
              <a:buNone/>
            </a:pPr>
            <a:r>
              <a:rPr lang="cs-CZ" altLang="cs-CZ" sz="2400" b="1">
                <a:solidFill>
                  <a:srgbClr val="2E518A"/>
                </a:solidFill>
              </a:rPr>
              <a:t>Ministerstvo dopravy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042988" y="5805711"/>
            <a:ext cx="3635375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149" name="Picture 5" descr="logo-MD_big_d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7066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042482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58434"/>
            <a:ext cx="8028383" cy="33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431800" y="228600"/>
            <a:ext cx="846068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cs-CZ" sz="320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Priority Ministerstva dopravy</a:t>
            </a:r>
            <a:endParaRPr lang="cs-CZ" altLang="cs-CZ" sz="32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2" descr="http://aa.ecn.cz/img_upload/e6ffb6c50bc1424ab10ecf09e063cd63/d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-440" r="440" b="65734"/>
          <a:stretch/>
        </p:blipFill>
        <p:spPr bwMode="auto">
          <a:xfrm>
            <a:off x="-36512" y="4797152"/>
            <a:ext cx="9180512" cy="2080578"/>
          </a:xfrm>
          <a:prstGeom prst="rect">
            <a:avLst/>
          </a:prstGeom>
          <a:noFill/>
        </p:spPr>
      </p:pic>
      <p:sp>
        <p:nvSpPr>
          <p:cNvPr id="14" name="Zástupný symbol pro obsah 1"/>
          <p:cNvSpPr>
            <a:spLocks noGrp="1"/>
          </p:cNvSpPr>
          <p:nvPr>
            <p:ph sz="half" idx="1"/>
          </p:nvPr>
        </p:nvSpPr>
        <p:spPr>
          <a:xfrm>
            <a:off x="524085" y="1098605"/>
            <a:ext cx="7956376" cy="5256584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Nové, </a:t>
            </a:r>
            <a:r>
              <a:rPr lang="cs-CZ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moderní a bezpečné dálnice a silnice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Rekordní výdaje na přípravu staveb, pokračuje výstavba, rozsáhlé opravy a modernizace. </a:t>
            </a:r>
          </a:p>
          <a:p>
            <a:pPr marL="0" lvl="0" indent="0">
              <a:buNone/>
            </a:pPr>
            <a:r>
              <a:rPr lang="cs-CZ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Rekonstrukce a modernizace tratí a nádraží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Probíhá příprava 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staveb, </a:t>
            </a:r>
            <a:r>
              <a:rPr lang="cs-CZ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probíhají opravy a modernizace, opravy nádraží, </a:t>
            </a:r>
            <a:r>
              <a:rPr lang="cs-CZ" sz="1600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schválen Program rozvoje rychlých železničních spojení v ČR</a:t>
            </a:r>
            <a:r>
              <a:rPr lang="cs-CZ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Plné </a:t>
            </a:r>
            <a:r>
              <a:rPr lang="cs-CZ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využívání evropských </a:t>
            </a:r>
            <a:r>
              <a:rPr lang="cs-CZ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zdrojů </a:t>
            </a:r>
            <a:r>
              <a:rPr lang="cs-CZ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na dopravu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Máme historicky 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nejlepší čerpání </a:t>
            </a:r>
            <a:r>
              <a:rPr lang="cs-CZ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prostředků 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z evropských fondů na silniční a železniční </a:t>
            </a:r>
            <a:r>
              <a:rPr lang="cs-CZ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stavby v OPD I, dobrý 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výhled na dočerpání OPD II již v </a:t>
            </a:r>
            <a:r>
              <a:rPr lang="cs-CZ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roce 2020. 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Legislativní úpravy, které zlepší přípravu staveb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Musíme výrazně urychlit výstavbu dopravní infrastruktury.</a:t>
            </a:r>
            <a:endParaRPr lang="en-US" sz="1600" dirty="0">
              <a:solidFill>
                <a:srgbClr val="FF9900"/>
              </a:solidFill>
            </a:endParaRPr>
          </a:p>
          <a:p>
            <a:pPr>
              <a:buNone/>
            </a:pPr>
            <a:endParaRPr lang="cs-CZ" altLang="cs-CZ" sz="1600" dirty="0" smtClean="0"/>
          </a:p>
          <a:p>
            <a:endParaRPr lang="cs-CZ" altLang="cs-CZ" sz="2000" dirty="0" smtClean="0">
              <a:latin typeface="Verdana" panose="020B0604030504040204" pitchFamily="34" charset="0"/>
            </a:endParaRPr>
          </a:p>
          <a:p>
            <a:pPr marL="457200" lvl="1" indent="0">
              <a:buNone/>
            </a:pPr>
            <a:endParaRPr lang="cs-CZ" altLang="cs-CZ" sz="20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0207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73"/>
          <p:cNvSpPr>
            <a:spLocks noGrp="1" noChangeArrowheads="1"/>
          </p:cNvSpPr>
          <p:nvPr>
            <p:ph type="title"/>
          </p:nvPr>
        </p:nvSpPr>
        <p:spPr>
          <a:xfrm>
            <a:off x="683568" y="188913"/>
            <a:ext cx="7571184" cy="647799"/>
          </a:xfrm>
        </p:spPr>
        <p:txBody>
          <a:bodyPr/>
          <a:lstStyle/>
          <a:p>
            <a:pPr algn="just"/>
            <a:r>
              <a:rPr lang="cs-CZ" altLang="cs-CZ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Příprava </a:t>
            </a:r>
            <a:r>
              <a:rPr lang="cs-CZ" altLang="cs-CZ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staveb</a:t>
            </a:r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309577"/>
              </p:ext>
            </p:extLst>
          </p:nvPr>
        </p:nvGraphicFramePr>
        <p:xfrm>
          <a:off x="785490" y="1643469"/>
          <a:ext cx="7367339" cy="446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1043608" y="1412636"/>
            <a:ext cx="6001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Investice do příprav projektů (v mld. Kč)</a:t>
            </a:r>
            <a:endParaRPr lang="cs-CZ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431800" y="228600"/>
            <a:ext cx="846068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cs-CZ" sz="320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EIA </a:t>
            </a:r>
            <a:r>
              <a:rPr lang="pl-PL" altLang="cs-CZ" sz="3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vliv na rychlost přípravy staveb</a:t>
            </a:r>
            <a:endParaRPr lang="cs-CZ" altLang="cs-CZ" sz="32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Zástupný symbol pro obsah 1"/>
          <p:cNvSpPr>
            <a:spLocks noGrp="1"/>
          </p:cNvSpPr>
          <p:nvPr>
            <p:ph sz="half" idx="1"/>
          </p:nvPr>
        </p:nvSpPr>
        <p:spPr>
          <a:xfrm>
            <a:off x="524085" y="1098605"/>
            <a:ext cx="7956376" cy="5256584"/>
          </a:xfrm>
        </p:spPr>
        <p:txBody>
          <a:bodyPr/>
          <a:lstStyle/>
          <a:p>
            <a:pPr marL="0" lvl="0" indent="0">
              <a:buClr>
                <a:srgbClr val="2E518A"/>
              </a:buClr>
              <a:buNone/>
            </a:pPr>
            <a:r>
              <a:rPr lang="cs-CZ" sz="2400" b="1" kern="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Plníme plán směřující k zahajování staveb, kde byl dojednán zrychlený režim EIA: </a:t>
            </a:r>
          </a:p>
          <a:p>
            <a:pPr marL="0" lvl="0" indent="0">
              <a:buClr>
                <a:srgbClr val="2E518A"/>
              </a:buClr>
              <a:buNone/>
            </a:pPr>
            <a:endParaRPr lang="cs-CZ" sz="2400" b="1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r>
              <a:rPr lang="cs-CZ" sz="18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Nové </a:t>
            </a:r>
            <a:r>
              <a:rPr lang="cs-CZ" sz="1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úseky D35 </a:t>
            </a:r>
            <a:r>
              <a:rPr lang="cs-CZ" sz="18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alternativa </a:t>
            </a:r>
            <a:r>
              <a:rPr lang="cs-CZ" sz="1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pro D1 od Hradce Králové </a:t>
            </a:r>
            <a:r>
              <a:rPr lang="cs-CZ" sz="18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cs-CZ" sz="1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Olomouc</a:t>
            </a:r>
          </a:p>
          <a:p>
            <a:pPr marL="0" lvl="0" indent="0">
              <a:buClr>
                <a:srgbClr val="2E518A"/>
              </a:buClr>
              <a:buNone/>
            </a:pPr>
            <a:r>
              <a:rPr lang="cs-CZ" sz="1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D11 mezi Hradcem Králové a Jaroměří</a:t>
            </a:r>
          </a:p>
          <a:p>
            <a:pPr marL="0" lvl="0" indent="0">
              <a:buClr>
                <a:srgbClr val="2E518A"/>
              </a:buClr>
              <a:buNone/>
            </a:pPr>
            <a:r>
              <a:rPr lang="cs-CZ" sz="1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D49 mezi Hulínem a Fryštákem</a:t>
            </a:r>
          </a:p>
          <a:p>
            <a:pPr marL="0" lvl="0" indent="0">
              <a:buClr>
                <a:srgbClr val="2E518A"/>
              </a:buClr>
              <a:buNone/>
            </a:pPr>
            <a:r>
              <a:rPr lang="cs-CZ" sz="18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Obchvat </a:t>
            </a:r>
            <a:r>
              <a:rPr lang="cs-CZ" sz="1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Frýdku-Místku na D48</a:t>
            </a:r>
          </a:p>
          <a:p>
            <a:pPr marL="0" lvl="0" indent="0">
              <a:buClr>
                <a:srgbClr val="2E518A"/>
              </a:buClr>
              <a:buNone/>
            </a:pPr>
            <a:r>
              <a:rPr lang="cs-CZ" sz="18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Obchvaty </a:t>
            </a:r>
            <a:r>
              <a:rPr lang="cs-CZ" sz="1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obcí Řevničov a Lubenec na D6</a:t>
            </a:r>
          </a:p>
          <a:p>
            <a:pPr marL="0" lvl="0" indent="0">
              <a:buClr>
                <a:srgbClr val="2E518A"/>
              </a:buClr>
              <a:buNone/>
            </a:pPr>
            <a:r>
              <a:rPr lang="cs-CZ" sz="18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Obchvat </a:t>
            </a:r>
            <a:r>
              <a:rPr lang="cs-CZ" sz="1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Otrokovic na D55</a:t>
            </a:r>
          </a:p>
          <a:p>
            <a:pPr marL="0" lvl="0" indent="0">
              <a:buClr>
                <a:srgbClr val="2E518A"/>
              </a:buClr>
              <a:buNone/>
            </a:pPr>
            <a:r>
              <a:rPr lang="cs-CZ" sz="1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D1 v úseku Říkovice – Přerov</a:t>
            </a:r>
          </a:p>
          <a:p>
            <a:pPr marL="0" lvl="0" indent="0">
              <a:buClr>
                <a:srgbClr val="2E518A"/>
              </a:buClr>
              <a:buNone/>
            </a:pPr>
            <a:r>
              <a:rPr lang="cs-CZ" sz="1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D3 obchvat Českých Budějovic</a:t>
            </a:r>
          </a:p>
          <a:p>
            <a:pPr>
              <a:buFontTx/>
              <a:buChar char="-"/>
            </a:pPr>
            <a:endParaRPr lang="en-US" sz="1600" dirty="0"/>
          </a:p>
          <a:p>
            <a:pPr>
              <a:buNone/>
            </a:pPr>
            <a:endParaRPr lang="cs-CZ" altLang="cs-CZ" sz="1600" dirty="0" smtClean="0"/>
          </a:p>
          <a:p>
            <a:endParaRPr lang="cs-CZ" altLang="cs-CZ" sz="2000" dirty="0" smtClean="0">
              <a:latin typeface="Verdana" panose="020B0604030504040204" pitchFamily="34" charset="0"/>
            </a:endParaRPr>
          </a:p>
          <a:p>
            <a:pPr marL="457200" lvl="1" indent="0">
              <a:buNone/>
            </a:pPr>
            <a:endParaRPr lang="cs-CZ" altLang="cs-CZ" sz="2000" dirty="0" smtClean="0">
              <a:latin typeface="Verdana" panose="020B0604030504040204" pitchFamily="34" charset="0"/>
            </a:endParaRPr>
          </a:p>
        </p:txBody>
      </p:sp>
      <p:pic>
        <p:nvPicPr>
          <p:cNvPr id="5" name="Picture 2" descr="http://aa.ecn.cz/img_upload/e6ffb6c50bc1424ab10ecf09e063cd63/d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-440" t="34554" r="440" b="27168"/>
          <a:stretch/>
        </p:blipFill>
        <p:spPr bwMode="auto">
          <a:xfrm>
            <a:off x="-36512" y="5157191"/>
            <a:ext cx="9180512" cy="1700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2418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431800" y="228600"/>
            <a:ext cx="846068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cs-CZ" sz="320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Plánované projekty – OPD II</a:t>
            </a:r>
            <a:endParaRPr lang="cs-CZ" altLang="cs-CZ" sz="32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44172" t="21813" r="2804" b="11755"/>
          <a:stretch/>
        </p:blipFill>
        <p:spPr>
          <a:xfrm>
            <a:off x="251521" y="980728"/>
            <a:ext cx="8640959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8641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431800" y="228600"/>
            <a:ext cx="846068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cs-CZ" sz="3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Investice do silniční </a:t>
            </a:r>
            <a:r>
              <a:rPr lang="pl-PL" altLang="cs-CZ" sz="320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infrastruktury</a:t>
            </a:r>
            <a:endParaRPr lang="cs-CZ" altLang="cs-CZ" sz="32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2" descr="http://aa.ecn.cz/img_upload/e6ffb6c50bc1424ab10ecf09e063cd63/d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-440" r="440" b="65734"/>
          <a:stretch/>
        </p:blipFill>
        <p:spPr bwMode="auto">
          <a:xfrm>
            <a:off x="-36512" y="5445224"/>
            <a:ext cx="9180512" cy="1432506"/>
          </a:xfrm>
          <a:prstGeom prst="rect">
            <a:avLst/>
          </a:prstGeom>
          <a:noFill/>
        </p:spPr>
      </p:pic>
      <p:sp>
        <p:nvSpPr>
          <p:cNvPr id="14" name="Zástupný symbol pro obsah 1"/>
          <p:cNvSpPr>
            <a:spLocks noGrp="1"/>
          </p:cNvSpPr>
          <p:nvPr>
            <p:ph sz="half" idx="1"/>
          </p:nvPr>
        </p:nvSpPr>
        <p:spPr>
          <a:xfrm>
            <a:off x="477558" y="1124744"/>
            <a:ext cx="8152371" cy="5256584"/>
          </a:xfrm>
        </p:spPr>
        <p:txBody>
          <a:bodyPr/>
          <a:lstStyle/>
          <a:p>
            <a:pPr marL="0" lvl="0" indent="0">
              <a:buClr>
                <a:srgbClr val="2E518A"/>
              </a:buClr>
              <a:buNone/>
            </a:pPr>
            <a:r>
              <a:rPr lang="cs-CZ" sz="24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Druhá </a:t>
            </a:r>
            <a:r>
              <a:rPr lang="cs-CZ" sz="24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kola tendrů </a:t>
            </a:r>
            <a:r>
              <a:rPr lang="cs-CZ" sz="24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v </a:t>
            </a:r>
            <a:r>
              <a:rPr lang="cs-CZ" sz="24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zahájených užších řízeních</a:t>
            </a:r>
          </a:p>
          <a:p>
            <a:pPr marL="0" lvl="0" indent="0">
              <a:buClr>
                <a:srgbClr val="2E518A"/>
              </a:buClr>
              <a:buNone/>
            </a:pPr>
            <a:r>
              <a:rPr lang="cs-CZ" sz="18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D6 </a:t>
            </a:r>
            <a:r>
              <a:rPr lang="cs-CZ" sz="1800" kern="0" dirty="0">
                <a:latin typeface="Segoe UI" panose="020B0502040204020203" pitchFamily="34" charset="0"/>
                <a:cs typeface="Segoe UI" panose="020B0502040204020203" pitchFamily="34" charset="0"/>
              </a:rPr>
              <a:t>(Lubenec, Nové Strašecí – Řevničov, Řevničov), D35 Opatovice – Časy – Ostrov, D48 Frýdek Místek (obě etapy), D11 Hradec Králové – Smiřice, </a:t>
            </a:r>
            <a:r>
              <a:rPr lang="cs-CZ" sz="18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Jaroměř.</a:t>
            </a:r>
            <a:endParaRPr lang="cs-CZ" sz="18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r>
              <a:rPr lang="cs-CZ" sz="1800" kern="0" dirty="0">
                <a:latin typeface="Segoe UI" panose="020B0502040204020203" pitchFamily="34" charset="0"/>
                <a:cs typeface="Segoe UI" panose="020B0502040204020203" pitchFamily="34" charset="0"/>
              </a:rPr>
              <a:t>Lhůta pro cenové nabídky </a:t>
            </a:r>
            <a:r>
              <a:rPr lang="cs-CZ" sz="18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je 70 </a:t>
            </a:r>
            <a:r>
              <a:rPr lang="cs-CZ" sz="1800" kern="0" dirty="0">
                <a:latin typeface="Segoe UI" panose="020B0502040204020203" pitchFamily="34" charset="0"/>
                <a:cs typeface="Segoe UI" panose="020B0502040204020203" pitchFamily="34" charset="0"/>
              </a:rPr>
              <a:t>dní, tj. srpen </a:t>
            </a:r>
            <a:r>
              <a:rPr lang="cs-CZ" sz="18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2017.</a:t>
            </a:r>
            <a:endParaRPr lang="cs-CZ" sz="18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endParaRPr lang="cs-CZ" sz="2400" b="1" kern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r>
              <a:rPr lang="cs-CZ" sz="24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Další druhá </a:t>
            </a:r>
            <a:r>
              <a:rPr lang="cs-CZ" sz="24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kola v průběhu </a:t>
            </a:r>
            <a:r>
              <a:rPr lang="cs-CZ" sz="24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léta + menší stavby</a:t>
            </a:r>
            <a:endParaRPr lang="cs-CZ" sz="2400" b="1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r>
              <a:rPr lang="cs-CZ" sz="1800" kern="0" dirty="0">
                <a:latin typeface="Segoe UI" panose="020B0502040204020203" pitchFamily="34" charset="0"/>
                <a:cs typeface="Segoe UI" panose="020B0502040204020203" pitchFamily="34" charset="0"/>
              </a:rPr>
              <a:t>Klíčové je dokončení výkupů, majetkoprávní příprava a vyřizování stavebních povolení – rizika odvolání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2400" b="1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Otevírání nových úseků</a:t>
            </a:r>
            <a:endParaRPr lang="en-US" sz="1600" dirty="0" smtClean="0"/>
          </a:p>
          <a:p>
            <a:pPr marL="0" lvl="0" indent="0">
              <a:buClr>
                <a:srgbClr val="2E518A"/>
              </a:buClr>
              <a:buNone/>
            </a:pPr>
            <a:r>
              <a:rPr lang="cs-CZ" sz="1800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Vybrané úseky na 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D1, D3, D4, D8 (2. </a:t>
            </a:r>
            <a:r>
              <a:rPr lang="en-US" sz="18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profil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D11</a:t>
            </a:r>
            <a:r>
              <a:rPr lang="cs-CZ" sz="18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>
              <a:buClr>
                <a:srgbClr val="2E518A"/>
              </a:buClr>
              <a:buNone/>
            </a:pPr>
            <a:r>
              <a:rPr lang="cs-CZ" sz="1800" kern="0" dirty="0">
                <a:latin typeface="Segoe UI" panose="020B0502040204020203" pitchFamily="34" charset="0"/>
                <a:cs typeface="Segoe UI" panose="020B0502040204020203" pitchFamily="34" charset="0"/>
              </a:rPr>
              <a:t>Vybrané úseky na I/3, I/9, I/11, I/14, I/34, I/35, I/37, I/44.</a:t>
            </a:r>
            <a:endParaRPr lang="en-US" sz="18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endParaRPr lang="cs-CZ" sz="1800" kern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None/>
            </a:pPr>
            <a:endParaRPr lang="cs-CZ" altLang="cs-CZ" sz="1600" dirty="0" smtClean="0"/>
          </a:p>
          <a:p>
            <a:endParaRPr lang="cs-CZ" altLang="cs-CZ" sz="2000" dirty="0" smtClean="0">
              <a:latin typeface="Verdana" panose="020B0604030504040204" pitchFamily="34" charset="0"/>
            </a:endParaRPr>
          </a:p>
          <a:p>
            <a:pPr marL="457200" lvl="1" indent="0">
              <a:buNone/>
            </a:pPr>
            <a:endParaRPr lang="cs-CZ" altLang="cs-CZ" sz="20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2845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414338" y="301625"/>
            <a:ext cx="847814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Přehled zahájených dálničních úseků v ČR</a:t>
            </a:r>
          </a:p>
        </p:txBody>
      </p:sp>
      <p:pic>
        <p:nvPicPr>
          <p:cNvPr id="30723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350963"/>
            <a:ext cx="7829550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692275" y="6167438"/>
            <a:ext cx="309563" cy="31115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331913" y="6167438"/>
            <a:ext cx="309562" cy="311150"/>
          </a:xfrm>
          <a:prstGeom prst="rect">
            <a:avLst/>
          </a:prstGeom>
          <a:solidFill>
            <a:srgbClr val="0738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8894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165225"/>
            <a:ext cx="8281988" cy="5246688"/>
          </a:xfrm>
        </p:spPr>
        <p:txBody>
          <a:bodyPr/>
          <a:lstStyle/>
          <a:p>
            <a:pPr marL="0" lvl="0" indent="0">
              <a:buClr>
                <a:srgbClr val="2E518A"/>
              </a:buClr>
              <a:buNone/>
            </a:pPr>
            <a:r>
              <a:rPr lang="cs-CZ" sz="2400" b="1" kern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Významné stavby v </a:t>
            </a:r>
            <a:r>
              <a:rPr lang="cs-CZ" sz="2400" b="1" kern="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realizaci</a:t>
            </a:r>
            <a:endParaRPr lang="cs-CZ" sz="2400" b="1" kern="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r>
              <a:rPr lang="cs-CZ" sz="1600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Modernizace trati Rokycany – </a:t>
            </a:r>
            <a:r>
              <a:rPr lang="cs-CZ" sz="16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Plzeň; optimalizace </a:t>
            </a:r>
            <a:r>
              <a:rPr lang="cs-CZ" sz="1600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trati Český Těšín  - </a:t>
            </a:r>
            <a:r>
              <a:rPr lang="cs-CZ" sz="16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Dětmarovice;</a:t>
            </a:r>
            <a:endParaRPr lang="cs-CZ" sz="1600" kern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r>
              <a:rPr lang="cs-CZ" sz="1600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uzel Plzeň, </a:t>
            </a:r>
            <a:r>
              <a:rPr lang="cs-CZ" sz="16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revitalizace Opava – Olomouc, </a:t>
            </a:r>
            <a:r>
              <a:rPr lang="cs-CZ" sz="1600" kern="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</a:t>
            </a:r>
            <a:r>
              <a:rPr lang="cs-CZ" sz="16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České Budějovice – Volary… </a:t>
            </a:r>
          </a:p>
          <a:p>
            <a:pPr marL="0" lvl="0" indent="0">
              <a:buClr>
                <a:srgbClr val="2E518A"/>
              </a:buClr>
              <a:buNone/>
            </a:pPr>
            <a:r>
              <a:rPr lang="cs-CZ" sz="2400" b="1" kern="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Významné </a:t>
            </a:r>
            <a:r>
              <a:rPr lang="cs-CZ" sz="2400" b="1" kern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stavby v </a:t>
            </a:r>
            <a:r>
              <a:rPr lang="cs-CZ" sz="2400" b="1" kern="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přípravě</a:t>
            </a:r>
            <a:endParaRPr lang="cs-CZ" sz="2400" b="1" kern="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r>
              <a:rPr lang="cs-CZ" sz="1600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Modernizace trati </a:t>
            </a:r>
            <a:r>
              <a:rPr lang="cs-CZ" sz="1600" b="1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Praha – Kladno, vč. spojení na </a:t>
            </a:r>
            <a:r>
              <a:rPr lang="cs-CZ" sz="1600" b="1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letiště </a:t>
            </a:r>
            <a:r>
              <a:rPr lang="cs-CZ" sz="16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cs-CZ" altLang="cs-CZ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 2024</a:t>
            </a:r>
            <a:r>
              <a:rPr lang="cs-CZ" alt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; 19,5 mld. </a:t>
            </a:r>
            <a:r>
              <a:rPr lang="cs-CZ" altLang="cs-CZ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Kč)</a:t>
            </a:r>
            <a:r>
              <a:rPr lang="cs-CZ" sz="16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modernizace tratí </a:t>
            </a:r>
            <a:r>
              <a:rPr lang="cs-CZ" sz="1600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Brno </a:t>
            </a:r>
            <a:r>
              <a:rPr lang="cs-CZ" sz="16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Přerov a Plzeň – </a:t>
            </a:r>
            <a:r>
              <a:rPr lang="cs-CZ" sz="1600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Domažlice (v rámci Rychlých </a:t>
            </a:r>
            <a:r>
              <a:rPr lang="cs-CZ" sz="16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spojení); </a:t>
            </a:r>
            <a:br>
              <a:rPr lang="cs-CZ" sz="16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16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železniční uzly </a:t>
            </a:r>
            <a:r>
              <a:rPr lang="cs-CZ" sz="1600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Brno, Ostrava, Pardubice, Česká </a:t>
            </a:r>
            <a:r>
              <a:rPr lang="cs-CZ" sz="16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Třebová.</a:t>
            </a:r>
          </a:p>
          <a:p>
            <a:pPr marL="0" lvl="0" indent="0">
              <a:buClr>
                <a:srgbClr val="2E518A"/>
              </a:buClr>
              <a:buNone/>
            </a:pPr>
            <a:r>
              <a:rPr lang="cs-CZ" sz="1600" b="1" kern="0" dirty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Vybavení tratí </a:t>
            </a:r>
            <a:r>
              <a:rPr lang="cs-CZ" sz="1600" b="1" kern="0" dirty="0" smtClean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systémy </a:t>
            </a:r>
            <a:r>
              <a:rPr lang="pt-BR" sz="1600" b="1" kern="0" dirty="0" smtClean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GSM-R </a:t>
            </a:r>
            <a:r>
              <a:rPr lang="pt-BR" sz="1600" b="1" kern="0" dirty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pt-BR" sz="1600" b="1" kern="0" dirty="0" smtClean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ETCS</a:t>
            </a:r>
            <a:r>
              <a:rPr lang="cs-CZ" sz="1600" b="1" kern="0" dirty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r>
              <a:rPr lang="pt-BR" sz="1600" b="1" kern="0" dirty="0" smtClean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sjednocení </a:t>
            </a:r>
            <a:r>
              <a:rPr lang="pt-BR" sz="1600" b="1" kern="0" dirty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trakční soustavy na 25 kV </a:t>
            </a:r>
            <a:r>
              <a:rPr lang="pt-BR" sz="1600" b="1" kern="0" dirty="0" smtClean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</a:t>
            </a:r>
            <a:r>
              <a:rPr lang="cs-CZ" sz="1600" b="1" kern="0" dirty="0" smtClean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cs-CZ" sz="16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cs-CZ" sz="16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t-BR" sz="1600" kern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r>
              <a:rPr lang="cs-CZ" sz="2400" b="1" kern="0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</a:t>
            </a:r>
            <a:r>
              <a:rPr lang="cs-CZ" sz="2400" b="1" kern="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rozvoje Rychlých železničních spojení v ČR</a:t>
            </a:r>
          </a:p>
          <a:p>
            <a:pPr marL="0" lvl="0" indent="0">
              <a:buClr>
                <a:srgbClr val="2E518A"/>
              </a:buClr>
              <a:buNone/>
            </a:pPr>
            <a:r>
              <a:rPr lang="cs-CZ" sz="16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Vláda schválila koncepční dokument.</a:t>
            </a:r>
            <a:endParaRPr lang="cs-CZ" sz="1600" kern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r>
              <a:rPr lang="cs-CZ" sz="16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cs-CZ" sz="1600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jednotlivá ramena zadávány dílčí studie proveditelnosti (Praha – Drážďany, Praha – Brno-Břeclav</a:t>
            </a:r>
            <a:r>
              <a:rPr lang="cs-CZ" sz="1600" kern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cs-CZ" sz="1600" kern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Clr>
                <a:srgbClr val="2E518A"/>
              </a:buClr>
              <a:buNone/>
            </a:pPr>
            <a:endParaRPr lang="cs-CZ" sz="1600" kern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431800" y="228600"/>
            <a:ext cx="846068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cs-CZ" sz="320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Modernizace, oprava </a:t>
            </a:r>
            <a:r>
              <a:rPr lang="pl-PL" altLang="cs-CZ" sz="3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výstavba železnice</a:t>
            </a:r>
            <a:endParaRPr lang="cs-CZ" altLang="cs-CZ" sz="32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http://www.elogistika.info/wp-content/uploads/2015/12/014453-koleje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5504" b="61469"/>
          <a:stretch/>
        </p:blipFill>
        <p:spPr bwMode="auto">
          <a:xfrm>
            <a:off x="0" y="5229200"/>
            <a:ext cx="9144000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13518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431800" y="228600"/>
            <a:ext cx="846068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cs-CZ" sz="320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Přehled </a:t>
            </a:r>
            <a:r>
              <a:rPr lang="pl-PL" altLang="cs-CZ" sz="3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plánovaných projektů</a:t>
            </a:r>
            <a:endParaRPr lang="cs-CZ" altLang="cs-CZ" sz="32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44236" t="22125" r="2917" b="13781"/>
          <a:stretch/>
        </p:blipFill>
        <p:spPr>
          <a:xfrm>
            <a:off x="179512" y="980728"/>
            <a:ext cx="8534188" cy="562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3963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PM_Setkání ANO_f (002) (002).ppt [jen pro čtení] [režim kompatibility]" id="{DBE2CC21-1553-466D-9FC9-BB627838941F}" vid="{FA33466B-7FDB-4E8A-9FC2-68C4651DB027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7C0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7C0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PM_Setkání ANO_f (002) (002).ppt [jen pro čtení] [režim kompatibility]" id="{DBE2CC21-1553-466D-9FC9-BB627838941F}" vid="{0291DA4D-1118-4B68-95D8-BBF3A789D6C4}"/>
    </a:ext>
  </a:ext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7C0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7C0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PM_Setkání ANO_f (002) (002).ppt [jen pro čtení] [režim kompatibility]" id="{DBE2CC21-1553-466D-9FC9-BB627838941F}" vid="{6E5CDC89-5545-4D23-BF67-2C0E64D1B20C}"/>
    </a:ext>
  </a:extLst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5044</TotalTime>
  <Words>581</Words>
  <Application>Microsoft Office PowerPoint</Application>
  <PresentationFormat>Předvádění na obrazovce (4:3)</PresentationFormat>
  <Paragraphs>111</Paragraphs>
  <Slides>14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Arial</vt:lpstr>
      <vt:lpstr>Segoe UI</vt:lpstr>
      <vt:lpstr>Times New Roman</vt:lpstr>
      <vt:lpstr>Verdana</vt:lpstr>
      <vt:lpstr>Wingdings</vt:lpstr>
      <vt:lpstr>šablona</vt:lpstr>
      <vt:lpstr>Default Design</vt:lpstr>
      <vt:lpstr>1_Default Design</vt:lpstr>
      <vt:lpstr>Prezentace aplikace PowerPoint</vt:lpstr>
      <vt:lpstr>Prezentace aplikace PowerPoint</vt:lpstr>
      <vt:lpstr>Příprava staveb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Straková Eva Mgr.</dc:creator>
  <cp:lastModifiedBy>Stadler Jakub Mgr.</cp:lastModifiedBy>
  <cp:revision>259</cp:revision>
  <cp:lastPrinted>2016-05-11T10:34:10Z</cp:lastPrinted>
  <dcterms:created xsi:type="dcterms:W3CDTF">2016-04-28T10:10:51Z</dcterms:created>
  <dcterms:modified xsi:type="dcterms:W3CDTF">2017-06-12T09:12:45Z</dcterms:modified>
</cp:coreProperties>
</file>