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309" r:id="rId3"/>
    <p:sldId id="296" r:id="rId4"/>
    <p:sldId id="299" r:id="rId5"/>
    <p:sldId id="297" r:id="rId6"/>
    <p:sldId id="287" r:id="rId7"/>
    <p:sldId id="286" r:id="rId8"/>
    <p:sldId id="303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298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C76"/>
    <a:srgbClr val="E4E7EC"/>
    <a:srgbClr val="EAF1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melka František Mgr." userId="a8224fb3-814d-488f-ac61-fbd01c1b255f" providerId="ADAL" clId="{963B2D87-4F30-41B7-9E00-51AF3E51E147}"/>
    <pc:docChg chg="modSld">
      <pc:chgData name="Jemelka František Mgr." userId="a8224fb3-814d-488f-ac61-fbd01c1b255f" providerId="ADAL" clId="{963B2D87-4F30-41B7-9E00-51AF3E51E147}" dt="2025-11-20T10:21:02.365" v="1" actId="20577"/>
      <pc:docMkLst>
        <pc:docMk/>
      </pc:docMkLst>
      <pc:sldChg chg="modSp mod">
        <pc:chgData name="Jemelka František Mgr." userId="a8224fb3-814d-488f-ac61-fbd01c1b255f" providerId="ADAL" clId="{963B2D87-4F30-41B7-9E00-51AF3E51E147}" dt="2025-11-20T10:21:02.365" v="1" actId="20577"/>
        <pc:sldMkLst>
          <pc:docMk/>
          <pc:sldMk cId="993126445" sldId="313"/>
        </pc:sldMkLst>
        <pc:spChg chg="mod">
          <ac:chgData name="Jemelka František Mgr." userId="a8224fb3-814d-488f-ac61-fbd01c1b255f" providerId="ADAL" clId="{963B2D87-4F30-41B7-9E00-51AF3E51E147}" dt="2025-11-20T10:21:02.365" v="1" actId="20577"/>
          <ac:spMkLst>
            <pc:docMk/>
            <pc:sldMk cId="993126445" sldId="313"/>
            <ac:spMk id="180" creationId="{E03EAC46-F581-8CC7-459A-E93CEC9CDE8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a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 a datum</a:t>
            </a:r>
          </a:p>
        </p:txBody>
      </p:sp>
      <p:sp>
        <p:nvSpPr>
          <p:cNvPr id="12" name="Název prezentac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Název prezentace</a:t>
            </a:r>
          </a:p>
        </p:txBody>
      </p:sp>
      <p:sp>
        <p:nvSpPr>
          <p:cNvPr id="13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Podtitul prezentace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Název programu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Název programu</a:t>
            </a:r>
          </a:p>
        </p:txBody>
      </p:sp>
      <p:sp>
        <p:nvSpPr>
          <p:cNvPr id="109" name="Program – podtitu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Program – podtitul</a:t>
            </a:r>
          </a:p>
        </p:txBody>
      </p:sp>
      <p:sp>
        <p:nvSpPr>
          <p:cNvPr id="110" name="Text úrovně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Body programu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ý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Výpis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ůležitý f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 úrovně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Více o fakt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Více o faktu</a:t>
            </a:r>
          </a:p>
        </p:txBody>
      </p:sp>
      <p:sp>
        <p:nvSpPr>
          <p:cNvPr id="128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Zdroj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Zdroj</a:t>
            </a:r>
          </a:p>
        </p:txBody>
      </p:sp>
      <p:sp>
        <p:nvSpPr>
          <p:cNvPr id="136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„Význačný citát“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e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Miska salátu se smaženou rýží, vařenými vejci a jídelními hůlkami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Mísa s lososovými koláčky, salátem a humusem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Mísa těstovin pappardelle s petrželovým máslem, praženými lískovými oříšky a strouhaným parmazánem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miska salátu se smaženou rýží, vařenými vejci a jídelními hůlkami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24384000" cy="1937084"/>
          </a:xfrm>
          <a:solidFill>
            <a:schemeClr val="tx1"/>
          </a:solidFill>
        </p:spPr>
        <p:txBody>
          <a:bodyPr>
            <a:normAutofit/>
          </a:bodyPr>
          <a:lstStyle>
            <a:lvl1pPr algn="ctr">
              <a:defRPr sz="6400" b="1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3164306"/>
            <a:ext cx="21031200" cy="85303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F3F0EB48-3B39-4E60-8AEA-EE4FC263E631}"/>
              </a:ext>
            </a:extLst>
          </p:cNvPr>
          <p:cNvSpPr/>
          <p:nvPr userDrawn="1"/>
        </p:nvSpPr>
        <p:spPr>
          <a:xfrm>
            <a:off x="0" y="1973168"/>
            <a:ext cx="24384000" cy="1804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600" dirty="0">
              <a:ln>
                <a:noFill/>
              </a:ln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53E53B4-147A-4FBD-8F49-1F4D14A9DC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1000" y="12252974"/>
            <a:ext cx="2743200" cy="10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a 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káda a limetky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Název prezentac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Název prezentace</a:t>
            </a:r>
          </a:p>
        </p:txBody>
      </p:sp>
      <p:sp>
        <p:nvSpPr>
          <p:cNvPr id="23" name="Autor a datum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 a datum</a:t>
            </a:r>
          </a:p>
        </p:txBody>
      </p:sp>
      <p:sp>
        <p:nvSpPr>
          <p:cNvPr id="24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Podtitul prezentace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ternativní název a 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ísa s lososovými koláčky, salátem a humusem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Název snímku</a:t>
            </a:r>
          </a:p>
        </p:txBody>
      </p:sp>
      <p:sp>
        <p:nvSpPr>
          <p:cNvPr id="34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Podtitul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Název snímk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Název snímku</a:t>
            </a:r>
          </a:p>
        </p:txBody>
      </p:sp>
      <p:sp>
        <p:nvSpPr>
          <p:cNvPr id="43" name="Podtitul snímk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Podtitul snímku</a:t>
            </a:r>
          </a:p>
        </p:txBody>
      </p:sp>
      <p:sp>
        <p:nvSpPr>
          <p:cNvPr id="44" name="Text úrovně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, odrážky, 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odtitul snímk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Podtitul snímku</a:t>
            </a:r>
          </a:p>
        </p:txBody>
      </p:sp>
      <p:sp>
        <p:nvSpPr>
          <p:cNvPr id="61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Mísa těstovin pappardelle s petrželovým máslem, praženými lískovými oříšky a strouhaným parmazánem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Název snímku</a:t>
            </a:r>
          </a:p>
        </p:txBody>
      </p:sp>
      <p:sp>
        <p:nvSpPr>
          <p:cNvPr id="6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, odrážky a živé video – mal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odtitul snímk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Podtitul snímku</a:t>
            </a:r>
          </a:p>
        </p:txBody>
      </p:sp>
      <p:sp>
        <p:nvSpPr>
          <p:cNvPr id="72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Název snímku</a:t>
            </a:r>
          </a:p>
        </p:txBody>
      </p:sp>
      <p:sp>
        <p:nvSpPr>
          <p:cNvPr id="7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, odrážky a živé video – velk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odtitul snímk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Podtitul snímku</a:t>
            </a:r>
          </a:p>
        </p:txBody>
      </p:sp>
      <p:sp>
        <p:nvSpPr>
          <p:cNvPr id="82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Název snímku</a:t>
            </a:r>
          </a:p>
        </p:txBody>
      </p:sp>
      <p:sp>
        <p:nvSpPr>
          <p:cNvPr id="8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ddí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Název oddílu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Název oddílu</a:t>
            </a:r>
          </a:p>
        </p:txBody>
      </p:sp>
      <p:sp>
        <p:nvSpPr>
          <p:cNvPr id="92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Jen 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Název snímku</a:t>
            </a:r>
          </a:p>
        </p:txBody>
      </p:sp>
      <p:sp>
        <p:nvSpPr>
          <p:cNvPr id="100" name="Podtitul snímk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Podtitul snímku</a:t>
            </a:r>
          </a:p>
        </p:txBody>
      </p:sp>
      <p:sp>
        <p:nvSpPr>
          <p:cNvPr id="101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Název snímku</a:t>
            </a:r>
          </a:p>
        </p:txBody>
      </p:sp>
      <p:sp>
        <p:nvSpPr>
          <p:cNvPr id="3" name="Text úrovně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MD_PPT_001_09.jpg" descr="MD_PPT_001_09.jp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Přehled hlavních změn  v návrhu zákona  „devítinovely“"/>
          <p:cNvSpPr txBox="1">
            <a:spLocks noGrp="1"/>
          </p:cNvSpPr>
          <p:nvPr>
            <p:ph type="ctrTitle"/>
          </p:nvPr>
        </p:nvSpPr>
        <p:spPr>
          <a:xfrm>
            <a:off x="1234613" y="4013046"/>
            <a:ext cx="21971004" cy="445278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>
                <a:solidFill>
                  <a:srgbClr val="123262"/>
                </a:solidFill>
              </a:defRPr>
            </a:pPr>
            <a:r>
              <a:rPr lang="cs-CZ" dirty="0"/>
              <a:t>Ministerstvo dopravy </a:t>
            </a:r>
            <a:br>
              <a:rPr lang="cs-CZ" dirty="0"/>
            </a:br>
            <a:r>
              <a:rPr lang="cs-CZ" dirty="0"/>
              <a:t>za Martina Kupky 2022–2025 </a:t>
            </a:r>
            <a:endParaRPr lang="cs-CZ" b="0" dirty="0"/>
          </a:p>
        </p:txBody>
      </p:sp>
      <p:pic>
        <p:nvPicPr>
          <p:cNvPr id="173" name="Obrázek" descr="Obrázek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470" y="1190984"/>
            <a:ext cx="4524147" cy="11300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Inspekce silniční dopravy">
            <a:extLst>
              <a:ext uri="{FF2B5EF4-FFF2-40B4-BE49-F238E27FC236}">
                <a16:creationId xmlns:a16="http://schemas.microsoft.com/office/drawing/2014/main" id="{A102E7D4-04C8-9492-EEC3-7FE0773FEBD6}"/>
              </a:ext>
            </a:extLst>
          </p:cNvPr>
          <p:cNvSpPr txBox="1">
            <a:spLocks/>
          </p:cNvSpPr>
          <p:nvPr/>
        </p:nvSpPr>
        <p:spPr>
          <a:xfrm>
            <a:off x="1206496" y="10524879"/>
            <a:ext cx="80137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2C3C76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cs-CZ" sz="5400" dirty="0"/>
              <a:t>20. 11. 2025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978B3-B303-44DA-75CA-217BEDCE2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MD_PPT_001_09.jpg" descr="MD_PPT_001_09.jpg">
            <a:extLst>
              <a:ext uri="{FF2B5EF4-FFF2-40B4-BE49-F238E27FC236}">
                <a16:creationId xmlns:a16="http://schemas.microsoft.com/office/drawing/2014/main" id="{A4F0BFBB-8B4A-C493-6D14-636CB88518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Obrázek" descr="Obrázek">
            <a:extLst>
              <a:ext uri="{FF2B5EF4-FFF2-40B4-BE49-F238E27FC236}">
                <a16:creationId xmlns:a16="http://schemas.microsoft.com/office/drawing/2014/main" id="{2AC573EF-7AE2-013A-6689-1C37398CEB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470" y="1190984"/>
            <a:ext cx="4524147" cy="113006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Inspekce silniční dopravy">
            <a:extLst>
              <a:ext uri="{FF2B5EF4-FFF2-40B4-BE49-F238E27FC236}">
                <a16:creationId xmlns:a16="http://schemas.microsoft.com/office/drawing/2014/main" id="{5A8453DC-892A-BF8F-8964-79C407DAB0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rgbClr val="2C3C76"/>
                </a:solidFill>
              </a:defRPr>
            </a:lvl1pPr>
          </a:lstStyle>
          <a:p>
            <a:r>
              <a:rPr lang="cs-CZ" dirty="0"/>
              <a:t>Zákaz předjíždění kamionů </a:t>
            </a:r>
            <a:br>
              <a:rPr lang="cs-CZ" dirty="0"/>
            </a:br>
            <a:r>
              <a:rPr lang="cs-CZ" dirty="0"/>
              <a:t> </a:t>
            </a:r>
            <a:br>
              <a:rPr lang="cs-CZ" dirty="0"/>
            </a:br>
            <a:endParaRPr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B6D3295-578E-E233-0D14-CB0761D946D8}"/>
              </a:ext>
            </a:extLst>
          </p:cNvPr>
          <p:cNvSpPr txBox="1"/>
          <p:nvPr/>
        </p:nvSpPr>
        <p:spPr>
          <a:xfrm>
            <a:off x="1206500" y="3592163"/>
            <a:ext cx="13572756" cy="39560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mezi lety 2022-2025 byl postupně rozšířen zákaz předjíždění nákladních vozidel na celkem 250 km dálnic </a:t>
            </a:r>
          </a:p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nejvíc úseků se zákazem předjíždění kamionů je na dálnici D1 mezi Prahou a Brnem 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795F485-9FC3-D714-C324-0DA6A1BB4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9" r="30958"/>
          <a:stretch>
            <a:fillRect/>
          </a:stretch>
        </p:blipFill>
        <p:spPr>
          <a:xfrm>
            <a:off x="16443543" y="4716000"/>
            <a:ext cx="9000000" cy="900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4590644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DCFC6-CF15-5F6A-84C6-93AD7C545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MD_PPT_001_09.jpg" descr="MD_PPT_001_09.jpg">
            <a:extLst>
              <a:ext uri="{FF2B5EF4-FFF2-40B4-BE49-F238E27FC236}">
                <a16:creationId xmlns:a16="http://schemas.microsoft.com/office/drawing/2014/main" id="{F739FCE4-AF6F-B604-96B9-B79B06ACBC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Obrázek" descr="Obrázek">
            <a:extLst>
              <a:ext uri="{FF2B5EF4-FFF2-40B4-BE49-F238E27FC236}">
                <a16:creationId xmlns:a16="http://schemas.microsoft.com/office/drawing/2014/main" id="{3FBC1180-CC85-61B9-4336-1ADDDE1A57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470" y="1190984"/>
            <a:ext cx="4524147" cy="113006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Inspekce silniční dopravy">
            <a:extLst>
              <a:ext uri="{FF2B5EF4-FFF2-40B4-BE49-F238E27FC236}">
                <a16:creationId xmlns:a16="http://schemas.microsoft.com/office/drawing/2014/main" id="{B46AB0A6-4F6E-612B-041A-2F5A069E6A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rgbClr val="2C3C76"/>
                </a:solidFill>
              </a:defRPr>
            </a:lvl1pPr>
          </a:lstStyle>
          <a:p>
            <a:r>
              <a:rPr lang="cs-CZ" dirty="0"/>
              <a:t>Automatizovaná vozidla </a:t>
            </a:r>
            <a:br>
              <a:rPr lang="cs-CZ" dirty="0"/>
            </a:br>
            <a:r>
              <a:rPr lang="cs-CZ" dirty="0"/>
              <a:t>mají svá pravidla </a:t>
            </a:r>
            <a:br>
              <a:rPr lang="cs-CZ" dirty="0"/>
            </a:br>
            <a:r>
              <a:rPr lang="cs-CZ" dirty="0"/>
              <a:t> </a:t>
            </a:r>
            <a:br>
              <a:rPr lang="cs-CZ" dirty="0"/>
            </a:br>
            <a:endParaRPr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04B8337-355A-478E-C264-4A1DB26BD977}"/>
              </a:ext>
            </a:extLst>
          </p:cNvPr>
          <p:cNvSpPr txBox="1"/>
          <p:nvPr/>
        </p:nvSpPr>
        <p:spPr>
          <a:xfrm>
            <a:off x="1206500" y="3592163"/>
            <a:ext cx="14402095" cy="80494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od ledna 2026 začnou platit nová pravidla zohledňující budoucí provoz automatizovaných vozidel </a:t>
            </a:r>
          </a:p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když bude vozidlo řídit samo, nebudou se na řidiče vztahovat pravidla silničního provozu </a:t>
            </a:r>
          </a:p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řidič musí být nicméně připraven na výzvu automatizovaného vozidla řízení bezpečně převzít</a:t>
            </a:r>
          </a:p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řidič/provozovatel vozidla nebude odpovídat za přestupek spáchaný v době, kdy se automatizované vozidlo řídilo samo 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8F97009-9DE4-CAAE-8CB1-DCC5F7CA03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" t="18230" r="9180"/>
          <a:stretch>
            <a:fillRect/>
          </a:stretch>
        </p:blipFill>
        <p:spPr>
          <a:xfrm>
            <a:off x="16443543" y="4716000"/>
            <a:ext cx="9000000" cy="900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7125695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58FFE-FFBD-02C7-81DA-8479680CA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MD_PPT_001_09.jpg" descr="MD_PPT_001_09.jpg">
            <a:extLst>
              <a:ext uri="{FF2B5EF4-FFF2-40B4-BE49-F238E27FC236}">
                <a16:creationId xmlns:a16="http://schemas.microsoft.com/office/drawing/2014/main" id="{A00A63CF-94CB-9702-A977-C7C39B6FED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Obrázek" descr="Obrázek">
            <a:extLst>
              <a:ext uri="{FF2B5EF4-FFF2-40B4-BE49-F238E27FC236}">
                <a16:creationId xmlns:a16="http://schemas.microsoft.com/office/drawing/2014/main" id="{5F71C09B-39C4-E0D7-71D8-4C48F07A9F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470" y="1190984"/>
            <a:ext cx="4524147" cy="113006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Inspekce silniční dopravy">
            <a:extLst>
              <a:ext uri="{FF2B5EF4-FFF2-40B4-BE49-F238E27FC236}">
                <a16:creationId xmlns:a16="http://schemas.microsoft.com/office/drawing/2014/main" id="{E03EAC46-F581-8CC7-459A-E93CEC9CDE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rgbClr val="2C3C76"/>
                </a:solidFill>
              </a:defRPr>
            </a:lvl1pPr>
          </a:lstStyle>
          <a:p>
            <a:r>
              <a:rPr lang="cs-CZ" dirty="0"/>
              <a:t>Česká cesta </a:t>
            </a:r>
            <a:r>
              <a:rPr lang="cs-CZ"/>
              <a:t>do vesmíru </a:t>
            </a:r>
            <a:br>
              <a:rPr lang="cs-CZ" dirty="0"/>
            </a:br>
            <a:br>
              <a:rPr lang="cs-CZ" dirty="0"/>
            </a:br>
            <a:endParaRPr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C49E336-6C47-632B-9FB4-A6349607356A}"/>
              </a:ext>
            </a:extLst>
          </p:cNvPr>
          <p:cNvSpPr txBox="1"/>
          <p:nvPr/>
        </p:nvSpPr>
        <p:spPr>
          <a:xfrm>
            <a:off x="1206500" y="3592163"/>
            <a:ext cx="13572756" cy="49409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Ministerstvo dopravy vybralo ve spolupráci s dalšími resorty 13 experimentů, které bude na ISS český astronaut realizovat </a:t>
            </a:r>
          </a:p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výraznou osobností projektu je český armádní pilot Aleš Svoboda, který byl vybrán do záložního týmu astronautů pro evropskou vesmírnou misi ESA </a:t>
            </a:r>
          </a:p>
        </p:txBody>
      </p:sp>
      <p:pic>
        <p:nvPicPr>
          <p:cNvPr id="3" name="Obrázek 2" descr="Obsah obrázku helma, oblečení, venku, obloha&#10;&#10;Obsah generovaný pomocí AI může být nesprávný.">
            <a:extLst>
              <a:ext uri="{FF2B5EF4-FFF2-40B4-BE49-F238E27FC236}">
                <a16:creationId xmlns:a16="http://schemas.microsoft.com/office/drawing/2014/main" id="{28BD90D1-6F25-74D6-A86E-33E5927A71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4" t="1281" r="7395"/>
          <a:stretch>
            <a:fillRect/>
          </a:stretch>
        </p:blipFill>
        <p:spPr>
          <a:xfrm>
            <a:off x="16443543" y="4716000"/>
            <a:ext cx="8999999" cy="900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9312644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FE0C4-C626-88F0-60C5-3EAFD8FD0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MD_PPT_001_09.jpg" descr="MD_PPT_001_09.jpg">
            <a:extLst>
              <a:ext uri="{FF2B5EF4-FFF2-40B4-BE49-F238E27FC236}">
                <a16:creationId xmlns:a16="http://schemas.microsoft.com/office/drawing/2014/main" id="{9F437503-84E5-A1FD-C26E-F9A5AC24A6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Obrázek" descr="Obrázek">
            <a:extLst>
              <a:ext uri="{FF2B5EF4-FFF2-40B4-BE49-F238E27FC236}">
                <a16:creationId xmlns:a16="http://schemas.microsoft.com/office/drawing/2014/main" id="{6F037264-19DA-FB83-ADB2-B0EE236929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470" y="1190984"/>
            <a:ext cx="4524147" cy="113006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Inspekce silniční dopravy">
            <a:extLst>
              <a:ext uri="{FF2B5EF4-FFF2-40B4-BE49-F238E27FC236}">
                <a16:creationId xmlns:a16="http://schemas.microsoft.com/office/drawing/2014/main" id="{6C52A1D0-7A15-0137-F5CC-64C7987AFD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rgbClr val="2C3C76"/>
                </a:solidFill>
              </a:defRPr>
            </a:lvl1pPr>
          </a:lstStyle>
          <a:p>
            <a:r>
              <a:rPr lang="cs-CZ" dirty="0"/>
              <a:t>Posílení veřejné dopravy zavedením </a:t>
            </a:r>
            <a:br>
              <a:rPr lang="cs-CZ" dirty="0"/>
            </a:br>
            <a:r>
              <a:rPr lang="cs-CZ" dirty="0"/>
              <a:t>tzv. poptávkové dopravy </a:t>
            </a:r>
            <a:br>
              <a:rPr lang="cs-CZ" dirty="0"/>
            </a:br>
            <a:br>
              <a:rPr lang="cs-CZ" dirty="0"/>
            </a:br>
            <a:endParaRPr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3BF305C-55B2-ABA4-1BF7-EB7889187B7A}"/>
              </a:ext>
            </a:extLst>
          </p:cNvPr>
          <p:cNvSpPr txBox="1"/>
          <p:nvPr/>
        </p:nvSpPr>
        <p:spPr>
          <a:xfrm>
            <a:off x="1206500" y="3592163"/>
            <a:ext cx="13572756" cy="60027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přeprava probíhá na základě objednávek, a to jak mezi běžnými zastávkami, tak mezi předem určenými nástupními místy </a:t>
            </a:r>
          </a:p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využívána jsou vozidla od osobních až po autobusy a licence bude vydávána pro určitou územní oblast, nikoliv trasu</a:t>
            </a:r>
          </a:p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poptávková doprava umožňuje jak ekonomické, tak velmi účelné zajištění dopravní obslužnosti </a:t>
            </a:r>
          </a:p>
        </p:txBody>
      </p:sp>
      <p:pic>
        <p:nvPicPr>
          <p:cNvPr id="7" name="Obrázek 6" descr="Obsah obrázku text, Pozemní vozidlo, vozidlo, venku&#10;&#10;Obsah generovaný pomocí AI může být nesprávný.">
            <a:extLst>
              <a:ext uri="{FF2B5EF4-FFF2-40B4-BE49-F238E27FC236}">
                <a16:creationId xmlns:a16="http://schemas.microsoft.com/office/drawing/2014/main" id="{65DA7E88-3EAB-84F9-B85B-A2C52815B4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r="18533"/>
          <a:stretch>
            <a:fillRect/>
          </a:stretch>
        </p:blipFill>
        <p:spPr>
          <a:xfrm>
            <a:off x="16443543" y="4716001"/>
            <a:ext cx="9000000" cy="899999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1433559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3D796-8FBB-FDB3-B611-915874849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MD_PPT_001_09.jpg" descr="MD_PPT_001_09.jpg">
            <a:extLst>
              <a:ext uri="{FF2B5EF4-FFF2-40B4-BE49-F238E27FC236}">
                <a16:creationId xmlns:a16="http://schemas.microsoft.com/office/drawing/2014/main" id="{ED082260-E465-E5FF-0127-1C08F7988A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Obrázek" descr="Obrázek">
            <a:extLst>
              <a:ext uri="{FF2B5EF4-FFF2-40B4-BE49-F238E27FC236}">
                <a16:creationId xmlns:a16="http://schemas.microsoft.com/office/drawing/2014/main" id="{0766A3C4-A6E4-57A6-9310-BDFE47AE37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470" y="1190984"/>
            <a:ext cx="4524147" cy="113006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Inspekce silniční dopravy">
            <a:extLst>
              <a:ext uri="{FF2B5EF4-FFF2-40B4-BE49-F238E27FC236}">
                <a16:creationId xmlns:a16="http://schemas.microsoft.com/office/drawing/2014/main" id="{3D05F678-3B34-2977-9710-D7F2D5868B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rgbClr val="2C3C76"/>
                </a:solidFill>
              </a:defRPr>
            </a:lvl1pPr>
          </a:lstStyle>
          <a:p>
            <a:r>
              <a:rPr lang="cs-CZ" dirty="0"/>
              <a:t>Příprava dalších PPP projektů </a:t>
            </a:r>
            <a:br>
              <a:rPr lang="cs-CZ" dirty="0"/>
            </a:br>
            <a:r>
              <a:rPr lang="cs-CZ" dirty="0"/>
              <a:t> </a:t>
            </a:r>
            <a:br>
              <a:rPr lang="cs-CZ" dirty="0"/>
            </a:br>
            <a:endParaRPr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80358FD-A410-C516-9CDB-1346FAB07794}"/>
              </a:ext>
            </a:extLst>
          </p:cNvPr>
          <p:cNvSpPr txBox="1"/>
          <p:nvPr/>
        </p:nvSpPr>
        <p:spPr>
          <a:xfrm>
            <a:off x="1206500" y="3592163"/>
            <a:ext cx="13572756" cy="90343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spolupráce veřejného a soukromého sektoru se osvědčila na projektu dostavby a opravy dálnice D4 </a:t>
            </a:r>
          </a:p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v září 2025 vláda schválila postup výstavby dálnice D55 a středočeských úseků dálnice D3 metodou PPP  </a:t>
            </a:r>
          </a:p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v pokročilé fázi je nyní soutěžní dialog projektu PPP D35, intenzivně se pracuje na novém moderním napojení centra Prahy mezi Veleslavínem a letištěm Václava Havla </a:t>
            </a:r>
          </a:p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rozběhly se také přípravy vysokorychlostní trati Moravská brána, Brno–Břeclav a modernizace úseku mezi Brnem a Nezamyslicemi  </a:t>
            </a:r>
          </a:p>
        </p:txBody>
      </p:sp>
      <p:pic>
        <p:nvPicPr>
          <p:cNvPr id="5" name="Obrázek 4" descr="Obsah obrázku venku, tráva, Letecké snímkování, krajina&#10;&#10;Obsah generovaný pomocí AI může být nesprávný.">
            <a:extLst>
              <a:ext uri="{FF2B5EF4-FFF2-40B4-BE49-F238E27FC236}">
                <a16:creationId xmlns:a16="http://schemas.microsoft.com/office/drawing/2014/main" id="{ACB8EC9A-7056-A7AF-9DBE-12BBFF4213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72"/>
          <a:stretch>
            <a:fillRect/>
          </a:stretch>
        </p:blipFill>
        <p:spPr>
          <a:xfrm>
            <a:off x="16443543" y="4716001"/>
            <a:ext cx="9000000" cy="899999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0854449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2ACB9-187B-EC94-C36F-DA7FA0C1A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MD_PPT_001_09.jpg" descr="MD_PPT_001_09.jpg">
            <a:extLst>
              <a:ext uri="{FF2B5EF4-FFF2-40B4-BE49-F238E27FC236}">
                <a16:creationId xmlns:a16="http://schemas.microsoft.com/office/drawing/2014/main" id="{3524DCE2-CBF7-0836-99C3-70361EC8B1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Obrázek" descr="Obrázek">
            <a:extLst>
              <a:ext uri="{FF2B5EF4-FFF2-40B4-BE49-F238E27FC236}">
                <a16:creationId xmlns:a16="http://schemas.microsoft.com/office/drawing/2014/main" id="{113C8143-092E-FFE1-DB90-0A84C016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470" y="1190984"/>
            <a:ext cx="4524147" cy="113006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Inspekce silniční dopravy">
            <a:extLst>
              <a:ext uri="{FF2B5EF4-FFF2-40B4-BE49-F238E27FC236}">
                <a16:creationId xmlns:a16="http://schemas.microsoft.com/office/drawing/2014/main" id="{BBE56140-635D-A363-2904-4193C5932D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rgbClr val="2C3C76"/>
                </a:solidFill>
              </a:defRPr>
            </a:lvl1pPr>
          </a:lstStyle>
          <a:p>
            <a:r>
              <a:rPr lang="cs-CZ" dirty="0"/>
              <a:t>České dráhy výrazně </a:t>
            </a:r>
            <a:br>
              <a:rPr lang="cs-CZ" dirty="0"/>
            </a:br>
            <a:r>
              <a:rPr lang="cs-CZ" dirty="0"/>
              <a:t>zmodernizovaly vlaky </a:t>
            </a:r>
            <a:br>
              <a:rPr lang="cs-CZ" dirty="0"/>
            </a:br>
            <a:br>
              <a:rPr lang="cs-CZ" dirty="0"/>
            </a:br>
            <a:endParaRPr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8B1A8C3-46A3-6C16-12AF-B1F24D81608E}"/>
              </a:ext>
            </a:extLst>
          </p:cNvPr>
          <p:cNvSpPr txBox="1"/>
          <p:nvPr/>
        </p:nvSpPr>
        <p:spPr>
          <a:xfrm>
            <a:off x="1206500" y="3592163"/>
            <a:ext cx="14172584" cy="90343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celkem 144 nových elektrických, motorových a netrakčních jednotek </a:t>
            </a:r>
            <a:br>
              <a:rPr lang="cs-CZ" sz="3200" dirty="0">
                <a:solidFill>
                  <a:srgbClr val="2C3C76"/>
                </a:solidFill>
                <a:latin typeface="+mj-lt"/>
              </a:rPr>
            </a:br>
            <a:r>
              <a:rPr lang="cs-CZ" sz="3200" dirty="0">
                <a:solidFill>
                  <a:srgbClr val="2C3C76"/>
                </a:solidFill>
                <a:latin typeface="+mj-lt"/>
              </a:rPr>
              <a:t>a elektrických lokomotiv za téměř 19 mld. korun šlo do provozu v roce 2024, historicky nejvíce </a:t>
            </a:r>
          </a:p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nasazením dalších nových vlaků </a:t>
            </a:r>
            <a:r>
              <a:rPr lang="cs-CZ" sz="3200" dirty="0" err="1">
                <a:solidFill>
                  <a:srgbClr val="2C3C76"/>
                </a:solidFill>
                <a:latin typeface="+mj-lt"/>
              </a:rPr>
              <a:t>ComfortJet</a:t>
            </a:r>
            <a:r>
              <a:rPr lang="cs-CZ" sz="3200" dirty="0">
                <a:solidFill>
                  <a:srgbClr val="2C3C76"/>
                </a:solidFill>
                <a:latin typeface="+mj-lt"/>
              </a:rPr>
              <a:t> ČD v roce 2026 zvýší kvalitu služeb na mezinárodních i vnitrostátních linkách </a:t>
            </a:r>
          </a:p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například mezi Prahou a Brnem denně vyjede 14× </a:t>
            </a:r>
            <a:r>
              <a:rPr lang="cs-CZ" sz="3200" dirty="0" err="1">
                <a:solidFill>
                  <a:srgbClr val="2C3C76"/>
                </a:solidFill>
                <a:latin typeface="+mj-lt"/>
              </a:rPr>
              <a:t>ComfortJet</a:t>
            </a:r>
            <a:r>
              <a:rPr lang="cs-CZ" sz="3200" dirty="0">
                <a:solidFill>
                  <a:srgbClr val="2C3C76"/>
                </a:solidFill>
                <a:latin typeface="+mj-lt"/>
              </a:rPr>
              <a:t> </a:t>
            </a:r>
            <a:br>
              <a:rPr lang="cs-CZ" sz="3200" dirty="0">
                <a:solidFill>
                  <a:srgbClr val="2C3C76"/>
                </a:solidFill>
                <a:latin typeface="+mj-lt"/>
              </a:rPr>
            </a:br>
            <a:r>
              <a:rPr lang="cs-CZ" sz="3200" dirty="0">
                <a:solidFill>
                  <a:srgbClr val="2C3C76"/>
                </a:solidFill>
                <a:latin typeface="+mj-lt"/>
              </a:rPr>
              <a:t>a 16× moderním </a:t>
            </a:r>
            <a:r>
              <a:rPr lang="cs-CZ" sz="3200" dirty="0" err="1">
                <a:solidFill>
                  <a:srgbClr val="2C3C76"/>
                </a:solidFill>
                <a:latin typeface="+mj-lt"/>
              </a:rPr>
              <a:t>RailJet</a:t>
            </a:r>
            <a:r>
              <a:rPr lang="cs-CZ" sz="3200" dirty="0">
                <a:solidFill>
                  <a:srgbClr val="2C3C76"/>
                </a:solidFill>
                <a:latin typeface="+mj-lt"/>
              </a:rPr>
              <a:t> </a:t>
            </a:r>
          </a:p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další moderní vlaky - motorové jednotky </a:t>
            </a:r>
            <a:r>
              <a:rPr lang="cs-CZ" sz="3200" dirty="0" err="1">
                <a:solidFill>
                  <a:srgbClr val="2C3C76"/>
                </a:solidFill>
                <a:latin typeface="+mj-lt"/>
              </a:rPr>
              <a:t>RegioFox</a:t>
            </a:r>
            <a:r>
              <a:rPr lang="cs-CZ" sz="3200" dirty="0">
                <a:solidFill>
                  <a:srgbClr val="2C3C76"/>
                </a:solidFill>
                <a:latin typeface="+mj-lt"/>
              </a:rPr>
              <a:t> - dorazí i do regionů, tedy na spoje, kterými každý den jezdí lidé do práce nebo do školy </a:t>
            </a:r>
          </a:p>
        </p:txBody>
      </p:sp>
      <p:pic>
        <p:nvPicPr>
          <p:cNvPr id="5" name="Obrázek 4" descr="Obsah obrázku vozidlo, vlak, cestující, veřejná doprava&#10;&#10;Obsah generovaný pomocí AI může být nesprávný.">
            <a:extLst>
              <a:ext uri="{FF2B5EF4-FFF2-40B4-BE49-F238E27FC236}">
                <a16:creationId xmlns:a16="http://schemas.microsoft.com/office/drawing/2014/main" id="{D6DB444B-C6DA-B83C-4890-4A46F186D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10" b="8977"/>
          <a:stretch>
            <a:fillRect/>
          </a:stretch>
        </p:blipFill>
        <p:spPr>
          <a:xfrm>
            <a:off x="16443543" y="4716001"/>
            <a:ext cx="9000000" cy="899999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7734128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FE593-FC72-1969-8A5D-CED7431D9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MD_PPT_001_08.jpg" descr="MD_PPT_001_08.jpg">
            <a:extLst>
              <a:ext uri="{FF2B5EF4-FFF2-40B4-BE49-F238E27FC236}">
                <a16:creationId xmlns:a16="http://schemas.microsoft.com/office/drawing/2014/main" id="{337AAB89-01AC-BD0D-EF8C-DE0EBD40D3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Hlavní oblasti úpravy">
            <a:extLst>
              <a:ext uri="{FF2B5EF4-FFF2-40B4-BE49-F238E27FC236}">
                <a16:creationId xmlns:a16="http://schemas.microsoft.com/office/drawing/2014/main" id="{4AD41C6C-87BD-A994-A389-4269D1B8BEA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914387" y="6022168"/>
            <a:ext cx="12555224" cy="167166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lnSpc>
                <a:spcPct val="10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rPr lang="cs-CZ" dirty="0"/>
              <a:t>Děkuji za pozornost</a:t>
            </a:r>
            <a:endParaRPr dirty="0"/>
          </a:p>
        </p:txBody>
      </p:sp>
      <p:pic>
        <p:nvPicPr>
          <p:cNvPr id="3" name="Obrázek 2" descr="Obsah obrázku Písmo, Grafika, logo, grafický design&#10;&#10;Obsah vygenerovaný umělou inteligencí může být nesprávný.">
            <a:extLst>
              <a:ext uri="{FF2B5EF4-FFF2-40B4-BE49-F238E27FC236}">
                <a16:creationId xmlns:a16="http://schemas.microsoft.com/office/drawing/2014/main" id="{AD0B9431-A7AD-D1F5-929E-DEEA5BE865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670" y="10054474"/>
            <a:ext cx="6686659" cy="167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7002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C3563-98CF-1813-FBCE-A7AFE4C51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MD_PPT_001_09.jpg" descr="MD_PPT_001_09.jpg">
            <a:extLst>
              <a:ext uri="{FF2B5EF4-FFF2-40B4-BE49-F238E27FC236}">
                <a16:creationId xmlns:a16="http://schemas.microsoft.com/office/drawing/2014/main" id="{28865ECE-98B7-74E8-615B-845FA934C5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Obrázek" descr="Obrázek">
            <a:extLst>
              <a:ext uri="{FF2B5EF4-FFF2-40B4-BE49-F238E27FC236}">
                <a16:creationId xmlns:a16="http://schemas.microsoft.com/office/drawing/2014/main" id="{ACBEE814-E95C-B4B1-D4AC-31BF5C77B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470" y="1190984"/>
            <a:ext cx="4524147" cy="113006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Inspekce silniční dopravy">
            <a:extLst>
              <a:ext uri="{FF2B5EF4-FFF2-40B4-BE49-F238E27FC236}">
                <a16:creationId xmlns:a16="http://schemas.microsoft.com/office/drawing/2014/main" id="{481882B3-2DF9-9E5F-B697-5E82A768B6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rgbClr val="2C3C76"/>
                </a:solidFill>
              </a:defRPr>
            </a:lvl1pPr>
          </a:lstStyle>
          <a:p>
            <a:r>
              <a:rPr lang="cs-CZ" dirty="0"/>
              <a:t>Rekordní výstavba dálniční sítě </a:t>
            </a:r>
            <a:br>
              <a:rPr lang="cs-CZ" dirty="0"/>
            </a:br>
            <a:endParaRPr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8F1B9D2-0564-F080-DA45-8D61A12239D1}"/>
              </a:ext>
            </a:extLst>
          </p:cNvPr>
          <p:cNvSpPr txBox="1"/>
          <p:nvPr/>
        </p:nvSpPr>
        <p:spPr>
          <a:xfrm>
            <a:off x="1206500" y="3592163"/>
            <a:ext cx="13827937" cy="60796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celkem 212,5 km nových dálnic za celé čtyři roky </a:t>
            </a:r>
          </a:p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dalších 225 km připraveno k otevření do roku 2029 </a:t>
            </a:r>
          </a:p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dálnice D35 byla v roce 2025 nejrozestavěnější dálnicí s celkovou délkou 63,9 km, z nichž se do konce roku otevře 32,7 km </a:t>
            </a:r>
          </a:p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v provozu ke konci roku 2025 celkem 3 773 parkovacích míst pro nákladní automobily na dálnicích, dalších 524 nových stání ve výstavbě </a:t>
            </a:r>
          </a:p>
        </p:txBody>
      </p:sp>
      <p:pic>
        <p:nvPicPr>
          <p:cNvPr id="7" name="Obrázek 6" descr="Obsah obrázku tráva, venku, Letecké snímkování, dopravní uzel&#10;&#10;Obsah generovaný pomocí AI může být nesprávný.">
            <a:extLst>
              <a:ext uri="{FF2B5EF4-FFF2-40B4-BE49-F238E27FC236}">
                <a16:creationId xmlns:a16="http://schemas.microsoft.com/office/drawing/2014/main" id="{A72E2A04-49D6-9BAF-0221-8ECAB92D7D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3543" y="4716000"/>
            <a:ext cx="9000000" cy="900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1819462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FBBCF-CD0D-CFE2-6D73-4D2FD2376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MD_PPT_001_09.jpg" descr="MD_PPT_001_09.jpg">
            <a:extLst>
              <a:ext uri="{FF2B5EF4-FFF2-40B4-BE49-F238E27FC236}">
                <a16:creationId xmlns:a16="http://schemas.microsoft.com/office/drawing/2014/main" id="{BA02D5DD-28E8-956A-88C5-F437B2CC15B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Obrázek" descr="Obrázek">
            <a:extLst>
              <a:ext uri="{FF2B5EF4-FFF2-40B4-BE49-F238E27FC236}">
                <a16:creationId xmlns:a16="http://schemas.microsoft.com/office/drawing/2014/main" id="{AC7C8CAB-86FB-B5AE-436B-FD09787220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470" y="1190984"/>
            <a:ext cx="4524147" cy="113006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Inspekce silniční dopravy">
            <a:extLst>
              <a:ext uri="{FF2B5EF4-FFF2-40B4-BE49-F238E27FC236}">
                <a16:creationId xmlns:a16="http://schemas.microsoft.com/office/drawing/2014/main" id="{EB5B75A3-873C-9318-8E73-5F287AF375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rgbClr val="2C3C76"/>
                </a:solidFill>
              </a:defRPr>
            </a:lvl1pPr>
          </a:lstStyle>
          <a:p>
            <a:r>
              <a:rPr lang="cs-CZ" dirty="0"/>
              <a:t>Moderní a bezpečnější železnice </a:t>
            </a:r>
            <a:br>
              <a:rPr lang="cs-CZ" dirty="0"/>
            </a:br>
            <a:endParaRPr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D677D19-4B8D-19A9-3CA3-707E874322F0}"/>
              </a:ext>
            </a:extLst>
          </p:cNvPr>
          <p:cNvSpPr txBox="1"/>
          <p:nvPr/>
        </p:nvSpPr>
        <p:spPr>
          <a:xfrm>
            <a:off x="1206500" y="3592163"/>
            <a:ext cx="13827937" cy="509479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zrekonstruováno 139 nádražních budov </a:t>
            </a:r>
          </a:p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zmodernizováno 306,5 km tratí a 615 železničních přejezdů </a:t>
            </a:r>
          </a:p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do výhradního provozu šlo zabezpečení ETCS </a:t>
            </a:r>
          </a:p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pokračuje realizace modernizace trati Praha-Ruzyně-Kladno </a:t>
            </a:r>
            <a:br>
              <a:rPr lang="cs-CZ" sz="3200" dirty="0">
                <a:solidFill>
                  <a:srgbClr val="2C3C76"/>
                </a:solidFill>
                <a:latin typeface="+mj-lt"/>
              </a:rPr>
            </a:br>
            <a:r>
              <a:rPr lang="cs-CZ" sz="3200" dirty="0">
                <a:solidFill>
                  <a:srgbClr val="2C3C76"/>
                </a:solidFill>
                <a:latin typeface="+mj-lt"/>
              </a:rPr>
              <a:t>s odbočkou na LVH Praha s reálným dokončením nejdříve v roce 2030  </a:t>
            </a:r>
          </a:p>
        </p:txBody>
      </p:sp>
      <p:pic>
        <p:nvPicPr>
          <p:cNvPr id="3" name="Obrázek 2" descr="Obsah obrázku trať, vlak, venku, obloha&#10;&#10;Obsah generovaný pomocí AI může být nesprávný.">
            <a:extLst>
              <a:ext uri="{FF2B5EF4-FFF2-40B4-BE49-F238E27FC236}">
                <a16:creationId xmlns:a16="http://schemas.microsoft.com/office/drawing/2014/main" id="{F4792C66-15FC-539C-3303-A3F60F023E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9" t="15891" r="13884"/>
          <a:stretch>
            <a:fillRect/>
          </a:stretch>
        </p:blipFill>
        <p:spPr>
          <a:xfrm>
            <a:off x="16443543" y="4490318"/>
            <a:ext cx="9000000" cy="900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4733305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20C26-AC29-9852-0105-BE582AB9E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MD_PPT_001_09.jpg" descr="MD_PPT_001_09.jpg">
            <a:extLst>
              <a:ext uri="{FF2B5EF4-FFF2-40B4-BE49-F238E27FC236}">
                <a16:creationId xmlns:a16="http://schemas.microsoft.com/office/drawing/2014/main" id="{ECC3DB98-CFDD-5517-B87D-544B56078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86D25165-C327-B36F-CB59-3F9C5E05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8800" dirty="0">
                <a:solidFill>
                  <a:srgbClr val="2C3C76"/>
                </a:solidFill>
                <a:latin typeface="+mj-lt"/>
              </a:rPr>
              <a:t>Nová přístaviště na Labi, Vltavě </a:t>
            </a:r>
            <a:br>
              <a:rPr lang="cs-CZ" sz="8800" dirty="0">
                <a:solidFill>
                  <a:srgbClr val="2C3C76"/>
                </a:solidFill>
                <a:latin typeface="+mj-lt"/>
              </a:rPr>
            </a:br>
            <a:r>
              <a:rPr lang="cs-CZ" sz="8800" dirty="0">
                <a:solidFill>
                  <a:srgbClr val="2C3C76"/>
                </a:solidFill>
                <a:latin typeface="+mj-lt"/>
              </a:rPr>
              <a:t>a prodloužení Baťova kanálu </a:t>
            </a:r>
            <a:br>
              <a:rPr lang="cs-CZ" sz="8800" dirty="0">
                <a:solidFill>
                  <a:srgbClr val="2C3C76"/>
                </a:solidFill>
                <a:latin typeface="+mj-lt"/>
              </a:rPr>
            </a:br>
            <a:endParaRPr lang="cs-CZ" dirty="0">
              <a:solidFill>
                <a:srgbClr val="2C3C76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C982477-6732-019A-EC02-4D8BECB3144C}"/>
              </a:ext>
            </a:extLst>
          </p:cNvPr>
          <p:cNvSpPr txBox="1"/>
          <p:nvPr/>
        </p:nvSpPr>
        <p:spPr>
          <a:xfrm>
            <a:off x="1206500" y="4068571"/>
            <a:ext cx="12246343" cy="49409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nově vybudovaná labská přístaviště navštívilo přes 1 700 plavidel – jsou to např. přístaviště v Děčíně, Litoměřicích, Roudnici nad Labem, ve Štětí nebo v Ústí nad Labem – </a:t>
            </a:r>
            <a:r>
              <a:rPr lang="cs-CZ" sz="3200" dirty="0" err="1">
                <a:solidFill>
                  <a:srgbClr val="2C3C76"/>
                </a:solidFill>
                <a:latin typeface="+mj-lt"/>
              </a:rPr>
              <a:t>Brná</a:t>
            </a:r>
            <a:r>
              <a:rPr lang="cs-CZ" sz="3200" dirty="0">
                <a:solidFill>
                  <a:srgbClr val="2C3C76"/>
                </a:solidFill>
                <a:latin typeface="+mj-lt"/>
              </a:rPr>
              <a:t> </a:t>
            </a:r>
          </a:p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po 90 letech mohou lodě proplout prodloužený úsek Baťova kanálu až do Hodonína </a:t>
            </a:r>
          </a:p>
        </p:txBody>
      </p:sp>
      <p:pic>
        <p:nvPicPr>
          <p:cNvPr id="3" name="Obrázek" descr="Obrázek">
            <a:extLst>
              <a:ext uri="{FF2B5EF4-FFF2-40B4-BE49-F238E27FC236}">
                <a16:creationId xmlns:a16="http://schemas.microsoft.com/office/drawing/2014/main" id="{DE1557E7-12EF-DFC0-47D6-8D96929E967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8681470" y="1190984"/>
            <a:ext cx="4524147" cy="1130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Obrázek 5" descr="Obsah obrázku venku, strom, Letecké snímkování, Urbánní design&#10;&#10;Obsah generovaný pomocí AI může být nesprávný.">
            <a:extLst>
              <a:ext uri="{FF2B5EF4-FFF2-40B4-BE49-F238E27FC236}">
                <a16:creationId xmlns:a16="http://schemas.microsoft.com/office/drawing/2014/main" id="{967400C1-D8BD-9776-EF93-20F24B2C5E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3543" y="4716000"/>
            <a:ext cx="9000000" cy="900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4915927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7EA4B-791E-9DAE-3E98-0DC4B9F55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MD_PPT_001_09.jpg" descr="MD_PPT_001_09.jpg">
            <a:extLst>
              <a:ext uri="{FF2B5EF4-FFF2-40B4-BE49-F238E27FC236}">
                <a16:creationId xmlns:a16="http://schemas.microsoft.com/office/drawing/2014/main" id="{819E07AE-29CC-B2E7-BD21-D67392A3C2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Obrázek" descr="Obrázek">
            <a:extLst>
              <a:ext uri="{FF2B5EF4-FFF2-40B4-BE49-F238E27FC236}">
                <a16:creationId xmlns:a16="http://schemas.microsoft.com/office/drawing/2014/main" id="{C1DC48E2-92B4-A041-2803-050C6A987A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470" y="1190984"/>
            <a:ext cx="4524147" cy="113006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Inspekce silniční dopravy">
            <a:extLst>
              <a:ext uri="{FF2B5EF4-FFF2-40B4-BE49-F238E27FC236}">
                <a16:creationId xmlns:a16="http://schemas.microsoft.com/office/drawing/2014/main" id="{044064DF-A6AB-DCE5-C922-EFFA5B54EE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rgbClr val="2C3C76"/>
                </a:solidFill>
              </a:defRPr>
            </a:lvl1pPr>
          </a:lstStyle>
          <a:p>
            <a:r>
              <a:rPr lang="cs-CZ" dirty="0"/>
              <a:t>Digitalizace a méně byrokracie </a:t>
            </a:r>
            <a:br>
              <a:rPr lang="cs-CZ" dirty="0"/>
            </a:br>
            <a:endParaRPr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B225610-BAD6-4BF0-16FF-7899593D1254}"/>
              </a:ext>
            </a:extLst>
          </p:cNvPr>
          <p:cNvSpPr txBox="1"/>
          <p:nvPr/>
        </p:nvSpPr>
        <p:spPr>
          <a:xfrm>
            <a:off x="1206500" y="3592163"/>
            <a:ext cx="13572756" cy="509479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výměnu řidičského průkazu lze objednat přes Portál dopravy </a:t>
            </a:r>
            <a:br>
              <a:rPr lang="cs-CZ" sz="3200" dirty="0">
                <a:solidFill>
                  <a:srgbClr val="2C3C76"/>
                </a:solidFill>
                <a:latin typeface="+mj-lt"/>
              </a:rPr>
            </a:br>
            <a:r>
              <a:rPr lang="cs-CZ" sz="3200" dirty="0">
                <a:solidFill>
                  <a:srgbClr val="2C3C76"/>
                </a:solidFill>
                <a:latin typeface="+mj-lt"/>
              </a:rPr>
              <a:t>a nechat si ho doručit do výdejních boxů </a:t>
            </a:r>
          </a:p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jeden technický průkaz místo dvou </a:t>
            </a:r>
          </a:p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řidičský i technický průkaz není nutné mít v rámci ČR u sebe </a:t>
            </a:r>
          </a:p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platnost evidenční kontroly se prodloužila na dva roky 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6230B22-8DCC-BA11-9E7A-1E3916721A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38"/>
          <a:stretch>
            <a:fillRect/>
          </a:stretch>
        </p:blipFill>
        <p:spPr>
          <a:xfrm>
            <a:off x="16443543" y="4716000"/>
            <a:ext cx="9000000" cy="900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1376765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C689E-ECC3-A667-271E-0D5B52A79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MD_PPT_001_09.jpg" descr="MD_PPT_001_09.jpg">
            <a:extLst>
              <a:ext uri="{FF2B5EF4-FFF2-40B4-BE49-F238E27FC236}">
                <a16:creationId xmlns:a16="http://schemas.microsoft.com/office/drawing/2014/main" id="{213B486B-45ED-1B28-4F4C-07A4C4D272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2FDF6248-FF27-0CC8-B941-7B83AF225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8600" dirty="0">
                <a:solidFill>
                  <a:srgbClr val="2C3C76"/>
                </a:solidFill>
              </a:rPr>
              <a:t>Aktualizovaný bodový systém, </a:t>
            </a:r>
            <a:br>
              <a:rPr lang="cs-CZ" sz="8600" dirty="0">
                <a:solidFill>
                  <a:srgbClr val="2C3C76"/>
                </a:solidFill>
              </a:rPr>
            </a:br>
            <a:r>
              <a:rPr lang="cs-CZ" sz="8600" dirty="0">
                <a:solidFill>
                  <a:srgbClr val="2C3C76"/>
                </a:solidFill>
              </a:rPr>
              <a:t>úprava sankcí </a:t>
            </a:r>
            <a:br>
              <a:rPr lang="cs-CZ" dirty="0"/>
            </a:br>
            <a:endParaRPr lang="cs-CZ" dirty="0">
              <a:solidFill>
                <a:srgbClr val="2C3C76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F197D13-BF52-1AA3-717D-ED7DA2F3EB4B}"/>
              </a:ext>
            </a:extLst>
          </p:cNvPr>
          <p:cNvSpPr txBox="1"/>
          <p:nvPr/>
        </p:nvSpPr>
        <p:spPr>
          <a:xfrm>
            <a:off x="1206500" y="3592163"/>
            <a:ext cx="11204352" cy="41099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zjednodušený systém postihů (2, 4 a 6 bodů) </a:t>
            </a:r>
          </a:p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méně závažné přestupky mají nižší tresty, závažné vyšší </a:t>
            </a:r>
          </a:p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L17 – s mentorem lze řídit od 17 let </a:t>
            </a:r>
          </a:p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zavedený tzv. řidičák na zkoušku pro začínající řidiče </a:t>
            </a:r>
          </a:p>
        </p:txBody>
      </p:sp>
      <p:pic>
        <p:nvPicPr>
          <p:cNvPr id="2" name="Obrázek" descr="Obrázek">
            <a:extLst>
              <a:ext uri="{FF2B5EF4-FFF2-40B4-BE49-F238E27FC236}">
                <a16:creationId xmlns:a16="http://schemas.microsoft.com/office/drawing/2014/main" id="{F5C9E909-35FC-0D08-A296-1BCE2297086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8681470" y="1190984"/>
            <a:ext cx="4524147" cy="1130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D8B8C4B-58F2-9D3A-C9F5-2A04097E84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3543" y="4716000"/>
            <a:ext cx="9000000" cy="900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3868703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8E81D-E3D4-C5FF-4E14-2B96507D4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MD_PPT_001_09.jpg" descr="MD_PPT_001_09.jpg">
            <a:extLst>
              <a:ext uri="{FF2B5EF4-FFF2-40B4-BE49-F238E27FC236}">
                <a16:creationId xmlns:a16="http://schemas.microsoft.com/office/drawing/2014/main" id="{A6EC3AC6-C482-3713-399A-F586A5F8FE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D551DA3-5C9D-6305-F58F-61E0216FFF2A}"/>
              </a:ext>
            </a:extLst>
          </p:cNvPr>
          <p:cNvSpPr txBox="1"/>
          <p:nvPr/>
        </p:nvSpPr>
        <p:spPr>
          <a:xfrm>
            <a:off x="1206500" y="4518898"/>
            <a:ext cx="13296309" cy="4678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Centrum služeb pro silniční dopravu se proměnilo v polovině roku 2025 na Inspekci silniční dopravy (INSID) s posílenými pravomocemi </a:t>
            </a:r>
          </a:p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INSID v příštích letech směřuje i k navýšení počtu kontrol kamionů, </a:t>
            </a:r>
            <a:br>
              <a:rPr lang="cs-CZ" sz="3200" dirty="0">
                <a:solidFill>
                  <a:srgbClr val="2C3C76"/>
                </a:solidFill>
                <a:latin typeface="+mj-lt"/>
              </a:rPr>
            </a:br>
            <a:r>
              <a:rPr lang="cs-CZ" sz="3200" dirty="0">
                <a:solidFill>
                  <a:srgbClr val="2C3C76"/>
                </a:solidFill>
                <a:latin typeface="+mj-lt"/>
              </a:rPr>
              <a:t>a to na 22 500 ročně, což je zhruba o 20 % více než dříve 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cs-CZ" sz="3200" dirty="0">
              <a:solidFill>
                <a:srgbClr val="2C3C76"/>
              </a:solidFill>
              <a:latin typeface="+mj-lt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3D029D4-C589-33DC-7280-4E6E79A4F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</p:spPr>
        <p:txBody>
          <a:bodyPr>
            <a:normAutofit fontScale="90000"/>
          </a:bodyPr>
          <a:lstStyle/>
          <a:p>
            <a:r>
              <a:rPr lang="cs-CZ" sz="8600" dirty="0">
                <a:solidFill>
                  <a:srgbClr val="2C3C76"/>
                </a:solidFill>
              </a:rPr>
              <a:t>Inspekce silniční dopravy </a:t>
            </a:r>
            <a:br>
              <a:rPr lang="cs-CZ" dirty="0"/>
            </a:br>
            <a:br>
              <a:rPr lang="cs-CZ" dirty="0"/>
            </a:br>
            <a:endParaRPr lang="cs-CZ" dirty="0">
              <a:solidFill>
                <a:srgbClr val="2C3C76"/>
              </a:solidFill>
            </a:endParaRPr>
          </a:p>
        </p:txBody>
      </p:sp>
      <p:pic>
        <p:nvPicPr>
          <p:cNvPr id="6" name="Obrázek" descr="Obrázek">
            <a:extLst>
              <a:ext uri="{FF2B5EF4-FFF2-40B4-BE49-F238E27FC236}">
                <a16:creationId xmlns:a16="http://schemas.microsoft.com/office/drawing/2014/main" id="{CE6DB3BD-3B13-2962-E7CB-0E711DC70F5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8681470" y="1190984"/>
            <a:ext cx="4524147" cy="1130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Obrázek 3" descr="Obsah obrázku osoba, oblečení, venku, obloha&#10;&#10;Obsah generovaný pomocí AI může být nesprávný.">
            <a:extLst>
              <a:ext uri="{FF2B5EF4-FFF2-40B4-BE49-F238E27FC236}">
                <a16:creationId xmlns:a16="http://schemas.microsoft.com/office/drawing/2014/main" id="{553FA9CC-002B-F825-F757-E83363B523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1" t="2618" r="21640" b="2482"/>
          <a:stretch>
            <a:fillRect/>
          </a:stretch>
        </p:blipFill>
        <p:spPr>
          <a:xfrm>
            <a:off x="16443543" y="4697102"/>
            <a:ext cx="9000000" cy="900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8346017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33708-437A-DFBC-B48A-8BC088A7B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MD_PPT_001_09.jpg" descr="MD_PPT_001_09.jpg">
            <a:extLst>
              <a:ext uri="{FF2B5EF4-FFF2-40B4-BE49-F238E27FC236}">
                <a16:creationId xmlns:a16="http://schemas.microsoft.com/office/drawing/2014/main" id="{A21BCC8C-45CF-0F0B-C27E-2B6D33E1BA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7AB7545-A665-FBEB-24DA-ACB7340FBEA5}"/>
              </a:ext>
            </a:extLst>
          </p:cNvPr>
          <p:cNvSpPr txBox="1"/>
          <p:nvPr/>
        </p:nvSpPr>
        <p:spPr>
          <a:xfrm>
            <a:off x="1206500" y="3592163"/>
            <a:ext cx="13635593" cy="49409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od března 2024 se změnila cena dálničních známek, zároveň byl zaveden jednodenní dálniční poplatek, který se stal okamžitě druhou nejprodávanější variantou dálniční známky </a:t>
            </a:r>
          </a:p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zavedl se také automatický mechanismus navyšování ceny o inflaci </a:t>
            </a:r>
            <a:br>
              <a:rPr lang="cs-CZ" sz="3200" dirty="0">
                <a:solidFill>
                  <a:srgbClr val="2C3C76"/>
                </a:solidFill>
                <a:latin typeface="+mj-lt"/>
              </a:rPr>
            </a:br>
            <a:r>
              <a:rPr lang="cs-CZ" sz="3200" dirty="0">
                <a:solidFill>
                  <a:srgbClr val="2C3C76"/>
                </a:solidFill>
                <a:latin typeface="+mj-lt"/>
              </a:rPr>
              <a:t>a o koeficient nově postavených dálnic </a:t>
            </a:r>
          </a:p>
        </p:txBody>
      </p:sp>
      <p:sp>
        <p:nvSpPr>
          <p:cNvPr id="2" name="Nadpis 4">
            <a:extLst>
              <a:ext uri="{FF2B5EF4-FFF2-40B4-BE49-F238E27FC236}">
                <a16:creationId xmlns:a16="http://schemas.microsoft.com/office/drawing/2014/main" id="{3FCF19B2-9B43-2D15-856C-D9264F5CA528}"/>
              </a:ext>
            </a:extLst>
          </p:cNvPr>
          <p:cNvSpPr txBox="1">
            <a:spLocks/>
          </p:cNvSpPr>
          <p:nvPr/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25000" lnSpcReduction="20000"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cs-CZ" sz="34000" dirty="0">
                <a:solidFill>
                  <a:srgbClr val="2C3C76"/>
                </a:solidFill>
              </a:rPr>
              <a:t>Jednodenní dálniční známka </a:t>
            </a:r>
            <a:r>
              <a:rPr lang="cs-CZ" sz="16200" dirty="0">
                <a:solidFill>
                  <a:srgbClr val="2C3C76"/>
                </a:solidFill>
              </a:rPr>
              <a:t> </a:t>
            </a:r>
            <a:br>
              <a:rPr lang="cs-CZ" dirty="0"/>
            </a:br>
            <a:br>
              <a:rPr lang="cs-CZ" dirty="0"/>
            </a:br>
            <a:endParaRPr lang="cs-CZ" dirty="0">
              <a:solidFill>
                <a:srgbClr val="2C3C76"/>
              </a:solidFill>
            </a:endParaRPr>
          </a:p>
        </p:txBody>
      </p:sp>
      <p:pic>
        <p:nvPicPr>
          <p:cNvPr id="6" name="Obrázek" descr="Obrázek">
            <a:extLst>
              <a:ext uri="{FF2B5EF4-FFF2-40B4-BE49-F238E27FC236}">
                <a16:creationId xmlns:a16="http://schemas.microsoft.com/office/drawing/2014/main" id="{9CD53014-E3D2-D541-D298-B9368BFF638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8681470" y="1190984"/>
            <a:ext cx="4524147" cy="1130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6A204FC-BBD2-4465-8E72-D90E8F68ABDF}"/>
              </a:ext>
            </a:extLst>
          </p:cNvPr>
          <p:cNvPicPr>
            <a:picLocks/>
          </p:cNvPicPr>
          <p:nvPr/>
        </p:nvPicPr>
        <p:blipFill>
          <a:blip r:embed="rId4"/>
          <a:srcRect t="12563" r="6040"/>
          <a:stretch>
            <a:fillRect/>
          </a:stretch>
        </p:blipFill>
        <p:spPr>
          <a:xfrm>
            <a:off x="16263543" y="4680000"/>
            <a:ext cx="9360000" cy="9036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1632392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12F8D-48DC-A812-14B7-89618D176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MD_PPT_001_09.jpg" descr="MD_PPT_001_09.jpg">
            <a:extLst>
              <a:ext uri="{FF2B5EF4-FFF2-40B4-BE49-F238E27FC236}">
                <a16:creationId xmlns:a16="http://schemas.microsoft.com/office/drawing/2014/main" id="{24F310D7-83D0-CF1B-7B28-4AD34670CC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Obrázek" descr="Obrázek">
            <a:extLst>
              <a:ext uri="{FF2B5EF4-FFF2-40B4-BE49-F238E27FC236}">
                <a16:creationId xmlns:a16="http://schemas.microsoft.com/office/drawing/2014/main" id="{54E2C6FD-415B-F935-1A30-0BAA6F04F6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470" y="1190984"/>
            <a:ext cx="4524147" cy="113006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Inspekce silniční dopravy">
            <a:extLst>
              <a:ext uri="{FF2B5EF4-FFF2-40B4-BE49-F238E27FC236}">
                <a16:creationId xmlns:a16="http://schemas.microsoft.com/office/drawing/2014/main" id="{E9B1EB2E-45EF-0D20-1F7E-86249D8E32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rgbClr val="2C3C76"/>
                </a:solidFill>
              </a:defRPr>
            </a:lvl1pPr>
          </a:lstStyle>
          <a:p>
            <a:r>
              <a:rPr lang="cs-CZ" dirty="0"/>
              <a:t>Na dálnici D3 se testuje 150 km/h </a:t>
            </a:r>
            <a:br>
              <a:rPr lang="cs-CZ" dirty="0"/>
            </a:br>
            <a:br>
              <a:rPr lang="cs-CZ" dirty="0"/>
            </a:br>
            <a:endParaRPr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0BB7EA4-716C-7E3F-1362-90813AD818C1}"/>
              </a:ext>
            </a:extLst>
          </p:cNvPr>
          <p:cNvSpPr txBox="1"/>
          <p:nvPr/>
        </p:nvSpPr>
        <p:spPr>
          <a:xfrm>
            <a:off x="1206500" y="3592163"/>
            <a:ext cx="13572756" cy="50178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zvýšit rychlost umožňuje pilotní projekt na dálnici mezi Planou nad Lužnicí a Úsilným u Českých Budějovic </a:t>
            </a:r>
          </a:p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jde o první praktické ověření, zda lze na moderních úsecích dálnic bezpečně zavést vyšší rychlost, aniž by došlo ke zvýšení nehodovosti </a:t>
            </a:r>
          </a:p>
          <a:p>
            <a:pPr marL="571500" lvl="1" indent="-5715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3200" dirty="0">
              <a:solidFill>
                <a:srgbClr val="2C3C76"/>
              </a:solidFill>
              <a:latin typeface="+mj-lt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59392A1-C4F7-EA9A-2590-E187E532E5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2" t="-341" r="27887" b="-1850"/>
          <a:stretch>
            <a:fillRect/>
          </a:stretch>
        </p:blipFill>
        <p:spPr>
          <a:xfrm>
            <a:off x="16443543" y="4716000"/>
            <a:ext cx="9000000" cy="900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40756768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a:spPr>
      <a:bodyPr/>
      <a:lstStyle>
        <a:defPPr algn="l">
          <a:defRPr/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rgbClr r="0" g="0" b="0"/>
        </a:fillRef>
        <a:effectRef idx="0">
          <a:schemeClr val="accent1">
            <a:tint val="50000"/>
            <a:hueOff val="0"/>
            <a:satOff val="0"/>
            <a:lumOff val="0"/>
            <a:alphaOff val="0"/>
          </a:schemeClr>
        </a:effectRef>
        <a:fontRef idx="minor">
          <a:schemeClr val="lt1">
            <a:hueOff val="0"/>
            <a:satOff val="0"/>
            <a:lumOff val="0"/>
            <a:alphaOff val="0"/>
          </a:schemeClr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800</Words>
  <Application>Microsoft Office PowerPoint</Application>
  <PresentationFormat>Vlastní</PresentationFormat>
  <Paragraphs>60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Helvetica Neue</vt:lpstr>
      <vt:lpstr>Helvetica Neue Medium</vt:lpstr>
      <vt:lpstr>21_BasicWhite</vt:lpstr>
      <vt:lpstr>Ministerstvo dopravy  za Martina Kupky 2022–2025 </vt:lpstr>
      <vt:lpstr>Rekordní výstavba dálniční sítě  </vt:lpstr>
      <vt:lpstr>Moderní a bezpečnější železnice  </vt:lpstr>
      <vt:lpstr>Nová přístaviště na Labi, Vltavě  a prodloužení Baťova kanálu  </vt:lpstr>
      <vt:lpstr>Digitalizace a méně byrokracie  </vt:lpstr>
      <vt:lpstr>Aktualizovaný bodový systém,  úprava sankcí  </vt:lpstr>
      <vt:lpstr>Inspekce silniční dopravy   </vt:lpstr>
      <vt:lpstr>Prezentace aplikace PowerPoint</vt:lpstr>
      <vt:lpstr>Na dálnici D3 se testuje 150 km/h   </vt:lpstr>
      <vt:lpstr>Zákaz předjíždění kamionů    </vt:lpstr>
      <vt:lpstr>Automatizovaná vozidla  mají svá pravidla    </vt:lpstr>
      <vt:lpstr>Česká cesta do vesmíru   </vt:lpstr>
      <vt:lpstr>Posílení veřejné dopravy zavedením  tzv. poptávkové dopravy   </vt:lpstr>
      <vt:lpstr>Příprava dalších PPP projektů    </vt:lpstr>
      <vt:lpstr>České dráhy výrazně  zmodernizovaly vlaky   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Dlouhá Veronika Mgr.</dc:creator>
  <cp:lastModifiedBy>Jemelka František Mgr.</cp:lastModifiedBy>
  <cp:revision>136</cp:revision>
  <dcterms:modified xsi:type="dcterms:W3CDTF">2025-11-20T10:21:05Z</dcterms:modified>
</cp:coreProperties>
</file>