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2" r:id="rId3"/>
    <p:sldId id="260" r:id="rId4"/>
    <p:sldId id="274" r:id="rId5"/>
    <p:sldId id="265" r:id="rId6"/>
    <p:sldId id="269" r:id="rId7"/>
    <p:sldId id="281" r:id="rId8"/>
    <p:sldId id="270" r:id="rId9"/>
    <p:sldId id="271" r:id="rId10"/>
    <p:sldId id="282" r:id="rId11"/>
    <p:sldId id="29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17780000" cy="13335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3175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6477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9652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12827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6129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9177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22479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25654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E61"/>
    <a:srgbClr val="F2AB00"/>
    <a:srgbClr val="16216C"/>
    <a:srgbClr val="372656"/>
    <a:srgbClr val="252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7BCCDC-055F-4D41-B2D1-FB560A5F6075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FF22B7-85E9-48F5-9455-89DC52FA9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2774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t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Čiara"/>
          <p:cNvSpPr/>
          <p:nvPr/>
        </p:nvSpPr>
        <p:spPr>
          <a:xfrm>
            <a:off x="1153584" y="6502400"/>
            <a:ext cx="15472833" cy="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" name="Text názvu"/>
          <p:cNvSpPr txBox="1">
            <a:spLocks noGrp="1"/>
          </p:cNvSpPr>
          <p:nvPr>
            <p:ph type="title"/>
          </p:nvPr>
        </p:nvSpPr>
        <p:spPr>
          <a:xfrm>
            <a:off x="1111250" y="1803400"/>
            <a:ext cx="15557500" cy="4356100"/>
          </a:xfrm>
          <a:prstGeom prst="rect">
            <a:avLst/>
          </a:prstGeom>
        </p:spPr>
        <p:txBody>
          <a:bodyPr/>
          <a:lstStyle>
            <a:lvl1pPr>
              <a:defRPr sz="6666"/>
            </a:lvl1pPr>
          </a:lstStyle>
          <a:p>
            <a:r>
              <a:t>Text názvu</a:t>
            </a:r>
          </a:p>
        </p:txBody>
      </p:sp>
      <p:sp>
        <p:nvSpPr>
          <p:cNvPr id="16" name="Text úrovne 1…"/>
          <p:cNvSpPr txBox="1">
            <a:spLocks noGrp="1"/>
          </p:cNvSpPr>
          <p:nvPr>
            <p:ph type="body" sz="half" idx="1"/>
          </p:nvPr>
        </p:nvSpPr>
        <p:spPr>
          <a:xfrm>
            <a:off x="1111250" y="6845300"/>
            <a:ext cx="15557500" cy="558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4167"/>
            </a:lvl1pPr>
            <a:lvl2pPr marL="0" indent="0">
              <a:spcBef>
                <a:spcPts val="0"/>
              </a:spcBef>
              <a:buSzTx/>
              <a:buNone/>
              <a:defRPr sz="2083"/>
            </a:lvl2pPr>
            <a:lvl3pPr marL="0" indent="0">
              <a:spcBef>
                <a:spcPts val="0"/>
              </a:spcBef>
              <a:buSzTx/>
              <a:buNone/>
              <a:defRPr sz="2083"/>
            </a:lvl3pPr>
            <a:lvl4pPr marL="0" indent="0">
              <a:spcBef>
                <a:spcPts val="0"/>
              </a:spcBef>
              <a:buSzTx/>
              <a:buNone/>
              <a:defRPr sz="2083"/>
            </a:lvl4pPr>
            <a:lvl5pPr marL="0" indent="0">
              <a:spcBef>
                <a:spcPts val="0"/>
              </a:spcBef>
              <a:buSzTx/>
              <a:buNone/>
              <a:defRPr sz="208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9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Čiara"/>
          <p:cNvSpPr/>
          <p:nvPr/>
        </p:nvSpPr>
        <p:spPr>
          <a:xfrm flipH="1">
            <a:off x="12594166" y="736600"/>
            <a:ext cx="1" cy="108458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36" name="Čiara"/>
          <p:cNvSpPr/>
          <p:nvPr/>
        </p:nvSpPr>
        <p:spPr>
          <a:xfrm flipH="1">
            <a:off x="12597459" y="4279900"/>
            <a:ext cx="4613038" cy="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37" name="Čiara"/>
          <p:cNvSpPr/>
          <p:nvPr/>
        </p:nvSpPr>
        <p:spPr>
          <a:xfrm flipH="1">
            <a:off x="12597459" y="8064500"/>
            <a:ext cx="4613038" cy="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38" name="Obrázok"/>
          <p:cNvSpPr>
            <a:spLocks noGrp="1"/>
          </p:cNvSpPr>
          <p:nvPr>
            <p:ph type="pic" idx="13"/>
          </p:nvPr>
        </p:nvSpPr>
        <p:spPr>
          <a:xfrm>
            <a:off x="571500" y="1333501"/>
            <a:ext cx="11832167" cy="97823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" name="Obrázok"/>
          <p:cNvSpPr>
            <a:spLocks noGrp="1"/>
          </p:cNvSpPr>
          <p:nvPr>
            <p:ph type="pic" sz="quarter" idx="14"/>
          </p:nvPr>
        </p:nvSpPr>
        <p:spPr>
          <a:xfrm>
            <a:off x="12784667" y="1333501"/>
            <a:ext cx="4434417" cy="29525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Obrázok"/>
          <p:cNvSpPr>
            <a:spLocks noGrp="1"/>
          </p:cNvSpPr>
          <p:nvPr>
            <p:ph type="pic" sz="quarter" idx="15"/>
          </p:nvPr>
        </p:nvSpPr>
        <p:spPr>
          <a:xfrm>
            <a:off x="12784667" y="4711701"/>
            <a:ext cx="4434417" cy="30026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Obrázok"/>
          <p:cNvSpPr>
            <a:spLocks noGrp="1"/>
          </p:cNvSpPr>
          <p:nvPr>
            <p:ph type="pic" sz="quarter" idx="16"/>
          </p:nvPr>
        </p:nvSpPr>
        <p:spPr>
          <a:xfrm>
            <a:off x="12784667" y="8140700"/>
            <a:ext cx="4434417" cy="298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86833" y="12052300"/>
            <a:ext cx="16721667" cy="1130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43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7030323" y="12636500"/>
            <a:ext cx="259686" cy="25654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trojriadkovā Áedā PNG.png" descr="trojriadkovā Áedā P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7791" y="869333"/>
            <a:ext cx="3081759" cy="172466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Čiara"/>
          <p:cNvSpPr/>
          <p:nvPr/>
        </p:nvSpPr>
        <p:spPr>
          <a:xfrm>
            <a:off x="1153584" y="2679700"/>
            <a:ext cx="15472833" cy="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52" name="Text názv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2954786" cy="1905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53" name="Text úrov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54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7" name="Text úrov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8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Čiara"/>
          <p:cNvSpPr/>
          <p:nvPr/>
        </p:nvSpPr>
        <p:spPr>
          <a:xfrm>
            <a:off x="10932583" y="10896600"/>
            <a:ext cx="0" cy="19558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57" name="Obrázok"/>
          <p:cNvSpPr>
            <a:spLocks noGrp="1"/>
          </p:cNvSpPr>
          <p:nvPr>
            <p:ph type="pic" idx="13"/>
          </p:nvPr>
        </p:nvSpPr>
        <p:spPr>
          <a:xfrm>
            <a:off x="0" y="673100"/>
            <a:ext cx="17787573" cy="9321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" name="Text názvu"/>
          <p:cNvSpPr txBox="1">
            <a:spLocks noGrp="1"/>
          </p:cNvSpPr>
          <p:nvPr>
            <p:ph type="title"/>
          </p:nvPr>
        </p:nvSpPr>
        <p:spPr>
          <a:xfrm>
            <a:off x="497417" y="10655300"/>
            <a:ext cx="10075333" cy="23114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Text názvu</a:t>
            </a:r>
          </a:p>
        </p:txBody>
      </p:sp>
      <p:sp>
        <p:nvSpPr>
          <p:cNvPr id="59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1228917" y="11620500"/>
            <a:ext cx="6053667" cy="1346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0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7030323" y="12636500"/>
            <a:ext cx="259686" cy="25654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Čiara"/>
          <p:cNvSpPr/>
          <p:nvPr/>
        </p:nvSpPr>
        <p:spPr>
          <a:xfrm>
            <a:off x="1153583" y="6502400"/>
            <a:ext cx="6593417" cy="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68" name="Obrázok"/>
          <p:cNvSpPr>
            <a:spLocks noGrp="1"/>
          </p:cNvSpPr>
          <p:nvPr>
            <p:ph type="pic" idx="13"/>
          </p:nvPr>
        </p:nvSpPr>
        <p:spPr>
          <a:xfrm>
            <a:off x="8890000" y="673100"/>
            <a:ext cx="8890000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Text názvu"/>
          <p:cNvSpPr txBox="1">
            <a:spLocks noGrp="1"/>
          </p:cNvSpPr>
          <p:nvPr>
            <p:ph type="title"/>
          </p:nvPr>
        </p:nvSpPr>
        <p:spPr>
          <a:xfrm>
            <a:off x="1111250" y="1803400"/>
            <a:ext cx="6667500" cy="43561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70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1111250" y="6845300"/>
            <a:ext cx="6667500" cy="4356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1" name="Číslo snímky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Čiara"/>
          <p:cNvSpPr/>
          <p:nvPr/>
        </p:nvSpPr>
        <p:spPr>
          <a:xfrm flipH="1">
            <a:off x="6043084" y="787400"/>
            <a:ext cx="1" cy="94488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79" name="Obrázok"/>
          <p:cNvSpPr>
            <a:spLocks noGrp="1"/>
          </p:cNvSpPr>
          <p:nvPr>
            <p:ph type="pic" sz="quarter" idx="13"/>
          </p:nvPr>
        </p:nvSpPr>
        <p:spPr>
          <a:xfrm>
            <a:off x="571500" y="1371600"/>
            <a:ext cx="5303247" cy="849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0" name="Obrázok"/>
          <p:cNvSpPr>
            <a:spLocks noGrp="1"/>
          </p:cNvSpPr>
          <p:nvPr>
            <p:ph type="pic" sz="half" idx="14"/>
          </p:nvPr>
        </p:nvSpPr>
        <p:spPr>
          <a:xfrm>
            <a:off x="6223000" y="1371600"/>
            <a:ext cx="10974917" cy="85020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86834" y="12052300"/>
            <a:ext cx="16711083" cy="1130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82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7030323" y="12636500"/>
            <a:ext cx="259686" cy="25654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Čiara"/>
          <p:cNvSpPr/>
          <p:nvPr/>
        </p:nvSpPr>
        <p:spPr>
          <a:xfrm flipH="1">
            <a:off x="8879417" y="787400"/>
            <a:ext cx="1" cy="108458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90" name="Obrázok"/>
          <p:cNvSpPr>
            <a:spLocks noGrp="1"/>
          </p:cNvSpPr>
          <p:nvPr>
            <p:ph type="pic" sz="half" idx="13"/>
          </p:nvPr>
        </p:nvSpPr>
        <p:spPr>
          <a:xfrm>
            <a:off x="582083" y="1371600"/>
            <a:ext cx="8117417" cy="97742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Obrázok"/>
          <p:cNvSpPr>
            <a:spLocks noGrp="1"/>
          </p:cNvSpPr>
          <p:nvPr>
            <p:ph type="pic" sz="half" idx="14"/>
          </p:nvPr>
        </p:nvSpPr>
        <p:spPr>
          <a:xfrm>
            <a:off x="9069917" y="1346200"/>
            <a:ext cx="8117417" cy="97742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86833" y="12052300"/>
            <a:ext cx="16700500" cy="1130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93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7030323" y="12636500"/>
            <a:ext cx="259686" cy="25654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Čiara"/>
          <p:cNvSpPr/>
          <p:nvPr/>
        </p:nvSpPr>
        <p:spPr>
          <a:xfrm flipH="1">
            <a:off x="6043084" y="635000"/>
            <a:ext cx="1" cy="95631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01" name="Čiara"/>
          <p:cNvSpPr/>
          <p:nvPr/>
        </p:nvSpPr>
        <p:spPr>
          <a:xfrm flipH="1">
            <a:off x="11705166" y="635000"/>
            <a:ext cx="1" cy="95631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02" name="Obrázok"/>
          <p:cNvSpPr>
            <a:spLocks noGrp="1"/>
          </p:cNvSpPr>
          <p:nvPr>
            <p:ph type="pic" sz="quarter" idx="13"/>
          </p:nvPr>
        </p:nvSpPr>
        <p:spPr>
          <a:xfrm>
            <a:off x="582082" y="1231900"/>
            <a:ext cx="5295742" cy="8623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Obrázok"/>
          <p:cNvSpPr>
            <a:spLocks noGrp="1"/>
          </p:cNvSpPr>
          <p:nvPr>
            <p:ph type="pic" sz="quarter" idx="14"/>
          </p:nvPr>
        </p:nvSpPr>
        <p:spPr>
          <a:xfrm>
            <a:off x="6212417" y="1231900"/>
            <a:ext cx="5323540" cy="8623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Obrázok"/>
          <p:cNvSpPr>
            <a:spLocks noGrp="1"/>
          </p:cNvSpPr>
          <p:nvPr>
            <p:ph type="pic" sz="quarter" idx="15"/>
          </p:nvPr>
        </p:nvSpPr>
        <p:spPr>
          <a:xfrm>
            <a:off x="11895667" y="1231900"/>
            <a:ext cx="5323540" cy="8623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86833" y="12052300"/>
            <a:ext cx="16721667" cy="1130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06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7030323" y="12636500"/>
            <a:ext cx="259686" cy="25654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rázok"/>
          <p:cNvSpPr>
            <a:spLocks noGrp="1"/>
          </p:cNvSpPr>
          <p:nvPr>
            <p:ph type="pic" idx="13"/>
          </p:nvPr>
        </p:nvSpPr>
        <p:spPr>
          <a:xfrm>
            <a:off x="582084" y="1346200"/>
            <a:ext cx="1661724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86834" y="12052300"/>
            <a:ext cx="16711083" cy="1130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15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7030323" y="12636500"/>
            <a:ext cx="259686" cy="25654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Čiara"/>
          <p:cNvSpPr/>
          <p:nvPr/>
        </p:nvSpPr>
        <p:spPr>
          <a:xfrm flipH="1">
            <a:off x="8879417" y="736600"/>
            <a:ext cx="1" cy="1084580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23" name="Čiara"/>
          <p:cNvSpPr/>
          <p:nvPr/>
        </p:nvSpPr>
        <p:spPr>
          <a:xfrm flipH="1">
            <a:off x="8879417" y="6172200"/>
            <a:ext cx="8318500" cy="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124" name="Obrázok"/>
          <p:cNvSpPr>
            <a:spLocks noGrp="1"/>
          </p:cNvSpPr>
          <p:nvPr>
            <p:ph type="pic" sz="half" idx="13"/>
          </p:nvPr>
        </p:nvSpPr>
        <p:spPr>
          <a:xfrm>
            <a:off x="582083" y="1333500"/>
            <a:ext cx="8117417" cy="97742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Obrázok"/>
          <p:cNvSpPr>
            <a:spLocks noGrp="1"/>
          </p:cNvSpPr>
          <p:nvPr>
            <p:ph type="pic" sz="quarter" idx="14"/>
          </p:nvPr>
        </p:nvSpPr>
        <p:spPr>
          <a:xfrm>
            <a:off x="9069917" y="1333500"/>
            <a:ext cx="8137072" cy="467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Obrázok"/>
          <p:cNvSpPr>
            <a:spLocks noGrp="1"/>
          </p:cNvSpPr>
          <p:nvPr>
            <p:ph type="pic" sz="quarter" idx="15"/>
          </p:nvPr>
        </p:nvSpPr>
        <p:spPr>
          <a:xfrm>
            <a:off x="9069917" y="6451599"/>
            <a:ext cx="8128000" cy="46517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Text úrovne 1…"/>
          <p:cNvSpPr txBox="1">
            <a:spLocks noGrp="1"/>
          </p:cNvSpPr>
          <p:nvPr>
            <p:ph type="body" sz="quarter" idx="1"/>
          </p:nvPr>
        </p:nvSpPr>
        <p:spPr>
          <a:xfrm>
            <a:off x="486834" y="12052300"/>
            <a:ext cx="16711083" cy="1130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333"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  <a:defRPr sz="2333"/>
            </a:lvl3pPr>
            <a:lvl4pPr marL="0" indent="0">
              <a:spcBef>
                <a:spcPts val="0"/>
              </a:spcBef>
              <a:buSzTx/>
              <a:buNone/>
              <a:defRPr sz="2333"/>
            </a:lvl4pPr>
            <a:lvl5pPr marL="0" indent="0">
              <a:spcBef>
                <a:spcPts val="0"/>
              </a:spcBef>
              <a:buSzTx/>
              <a:buNone/>
              <a:defRPr sz="2333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2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7030323" y="12636500"/>
            <a:ext cx="259686" cy="25654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iara"/>
          <p:cNvSpPr/>
          <p:nvPr/>
        </p:nvSpPr>
        <p:spPr>
          <a:xfrm>
            <a:off x="1153584" y="2679700"/>
            <a:ext cx="15472833" cy="0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2333" tIns="42333" rIns="42333" bIns="42333" anchor="ctr"/>
          <a:lstStyle/>
          <a:p>
            <a:pPr algn="l" defTabSz="38098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/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5472833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e 1…"/>
          <p:cNvSpPr txBox="1">
            <a:spLocks noGrp="1"/>
          </p:cNvSpPr>
          <p:nvPr>
            <p:ph type="body" idx="1"/>
          </p:nvPr>
        </p:nvSpPr>
        <p:spPr>
          <a:xfrm>
            <a:off x="1111250" y="3162300"/>
            <a:ext cx="15557500" cy="897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13"/>
              </a:buBlip>
            </a:lvl1pPr>
            <a:lvl2pPr marL="1079500" indent="-444500">
              <a:spcBef>
                <a:spcPts val="1000"/>
              </a:spcBef>
              <a:buBlip>
                <a:blip r:embed="rId14"/>
              </a:buBlip>
              <a:defRPr sz="2800"/>
            </a:lvl2pPr>
            <a:lvl3pPr marL="1397000" indent="-317500">
              <a:spcBef>
                <a:spcPts val="600"/>
              </a:spcBef>
              <a:buBlip>
                <a:blip r:embed="rId14"/>
              </a:buBlip>
              <a:defRPr sz="2400"/>
            </a:lvl3pPr>
            <a:lvl4pPr marL="1714500" indent="-317500">
              <a:spcBef>
                <a:spcPts val="600"/>
              </a:spcBef>
              <a:buBlip>
                <a:blip r:embed="rId14"/>
              </a:buBlip>
              <a:defRPr sz="2000"/>
            </a:lvl4pPr>
            <a:lvl5pPr marL="2032000" indent="-317500">
              <a:spcBef>
                <a:spcPts val="600"/>
              </a:spcBef>
              <a:buBlip>
                <a:blip r:embed="rId14"/>
              </a:buBlip>
              <a:defRPr sz="20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2636500"/>
            <a:ext cx="259686" cy="256545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l">
              <a:defRPr sz="1167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90492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80985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71477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761970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952462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142954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333447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523939" algn="l" defTabSz="66672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6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529146" marR="0" indent="-529146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80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1005376" marR="0" indent="-476231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1296406" marR="0" indent="-396859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1640351" marR="0" indent="-476231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1904924" marR="0" indent="-476231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2169497" marR="0" indent="-476231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2434069" marR="0" indent="-476231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2698642" marR="0" indent="-476231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2963215" marR="0" indent="-476231" algn="l" defTabSz="666723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45000"/>
        <a:buFontTx/>
        <a:buBlip>
          <a:blip r:embed="rId13"/>
        </a:buBlip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90492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80985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71477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61970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52462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142954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333447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523939" algn="l" defTabSz="66672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2915294"/>
            <a:ext cx="17620534" cy="74313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5100" b="1" dirty="0"/>
              <a:t>Zrychlení registrace a zasílání palubních jednotek pro dopravce registrované přes vydavatele tankovacích karet</a:t>
            </a:r>
          </a:p>
        </p:txBody>
      </p:sp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3180438"/>
            <a:ext cx="16188989" cy="92136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700" dirty="0"/>
              <a:t>Bylo vytvořeno </a:t>
            </a:r>
            <a:r>
              <a:rPr lang="cs-CZ" sz="3700" b="1" dirty="0"/>
              <a:t>41 dočasných pracovních míst, jejichž odpovědností je komunikovat s vydavateli tankovacích karet </a:t>
            </a:r>
            <a:r>
              <a:rPr lang="cs-CZ" sz="3700" dirty="0"/>
              <a:t>a zajistit v maximální možné míře kompletaci dokladů k tomu, aby mohly být dopravcům registrovaným přes vydavatele tankovacích karet odeslány palubní </a:t>
            </a:r>
            <a:r>
              <a:rPr lang="cs-CZ" sz="3700" dirty="0" smtClean="0"/>
              <a:t>jednotky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7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700" b="1" dirty="0"/>
              <a:t>Byla rozšířena možnost bezplatného zaslání palubní jednotky poštou do do Maďarska, Bulharska, Litvy, Rumunska a </a:t>
            </a:r>
            <a:r>
              <a:rPr lang="cs-CZ" sz="3700" b="1" dirty="0" smtClean="0"/>
              <a:t>Estonska</a:t>
            </a:r>
            <a:endParaRPr lang="cs-CZ" sz="3700" b="1" dirty="0">
              <a:highlight>
                <a:srgbClr val="FFFF00"/>
              </a:highlight>
            </a:endParaRPr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6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579084"/>
            <a:ext cx="16133141" cy="190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5100" b="1" dirty="0"/>
              <a:t>na </a:t>
            </a:r>
            <a:r>
              <a:rPr lang="cs-CZ" sz="5400" b="1" dirty="0"/>
              <a:t>podporu registrace před spuštěním SEM (místa s vysokou koncentrací nákladních vozidel)</a:t>
            </a:r>
            <a:endParaRPr lang="cs-CZ" sz="5100" b="1" dirty="0"/>
          </a:p>
        </p:txBody>
      </p:sp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3180438"/>
            <a:ext cx="16188989" cy="92136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700" dirty="0" smtClean="0"/>
              <a:t>na čerpacích stanicích, odpočívkách a parkovištích, kde </a:t>
            </a:r>
            <a:r>
              <a:rPr lang="cs-CZ" sz="3700" dirty="0"/>
              <a:t>je </a:t>
            </a:r>
            <a:r>
              <a:rPr lang="cs-CZ" sz="3700" dirty="0" smtClean="0"/>
              <a:t>obchodní místo pro registraci, vyzývají proškolené týmy promotérů osobně řidiče, aby </a:t>
            </a:r>
            <a:r>
              <a:rPr lang="cs-CZ" sz="3700" dirty="0"/>
              <a:t>se registrovali (5 vozidel s </a:t>
            </a:r>
            <a:r>
              <a:rPr lang="cs-CZ" sz="3700" dirty="0" smtClean="0"/>
              <a:t>posádkou)</a:t>
            </a:r>
            <a:endParaRPr lang="cs-CZ" sz="37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700" dirty="0" smtClean="0"/>
              <a:t>na místech s </a:t>
            </a:r>
            <a:r>
              <a:rPr lang="cs-CZ" sz="3700" dirty="0"/>
              <a:t>vysokým výskytem nákladních </a:t>
            </a:r>
            <a:r>
              <a:rPr lang="cs-CZ" sz="3700" dirty="0" smtClean="0"/>
              <a:t>vozidel se pohybuje                7 mobilních registračních míst s </a:t>
            </a:r>
            <a:r>
              <a:rPr lang="cs-CZ" sz="3700" dirty="0"/>
              <a:t>posádkou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700" dirty="0" smtClean="0"/>
              <a:t>masivní posílení komunikačních aktivit: bohužel nikoli v roli „informační kampaně“, ale „přesvědčovací kampaně“</a:t>
            </a:r>
            <a:endParaRPr lang="cs-CZ" sz="3700" dirty="0"/>
          </a:p>
          <a:p>
            <a:pPr>
              <a:buFont typeface="Wingdings" panose="05000000000000000000" pitchFamily="2" charset="2"/>
              <a:buChar char="§"/>
            </a:pPr>
            <a:endParaRPr lang="cs-CZ" sz="3700" dirty="0">
              <a:highlight>
                <a:srgbClr val="FFFF00"/>
              </a:highlight>
            </a:endParaRPr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4400" b="1" dirty="0"/>
              <a:t>na zvýšení rychlosti registrací a vydávání OBU jednotek na hraničních obchodních místech po spuštění SEM</a:t>
            </a:r>
          </a:p>
        </p:txBody>
      </p:sp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3180438"/>
            <a:ext cx="16188989" cy="9213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600" b="1" dirty="0" smtClean="0"/>
              <a:t>11 dodatečných registračních pracovišť na vybraných </a:t>
            </a:r>
            <a:r>
              <a:rPr lang="cs-CZ" sz="3600" b="1" dirty="0"/>
              <a:t>hraničních přechodech s nepřetržitým provozem – první místa již byla spuštěna: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/>
              <a:t>1 dodatečné registrační místo na hraničním přechodu Krásný Les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/>
              <a:t>2 dodatečná pracovní místa na hraničním přechodu </a:t>
            </a:r>
            <a:r>
              <a:rPr lang="cs-CZ" sz="3600" dirty="0" err="1"/>
              <a:t>Svrčinovec</a:t>
            </a:r>
            <a:r>
              <a:rPr lang="cs-CZ" sz="3600" dirty="0"/>
              <a:t> / Mosty u Jablunkova </a:t>
            </a:r>
            <a:r>
              <a:rPr lang="cs-CZ" sz="3600" u="sng" dirty="0"/>
              <a:t>na slovenské straně hranice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/>
              <a:t>1 dodatečné registrační místo na hraničním přechodu Starý Hrozenkov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/>
              <a:t>2 dodatečná pracovní místa na hraničním přechodu Lanžhot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/>
              <a:t>2 dodatečná pracovní místa na hraničním přechodu Lanžhot / </a:t>
            </a:r>
            <a:r>
              <a:rPr lang="cs-CZ" sz="3600" dirty="0" err="1"/>
              <a:t>Kúty</a:t>
            </a:r>
            <a:r>
              <a:rPr lang="cs-CZ" sz="3600" dirty="0"/>
              <a:t> </a:t>
            </a:r>
            <a:r>
              <a:rPr lang="cs-CZ" sz="3600" u="sng" dirty="0" smtClean="0"/>
              <a:t>na </a:t>
            </a:r>
            <a:r>
              <a:rPr lang="cs-CZ" sz="3600" u="sng" dirty="0"/>
              <a:t>slovenské straně hranice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/>
              <a:t>2 dodatečná pracovní místa na hraničním přechodu Bohumín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/>
              <a:t>1 dodatečné registrační místo na hraničním přechodu Český Těšín </a:t>
            </a:r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4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4400" b="1" dirty="0"/>
              <a:t>na zvýšení rychlosti registrací a vydávání OBU jednotek na hraničních obchodních místech po spuštění SEM</a:t>
            </a:r>
            <a:endParaRPr lang="cs-CZ" sz="5100" b="1" dirty="0"/>
          </a:p>
        </p:txBody>
      </p:sp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3180438"/>
            <a:ext cx="16188989" cy="9213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600" b="1" dirty="0"/>
              <a:t>15 mobilních registračních míst na hraničních přechodech s nepřetržitým provozem. Mobilní registrační vozidla dislokovaná na odstavných parkovacích plochách se mohou přemístit mezi parkovišti v případě tvorby kolon.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1 mobilní registrační místo na hraničním přechodu Krásný 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2 mobilní registrační místa na hraničním přechodu Lanžhot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7 mobilních registračních míst na hraničním přechodu Bohumín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4 mobilní registrační místa na hraničním přechodu Český Těšín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1 mobilní registrační místo na hraničním přechodu Náchod</a:t>
            </a:r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13</a:t>
            </a:fld>
            <a:endParaRPr lang="cs-CZ" dirty="0"/>
          </a:p>
        </p:txBody>
      </p:sp>
      <p:pic>
        <p:nvPicPr>
          <p:cNvPr id="6" name="Picture 54" descr="A police car parked in a parking lot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05" y="9934575"/>
            <a:ext cx="5544549" cy="2609849"/>
          </a:xfrm>
          <a:prstGeom prst="rect">
            <a:avLst/>
          </a:prstGeom>
        </p:spPr>
      </p:pic>
      <p:pic>
        <p:nvPicPr>
          <p:cNvPr id="7" name="Picture 18" descr="A car parked on the side of a computer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44" y="9954453"/>
            <a:ext cx="4168868" cy="2592000"/>
          </a:xfrm>
          <a:prstGeom prst="rect">
            <a:avLst/>
          </a:prstGeom>
        </p:spPr>
      </p:pic>
      <p:pic>
        <p:nvPicPr>
          <p:cNvPr id="8" name="Picture 15" descr="A picture containing person, indoor, man, cabine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9696" y="10180982"/>
            <a:ext cx="2609848" cy="21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4400" b="1" dirty="0"/>
              <a:t>na zvýšení rychlosti registrací a vydávání OBU jednotek na hraničních obchodních místech po spuštění SEM</a:t>
            </a:r>
            <a:endParaRPr lang="cs-CZ" sz="5100" b="1" dirty="0"/>
          </a:p>
        </p:txBody>
      </p:sp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3180438"/>
            <a:ext cx="16188989" cy="9213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600" b="1" dirty="0" smtClean="0"/>
              <a:t>Koordinace procesu registrace na vybraných hraničních přechodech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600" dirty="0" smtClean="0"/>
              <a:t>Na šesti hraničních přechodech budou přítomni koordinátoři v nepřetržitém provozu, jejichž úkolem bude zajistit co nejhladší odbavení zahraničních dopravců při registraci a instalaci nové palubní jednotky.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/>
              <a:t>Koordinátoři budou primárně na hraničních přechodech Bohumín, Český Těšín, Lanžhot, Mosty u Jablunkova, Náchod a Krásný les, v případě potřeby mohou být relokováni na jiná místa.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 smtClean="0"/>
              <a:t>Koordinátoři budou viditelně označeni reflexní vestou s logem MYTOCZ.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b="1" dirty="0" smtClean="0"/>
              <a:t>Zapojení </a:t>
            </a:r>
            <a:r>
              <a:rPr lang="cs-CZ" sz="3600" b="1" dirty="0" err="1" smtClean="0"/>
              <a:t>dronů</a:t>
            </a:r>
            <a:r>
              <a:rPr lang="cs-CZ" sz="3600" b="1" dirty="0" smtClean="0"/>
              <a:t> pro řízení dopravy.</a:t>
            </a:r>
            <a:endParaRPr lang="cs-CZ" sz="3600" b="1" dirty="0"/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0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4400" b="1" dirty="0"/>
              <a:t>Příklad realizovaných opatření: přechod Lanžhot</a:t>
            </a:r>
            <a:endParaRPr lang="cs-CZ" sz="5100" b="1" dirty="0"/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15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16" y="3588026"/>
            <a:ext cx="15658975" cy="889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4400" b="1" dirty="0"/>
              <a:t>Příklad realizovaných opatření: přechod Lanžhot</a:t>
            </a:r>
            <a:endParaRPr lang="cs-CZ" sz="5100" b="1" dirty="0"/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16</a:t>
            </a:fld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50439"/>
              </p:ext>
            </p:extLst>
          </p:nvPr>
        </p:nvGraphicFramePr>
        <p:xfrm>
          <a:off x="1354906" y="3250095"/>
          <a:ext cx="15094355" cy="84283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7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3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3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68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ID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500" noProof="0" dirty="0" err="1" smtClean="0">
                          <a:effectLst/>
                        </a:rPr>
                        <a:t>Opatrenie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Detail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2848">
                <a:tc>
                  <a:txBody>
                    <a:bodyPr/>
                    <a:lstStyle/>
                    <a:p>
                      <a:pPr marL="742950" lvl="1" indent="-28575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cs-CZ" sz="2500" noProof="0" dirty="0" smtClean="0">
                          <a:effectLst/>
                        </a:rPr>
                        <a:t>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b="1" noProof="0" dirty="0" err="1" smtClean="0">
                          <a:effectLst/>
                        </a:rPr>
                        <a:t>Zvášení</a:t>
                      </a:r>
                      <a:r>
                        <a:rPr lang="cs-CZ" sz="2500" b="1" noProof="0" dirty="0" smtClean="0">
                          <a:effectLst/>
                        </a:rPr>
                        <a:t> informovanosti  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Rozdávání letáků a poskytování informací na hraničním přechodu, navádění řidičů k registračnímu místu v období před spuštěním SEM.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284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2. 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Dodatečná místa</a:t>
                      </a:r>
                      <a:r>
                        <a:rPr lang="cs-CZ" sz="2500" b="1" baseline="0" noProof="0" dirty="0" smtClean="0">
                          <a:effectLst/>
                        </a:rPr>
                        <a:t> pro registraci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Přidání 2 dodatečných pracovních</a:t>
                      </a:r>
                      <a:r>
                        <a:rPr lang="cs-CZ" sz="2500" baseline="0" noProof="0" dirty="0" smtClean="0">
                          <a:effectLst/>
                        </a:rPr>
                        <a:t> míst na hraničním přechodu Lanžhot v rámci schválených existujících prostor na vstupu do České republiky.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6342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3. 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Dodatečná místa pro registraci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Technické,</a:t>
                      </a:r>
                      <a:r>
                        <a:rPr lang="cs-CZ" sz="2500" baseline="0" noProof="0" dirty="0" smtClean="0">
                          <a:effectLst/>
                        </a:rPr>
                        <a:t> organizační a personální zabezpečení 2 dodatečných pracovních míst na hraničním přechodě Lanžhot/</a:t>
                      </a:r>
                      <a:r>
                        <a:rPr lang="cs-CZ" sz="2500" baseline="0" noProof="0" dirty="0" err="1" smtClean="0">
                          <a:effectLst/>
                        </a:rPr>
                        <a:t>Kúty</a:t>
                      </a:r>
                      <a:r>
                        <a:rPr lang="cs-CZ" sz="2500" baseline="0" noProof="0" dirty="0" smtClean="0">
                          <a:effectLst/>
                        </a:rPr>
                        <a:t> při výjezdu ze Slovenské republiky v rámci prostor společnosti </a:t>
                      </a:r>
                      <a:r>
                        <a:rPr lang="cs-CZ" sz="2500" baseline="0" noProof="0" dirty="0" err="1" smtClean="0">
                          <a:effectLst/>
                        </a:rPr>
                        <a:t>Skytoll</a:t>
                      </a:r>
                      <a:r>
                        <a:rPr lang="cs-CZ" sz="2500" baseline="0" noProof="0" dirty="0" smtClean="0">
                          <a:effectLst/>
                        </a:rPr>
                        <a:t>. </a:t>
                      </a:r>
                      <a:r>
                        <a:rPr lang="cs-CZ" sz="2500" noProof="0" dirty="0" smtClean="0">
                          <a:effectLst/>
                        </a:rPr>
                        <a:t>Místo je navržené s ohledem na synergii pro ty, kteří odevzdávají palubní jednotky z mýtného systému SR, aby mohli rovnou provést registraci do systému elektronického</a:t>
                      </a:r>
                      <a:r>
                        <a:rPr lang="cs-CZ" sz="2500" baseline="0" noProof="0" dirty="0" smtClean="0">
                          <a:effectLst/>
                        </a:rPr>
                        <a:t> mýtného v ČR.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284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4. 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Mobilní místa pro registraci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Zajištění 2 mobilních registračních pracovišť na hraničním přechodu</a:t>
                      </a:r>
                      <a:r>
                        <a:rPr lang="cs-CZ" sz="2500" baseline="0" noProof="0" dirty="0" smtClean="0">
                          <a:effectLst/>
                        </a:rPr>
                        <a:t> Lanžhot na odstavném parkovišti.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2848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5. 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Mobilní místa pro registraci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Zabezpečení souhlasu vyhrazeného místa pro vozidlo mobilní registrace na pozemcích ŘSD. 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4400" b="1" dirty="0"/>
              <a:t>Příklad realizovaných opatření: přechod Lanžhot</a:t>
            </a:r>
            <a:endParaRPr lang="cs-CZ" sz="5100" b="1" dirty="0"/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57766"/>
              </p:ext>
            </p:extLst>
          </p:nvPr>
        </p:nvGraphicFramePr>
        <p:xfrm>
          <a:off x="1354906" y="3230217"/>
          <a:ext cx="15223564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5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6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1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2644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6. 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Koordinátoři na hraničních obchodních místech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Zajištění koordinátorů pracovníky dodavatele za účelem informování řidičů: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500" noProof="0" dirty="0" smtClean="0">
                          <a:effectLst/>
                        </a:rPr>
                        <a:t>navigace</a:t>
                      </a:r>
                      <a:r>
                        <a:rPr lang="cs-CZ" sz="2500" baseline="0" noProof="0" dirty="0" smtClean="0">
                          <a:effectLst/>
                        </a:rPr>
                        <a:t> řidičů k registraci</a:t>
                      </a:r>
                      <a:endParaRPr lang="cs-CZ" sz="2500" noProof="0" dirty="0" smtClean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500" noProof="0" dirty="0" smtClean="0">
                          <a:effectLst/>
                        </a:rPr>
                        <a:t>nasměrování</a:t>
                      </a:r>
                      <a:r>
                        <a:rPr lang="cs-CZ" sz="2500" baseline="0" noProof="0" dirty="0" smtClean="0">
                          <a:effectLst/>
                        </a:rPr>
                        <a:t> řidičů k zaparkování na uvolněná parkovací místa tak, aby neblokovali vjezd na / nebo výjezd z odstavného parkoviště</a:t>
                      </a:r>
                      <a:endParaRPr lang="cs-CZ" sz="2500" noProof="0" dirty="0" smtClean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500" noProof="0" dirty="0" smtClean="0">
                          <a:effectLst/>
                        </a:rPr>
                        <a:t>informování řidičů pří</a:t>
                      </a:r>
                      <a:r>
                        <a:rPr lang="cs-CZ" sz="2500" baseline="0" noProof="0" dirty="0" smtClean="0">
                          <a:effectLst/>
                        </a:rPr>
                        <a:t> výjezdu z České republiky, aby se zaregistrovali a vyhnuli se potenciálním kolonám a čekání při registraci, až budou přijíždět zpět do ČR</a:t>
                      </a:r>
                      <a:endParaRPr lang="cs-CZ" sz="2500" noProof="0" dirty="0" smtClean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500" noProof="0" dirty="0" smtClean="0">
                          <a:effectLst/>
                        </a:rPr>
                        <a:t>směrování</a:t>
                      </a:r>
                      <a:r>
                        <a:rPr lang="cs-CZ" sz="2500" baseline="0" noProof="0" dirty="0" smtClean="0">
                          <a:effectLst/>
                        </a:rPr>
                        <a:t> řidičů na registraci na obchodní místa, která jsou v druhém směru pří výjezdu z ČR</a:t>
                      </a:r>
                      <a:endParaRPr lang="cs-CZ" sz="2500" noProof="0" dirty="0" smtClean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500" noProof="0" dirty="0" smtClean="0">
                          <a:effectLst/>
                        </a:rPr>
                        <a:t>informování</a:t>
                      </a:r>
                      <a:r>
                        <a:rPr lang="cs-CZ" sz="2500" baseline="0" noProof="0" dirty="0" smtClean="0">
                          <a:effectLst/>
                        </a:rPr>
                        <a:t> řidičů osobních vozidel tak, aby byla zajištěna maximální kapacita parkovacích míst pro čekající nákladní vozidla</a:t>
                      </a:r>
                      <a:endParaRPr lang="cs-CZ" sz="2500" noProof="0" dirty="0" smtClean="0">
                        <a:effectLst/>
                      </a:endParaRPr>
                    </a:p>
                    <a:p>
                      <a:pPr marL="457200" algn="l"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6133141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Mimořádná opatření společnosti Czechtoll:</a:t>
            </a:r>
            <a:br>
              <a:rPr lang="cs-CZ" dirty="0"/>
            </a:br>
            <a:r>
              <a:rPr lang="cs-CZ" sz="4400" b="1" dirty="0"/>
              <a:t>Příklad realizovaných opatření: přechod Lanžhot</a:t>
            </a:r>
            <a:endParaRPr lang="cs-CZ" sz="5100" b="1" dirty="0"/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243656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cs-CZ" smtClean="0"/>
              <a:t>18</a:t>
            </a:fld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71599"/>
              </p:ext>
            </p:extLst>
          </p:nvPr>
        </p:nvGraphicFramePr>
        <p:xfrm>
          <a:off x="1354906" y="3110948"/>
          <a:ext cx="15442224" cy="90857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0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9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2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6856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8. 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Koordinace dopravy v SR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Zajištění koordinace a usměrňování dopravy za pomoci koordinátorů a</a:t>
                      </a:r>
                      <a:r>
                        <a:rPr lang="cs-CZ" sz="2500" baseline="0" noProof="0" dirty="0" smtClean="0">
                          <a:effectLst/>
                        </a:rPr>
                        <a:t> pracovníků slovenské policie</a:t>
                      </a:r>
                      <a:r>
                        <a:rPr lang="cs-CZ" sz="2500" noProof="0" dirty="0" smtClean="0">
                          <a:effectLst/>
                        </a:rPr>
                        <a:t>. 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500" noProof="0" dirty="0" smtClean="0">
                          <a:effectLst/>
                        </a:rPr>
                        <a:t>Pokyn</a:t>
                      </a:r>
                      <a:r>
                        <a:rPr lang="cs-CZ" sz="2500" baseline="0" noProof="0" dirty="0" smtClean="0">
                          <a:effectLst/>
                        </a:rPr>
                        <a:t> od pracovníků policie odstavovat nákladní vozidla na odstavných plochách u čerpací stanice </a:t>
                      </a:r>
                      <a:r>
                        <a:rPr lang="cs-CZ" sz="2500" baseline="0" noProof="0" dirty="0" err="1" smtClean="0">
                          <a:effectLst/>
                        </a:rPr>
                        <a:t>Sekule</a:t>
                      </a:r>
                      <a:r>
                        <a:rPr lang="cs-CZ" sz="2500" baseline="0" noProof="0" dirty="0" smtClean="0">
                          <a:effectLst/>
                        </a:rPr>
                        <a:t> a pouštět dále do ČR vozidla, která mají hotovou registraci do mýtného systému ČR</a:t>
                      </a:r>
                      <a:endParaRPr lang="cs-CZ" sz="2500" noProof="0" dirty="0" smtClean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500" noProof="0" dirty="0" smtClean="0">
                          <a:effectLst/>
                        </a:rPr>
                        <a:t>Odklon dopravy na hraniční přechod </a:t>
                      </a:r>
                      <a:r>
                        <a:rPr lang="cs-CZ" sz="2500" noProof="0" dirty="0" err="1" smtClean="0">
                          <a:effectLst/>
                        </a:rPr>
                        <a:t>Kúty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6909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9. 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Poskytování informací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Zajištění informací o kolonách do preferovaných</a:t>
                      </a:r>
                      <a:r>
                        <a:rPr lang="cs-CZ" sz="2500" baseline="0" noProof="0" dirty="0" smtClean="0">
                          <a:effectLst/>
                        </a:rPr>
                        <a:t> navigačních systémů pro řidiče nákladních automobilů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6909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10. 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Poskytování informací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Poskytnutí informace o změně mýtného systému na světelných telematických tabulích při vstupu do ČR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6909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11. 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Poskytování informací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Poskytnutý informace o změně mýtného systému v rámci dopravního komunikačního kanálu při vstupu do ČR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682">
                <a:tc>
                  <a:txBody>
                    <a:bodyPr/>
                    <a:lstStyle/>
                    <a:p>
                      <a:pPr marL="457200" lvl="1" indent="0" algn="l"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500" noProof="0" dirty="0" smtClean="0">
                          <a:effectLst/>
                        </a:rPr>
                        <a:t>12. 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500" b="1" noProof="0" dirty="0" smtClean="0">
                          <a:effectLst/>
                        </a:rPr>
                        <a:t>Poskytování informací</a:t>
                      </a:r>
                      <a:endParaRPr lang="cs-CZ" sz="2500" b="1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2500" noProof="0" dirty="0" smtClean="0">
                          <a:effectLst/>
                        </a:rPr>
                        <a:t>Zajištění vysílání informací o dopravních komplikací</a:t>
                      </a:r>
                      <a:r>
                        <a:rPr lang="cs-CZ" sz="2500" baseline="0" noProof="0" dirty="0" smtClean="0">
                          <a:effectLst/>
                        </a:rPr>
                        <a:t> v dopravním zpravodajství (rádia, internet)</a:t>
                      </a:r>
                      <a:endParaRPr lang="cs-CZ" sz="2500" noProof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1" y="3468757"/>
            <a:ext cx="17490468" cy="9840301"/>
          </a:xfrm>
          <a:prstGeom prst="rect">
            <a:avLst/>
          </a:prstGeom>
        </p:spPr>
      </p:pic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160300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" name="Základné charakteristiky nového systému"/>
          <p:cNvSpPr txBox="1">
            <a:spLocks/>
          </p:cNvSpPr>
          <p:nvPr/>
        </p:nvSpPr>
        <p:spPr>
          <a:xfrm>
            <a:off x="1154794" y="147768"/>
            <a:ext cx="15472833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190492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380985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571477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761970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952462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142954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333447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523939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hangingPunct="1"/>
            <a:r>
              <a:rPr lang="cs-CZ" b="1" dirty="0">
                <a:solidFill>
                  <a:srgbClr val="242E61"/>
                </a:solidFill>
              </a:rPr>
              <a:t>Dopravní model </a:t>
            </a:r>
            <a:r>
              <a:rPr lang="cs-CZ" b="1" dirty="0" smtClean="0">
                <a:solidFill>
                  <a:srgbClr val="242E61"/>
                </a:solidFill>
              </a:rPr>
              <a:t>Czechtoll </a:t>
            </a:r>
            <a:r>
              <a:rPr lang="cs-CZ" b="1" dirty="0">
                <a:solidFill>
                  <a:srgbClr val="242E61"/>
                </a:solidFill>
              </a:rPr>
              <a:t>– očekávaný stav po realizaci preventivních opatření</a:t>
            </a:r>
          </a:p>
        </p:txBody>
      </p:sp>
      <p:sp>
        <p:nvSpPr>
          <p:cNvPr id="6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2716413"/>
            <a:ext cx="16188989" cy="1438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Celkové náklady na opatření přesáhnou 50 mil. Kč bez DPH.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b="1" dirty="0" smtClean="0"/>
              <a:t>Náklady v plné výši uhradí konsorcium Czechtoll/</a:t>
            </a:r>
            <a:r>
              <a:rPr lang="cs-CZ" b="1" dirty="0" err="1" smtClean="0"/>
              <a:t>Skytoll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111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5" y="477672"/>
            <a:ext cx="17645032" cy="11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29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skytol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805" y="11358353"/>
            <a:ext cx="5912258" cy="18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Elektronický výber mýta…"/>
          <p:cNvSpPr txBox="1">
            <a:spLocks noGrp="1"/>
          </p:cNvSpPr>
          <p:nvPr>
            <p:ph type="ctrTitle"/>
          </p:nvPr>
        </p:nvSpPr>
        <p:spPr>
          <a:xfrm>
            <a:off x="1111250" y="2619375"/>
            <a:ext cx="15557500" cy="36300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6250" b="1" dirty="0"/>
              <a:t>Přehled opatření k minimalizaci dopravních komplikací</a:t>
            </a:r>
            <a:r>
              <a:rPr lang="cs-CZ" sz="4583" dirty="0"/>
              <a:t/>
            </a:r>
            <a:br>
              <a:rPr lang="cs-CZ" sz="4583" dirty="0"/>
            </a:br>
            <a:r>
              <a:rPr lang="cs-CZ" sz="4750" dirty="0"/>
              <a:t>v souvislosti s nízkou aktivitou zahraničních dopravců při registracích do nového systému elektronického mýtného</a:t>
            </a:r>
            <a:endParaRPr sz="4750" b="1" dirty="0"/>
          </a:p>
        </p:txBody>
      </p:sp>
      <p:sp>
        <p:nvSpPr>
          <p:cNvPr id="3" name="Obdélník 2"/>
          <p:cNvSpPr/>
          <p:nvPr/>
        </p:nvSpPr>
        <p:spPr>
          <a:xfrm>
            <a:off x="1111250" y="7003366"/>
            <a:ext cx="4456669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s-CZ" sz="2917" dirty="0"/>
              <a:t>Praha, 21. listopadu 2019</a:t>
            </a:r>
            <a:endParaRPr lang="en-US" sz="2917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20" y="11933061"/>
            <a:ext cx="4309563" cy="7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1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5472833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Aktuální stav výstavby satelitního SEM</a:t>
            </a:r>
            <a:br>
              <a:rPr lang="cs-CZ" dirty="0"/>
            </a:br>
            <a:r>
              <a:rPr lang="cs-CZ" sz="3700" dirty="0"/>
              <a:t>19 dní do spuštění plného provozu SEM</a:t>
            </a:r>
            <a:endParaRPr sz="3700" dirty="0"/>
          </a:p>
        </p:txBody>
      </p:sp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11250" y="3267075"/>
            <a:ext cx="16232533" cy="86311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3700" dirty="0"/>
              <a:t>Systém elektronického mýta (SEM) je hotový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3700" dirty="0"/>
              <a:t>Všechny sady testů SEM (Funkční, bezpečnostní i zátěžové) ukončené bez připomínek ze strany Zadavatele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700" dirty="0"/>
              <a:t>Pilotní provoz SEM zahájen 22. září 2019, s cílem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dirty="0"/>
              <a:t>Ověření funkcionality a všech procesů SEM v reálním provozu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dirty="0"/>
              <a:t>Prověření výkonnosti SEM v reálnem provozu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000" dirty="0"/>
              <a:t>Umožnění registrace a distribuce palubních jednotek pro dopravce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200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3700" dirty="0"/>
              <a:t>Připravujeme ukončení pilotního provozu a předání SEM do majetku státu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3700" dirty="0"/>
              <a:t>Spuštění SEM do plného provozu 1. prosince 2019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160300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11250" y="3240157"/>
            <a:ext cx="16417589" cy="95214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3700" dirty="0"/>
              <a:t>Kampaň ke změně EMS je cílená na dopravce a profesionální řidiče nákladních automobilů, díky registračním údajům z existujícího mýtného systému je adresná až na konkrétní dopravce a řidiče:</a:t>
            </a:r>
          </a:p>
          <a:p>
            <a:pPr marL="536575" lvl="0" indent="0">
              <a:buNone/>
            </a:pPr>
            <a:r>
              <a:rPr lang="cs-CZ" sz="4400" b="1" dirty="0"/>
              <a:t>174.000 dopravců, 458.000 palubních jednotek</a:t>
            </a:r>
            <a:endParaRPr lang="cs-CZ" sz="3700" dirty="0"/>
          </a:p>
          <a:p>
            <a:pPr>
              <a:buFont typeface="Wingdings" panose="05000000000000000000" pitchFamily="2" charset="2"/>
              <a:buChar char="§"/>
            </a:pPr>
            <a:endParaRPr lang="cs-CZ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700" b="1" dirty="0"/>
              <a:t>Průběžné měření úspěšnosti kampaně: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/>
              <a:t>na začátku listopadu vědělo </a:t>
            </a:r>
            <a:r>
              <a:rPr lang="cs-CZ" sz="3500" b="1" dirty="0"/>
              <a:t>v České republice </a:t>
            </a:r>
            <a:r>
              <a:rPr lang="cs-CZ" sz="3500" dirty="0"/>
              <a:t>o povinnosti registrace a instalace nové palubní jednotky </a:t>
            </a:r>
            <a:r>
              <a:rPr lang="cs-CZ" sz="3500" b="1" dirty="0"/>
              <a:t>90 % dopravců </a:t>
            </a:r>
            <a:r>
              <a:rPr lang="cs-CZ" sz="3500" dirty="0"/>
              <a:t>a 72 % držitelů řidičského oprávnění skupin C,D,E (bez ohledu na to, zda jsou profesí řidiči)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/>
              <a:t>v Polsku </a:t>
            </a:r>
            <a:r>
              <a:rPr lang="cs-CZ" sz="3500" dirty="0"/>
              <a:t>proběhlo měření úspěšnosti agenturou IPSOS v týdnu od 12/11/2019: o povinnosti ví </a:t>
            </a:r>
            <a:r>
              <a:rPr lang="cs-CZ" sz="3600" b="1" dirty="0"/>
              <a:t>91 % dotázaných dopravních firem</a:t>
            </a:r>
            <a:r>
              <a:rPr lang="cs-CZ" sz="3600" dirty="0"/>
              <a:t>; bohužel z těch, které ještě nemají nové palubní jednotky, počítá 54 % dotázaných s registrací až při první cestě do ČR</a:t>
            </a:r>
            <a:endParaRPr lang="cs-CZ" sz="3500" dirty="0"/>
          </a:p>
        </p:txBody>
      </p:sp>
      <p:sp>
        <p:nvSpPr>
          <p:cNvPr id="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5472833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Průběh informování řidičů: </a:t>
            </a:r>
            <a:br>
              <a:rPr lang="cs-CZ" dirty="0"/>
            </a:br>
            <a:r>
              <a:rPr lang="cs-CZ" dirty="0"/>
              <a:t>Počáteční informační kampaň</a:t>
            </a:r>
            <a:endParaRPr sz="3700" dirty="0"/>
          </a:p>
        </p:txBody>
      </p:sp>
    </p:spTree>
    <p:extLst>
      <p:ext uri="{BB962C8B-B14F-4D97-AF65-F5344CB8AC3E}">
        <p14:creationId xmlns:p14="http://schemas.microsoft.com/office/powerpoint/2010/main" val="41698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160300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7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5472833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Aktuální stav registrace do SEM</a:t>
            </a:r>
            <a:endParaRPr dirty="0"/>
          </a:p>
        </p:txBody>
      </p:sp>
      <p:sp>
        <p:nvSpPr>
          <p:cNvPr id="8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>
            <a:extLst>
              <a:ext uri="{FF2B5EF4-FFF2-40B4-BE49-F238E27FC236}">
                <a16:creationId xmlns:a16="http://schemas.microsoft.com/office/drawing/2014/main" xmlns="" id="{AA0D7E78-FECD-CF4D-8CA9-E93B6026F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794" y="3756908"/>
            <a:ext cx="15847303" cy="87959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sz="4400" b="1" dirty="0"/>
              <a:t>174 000 dopravců, 458 000 palubních jednotek</a:t>
            </a:r>
          </a:p>
          <a:p>
            <a:pPr marL="0" lvl="0" indent="0" algn="ctr">
              <a:buNone/>
            </a:pPr>
            <a:endParaRPr lang="cs-CZ" sz="4400" b="1" dirty="0"/>
          </a:p>
          <a:p>
            <a:pPr marL="0" lvl="0" indent="0" algn="ctr">
              <a:buNone/>
            </a:pPr>
            <a:endParaRPr lang="cs-CZ" sz="4400" b="1" dirty="0"/>
          </a:p>
          <a:p>
            <a:pPr marL="0" lvl="0" indent="0" algn="ctr">
              <a:buNone/>
            </a:pPr>
            <a:r>
              <a:rPr lang="cs-CZ" sz="4400" b="1" dirty="0"/>
              <a:t>devět dopravců z deseti </a:t>
            </a:r>
          </a:p>
          <a:p>
            <a:pPr marL="0" lvl="0" indent="0" algn="ctr">
              <a:buNone/>
            </a:pPr>
            <a:r>
              <a:rPr lang="cs-CZ" sz="4400" b="1" dirty="0"/>
              <a:t>má informace o změně mýtného systému</a:t>
            </a:r>
          </a:p>
          <a:p>
            <a:pPr marL="0" lvl="0" indent="0" algn="ctr">
              <a:buNone/>
            </a:pPr>
            <a:endParaRPr lang="cs-CZ" sz="4400" b="1" dirty="0"/>
          </a:p>
          <a:p>
            <a:pPr marL="0" lvl="0" indent="0" algn="ctr">
              <a:buNone/>
            </a:pPr>
            <a:endParaRPr lang="cs-CZ" sz="4400" b="1" dirty="0"/>
          </a:p>
          <a:p>
            <a:pPr marL="0" lvl="0" indent="0" algn="ctr">
              <a:buNone/>
            </a:pPr>
            <a:r>
              <a:rPr lang="cs-CZ" sz="4400" b="1" dirty="0" smtClean="0">
                <a:solidFill>
                  <a:schemeClr val="tx1"/>
                </a:solidFill>
              </a:rPr>
              <a:t>55 </a:t>
            </a:r>
            <a:r>
              <a:rPr lang="cs-CZ" sz="4400" b="1" dirty="0">
                <a:solidFill>
                  <a:schemeClr val="tx1"/>
                </a:solidFill>
              </a:rPr>
              <a:t>% realizovaných registrací</a:t>
            </a:r>
          </a:p>
        </p:txBody>
      </p:sp>
      <p:pic>
        <p:nvPicPr>
          <p:cNvPr id="6" name="Grafický objekt 5" descr="Otáznik">
            <a:extLst>
              <a:ext uri="{FF2B5EF4-FFF2-40B4-BE49-F238E27FC236}">
                <a16:creationId xmlns:a16="http://schemas.microsoft.com/office/drawing/2014/main" xmlns="" id="{9DD72755-D64A-CB48-A2EE-A7751BBC6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04200" y="8665850"/>
            <a:ext cx="1371600" cy="13716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xmlns="" id="{4174AF71-3A12-4143-A4C3-D8873F4D8040}"/>
              </a:ext>
            </a:extLst>
          </p:cNvPr>
          <p:cNvCxnSpPr/>
          <p:nvPr/>
        </p:nvCxnSpPr>
        <p:spPr>
          <a:xfrm>
            <a:off x="8890000" y="4797593"/>
            <a:ext cx="0" cy="1371600"/>
          </a:xfrm>
          <a:prstGeom prst="straightConnector1">
            <a:avLst/>
          </a:prstGeom>
          <a:noFill/>
          <a:ln w="69850" cap="flat">
            <a:solidFill>
              <a:schemeClr val="tx1"/>
            </a:solidFill>
            <a:prstDash val="solid"/>
            <a:miter lim="400000"/>
            <a:tailEnd type="arrow" w="med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324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3180438"/>
            <a:ext cx="15847303" cy="87959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Registrováno </a:t>
            </a:r>
            <a:r>
              <a:rPr lang="cs-CZ" sz="3200" b="1" dirty="0" smtClean="0"/>
              <a:t>251 </a:t>
            </a:r>
            <a:r>
              <a:rPr lang="cs-CZ" sz="3200" b="1" dirty="0"/>
              <a:t>tisíc vozidel </a:t>
            </a:r>
            <a:r>
              <a:rPr lang="cs-CZ" sz="3200" dirty="0"/>
              <a:t>(</a:t>
            </a:r>
            <a:r>
              <a:rPr lang="cs-CZ" sz="3200" dirty="0" smtClean="0"/>
              <a:t>55 </a:t>
            </a:r>
            <a:r>
              <a:rPr lang="cs-CZ" sz="3200" dirty="0"/>
              <a:t>% z očekávaných 458 tisíc vozidel)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zbývá zaregistrovat </a:t>
            </a:r>
            <a:r>
              <a:rPr lang="cs-CZ" dirty="0" smtClean="0"/>
              <a:t>207 </a:t>
            </a:r>
            <a:r>
              <a:rPr lang="cs-CZ" dirty="0"/>
              <a:t>tisíc vozidel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aktuálně vydáno </a:t>
            </a:r>
            <a:r>
              <a:rPr lang="cs-CZ" b="1" dirty="0" smtClean="0"/>
              <a:t>141 tisíc </a:t>
            </a:r>
            <a:r>
              <a:rPr lang="cs-CZ" b="1" dirty="0"/>
              <a:t>palubních jednotek</a:t>
            </a:r>
            <a:r>
              <a:rPr lang="cs-CZ" dirty="0"/>
              <a:t/>
            </a:r>
            <a:br>
              <a:rPr lang="cs-CZ" dirty="0"/>
            </a:br>
            <a:endParaRPr lang="cs-CZ" sz="78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3700" b="1" dirty="0">
              <a:solidFill>
                <a:srgbClr val="FF0000"/>
              </a:solidFill>
            </a:endParaRPr>
          </a:p>
        </p:txBody>
      </p:sp>
      <p:sp>
        <p:nvSpPr>
          <p:cNvPr id="6" name="Základné charakteristiky nového systému"/>
          <p:cNvSpPr txBox="1">
            <a:spLocks noGrp="1"/>
          </p:cNvSpPr>
          <p:nvPr>
            <p:ph type="title"/>
          </p:nvPr>
        </p:nvSpPr>
        <p:spPr>
          <a:xfrm>
            <a:off x="1111250" y="469900"/>
            <a:ext cx="15472833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Aktuální stav registrace do SEM</a:t>
            </a:r>
            <a:br>
              <a:rPr lang="cs-CZ" dirty="0"/>
            </a:br>
            <a:r>
              <a:rPr lang="cs-CZ" sz="3700" dirty="0"/>
              <a:t>k </a:t>
            </a:r>
            <a:r>
              <a:rPr lang="cs-CZ" sz="3700" dirty="0" smtClean="0"/>
              <a:t>21. </a:t>
            </a:r>
            <a:r>
              <a:rPr lang="cs-CZ" sz="3700" dirty="0"/>
              <a:t>listopadu 2019</a:t>
            </a:r>
            <a:endParaRPr sz="3700" dirty="0"/>
          </a:p>
        </p:txBody>
      </p:sp>
      <p:graphicFrame>
        <p:nvGraphicFramePr>
          <p:cNvPr id="4" name="Tabulka 1">
            <a:extLst>
              <a:ext uri="{FF2B5EF4-FFF2-40B4-BE49-F238E27FC236}">
                <a16:creationId xmlns:a16="http://schemas.microsoft.com/office/drawing/2014/main" xmlns="" id="{5E5AAC5A-1029-2942-A152-B1D42EDA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63673"/>
              </p:ext>
            </p:extLst>
          </p:nvPr>
        </p:nvGraphicFramePr>
        <p:xfrm>
          <a:off x="1177095" y="5348997"/>
          <a:ext cx="15429289" cy="62036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8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2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4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3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8498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Země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42E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Zbývající odhadovaný počet vozidel, u kterých je nutné provést registraci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(zaokrouhleno na tisíce)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42E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Počet registrovaných automobilů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(zaokrouhleno na tisíce)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42E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Procentní podíl již zaregistrovaných vozidel z celkového očekávaného počtu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42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50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52A6A"/>
                          </a:solidFill>
                          <a:effectLst/>
                        </a:rPr>
                        <a:t>Polsko</a:t>
                      </a:r>
                      <a:endParaRPr lang="en-US" sz="2000" b="1" dirty="0">
                        <a:solidFill>
                          <a:srgbClr val="252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2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62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56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47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%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8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52A6A"/>
                          </a:solidFill>
                          <a:effectLst/>
                        </a:rPr>
                        <a:t>Česká republika</a:t>
                      </a:r>
                      <a:endParaRPr lang="en-US" sz="2000" b="1" dirty="0">
                        <a:solidFill>
                          <a:srgbClr val="252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2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28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100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78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%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8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52A6A"/>
                          </a:solidFill>
                          <a:effectLst/>
                        </a:rPr>
                        <a:t>Rumunsko</a:t>
                      </a:r>
                      <a:endParaRPr lang="en-US" sz="2000" b="1" dirty="0">
                        <a:solidFill>
                          <a:srgbClr val="252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2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21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14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40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%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8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52A6A"/>
                          </a:solidFill>
                          <a:effectLst/>
                        </a:rPr>
                        <a:t>Německo</a:t>
                      </a:r>
                      <a:endParaRPr lang="en-US" sz="2000" b="1" dirty="0">
                        <a:solidFill>
                          <a:srgbClr val="252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2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21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7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25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%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8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52A6A"/>
                          </a:solidFill>
                          <a:effectLst/>
                        </a:rPr>
                        <a:t>Maďarsko</a:t>
                      </a:r>
                      <a:endParaRPr lang="en-US" sz="2000" b="1" dirty="0">
                        <a:solidFill>
                          <a:srgbClr val="252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2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8 000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15 000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65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%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8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52A6A"/>
                          </a:solidFill>
                          <a:effectLst/>
                        </a:rPr>
                        <a:t>Slovensko</a:t>
                      </a:r>
                      <a:endParaRPr lang="en-US" sz="2000" b="1" dirty="0">
                        <a:solidFill>
                          <a:srgbClr val="252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2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8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17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000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</a:t>
                      </a:r>
                      <a:r>
                        <a:rPr lang="cs-CZ" sz="20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68 </a:t>
                      </a: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%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86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252A6A"/>
                          </a:solidFill>
                          <a:effectLst/>
                        </a:rPr>
                        <a:t>Litva</a:t>
                      </a:r>
                      <a:endParaRPr lang="en-US" sz="2000" b="1" dirty="0">
                        <a:solidFill>
                          <a:srgbClr val="252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F2A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7 000</a:t>
                      </a:r>
                      <a:endParaRPr lang="en-US" sz="2000" b="1" i="0" u="none" strike="noStrike" cap="none" spc="0" baseline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9 000</a:t>
                      </a:r>
                      <a:endParaRPr lang="en-US" sz="2000" b="1" i="0" u="none" strike="noStrike" cap="none" spc="0" baseline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252A6A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 55 %</a:t>
                      </a:r>
                      <a:endParaRPr lang="en-US" sz="2000" b="1" i="0" u="none" strike="noStrike" cap="none" spc="0" baseline="0" dirty="0">
                        <a:ln>
                          <a:noFill/>
                        </a:ln>
                        <a:solidFill>
                          <a:srgbClr val="252A6A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9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160300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" name="Základné charakteristiky nového systému"/>
          <p:cNvSpPr txBox="1">
            <a:spLocks/>
          </p:cNvSpPr>
          <p:nvPr/>
        </p:nvSpPr>
        <p:spPr>
          <a:xfrm>
            <a:off x="1154794" y="147768"/>
            <a:ext cx="15472833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0000"/>
          </a:bodyPr>
          <a:lstStyle>
            <a:lvl1pPr marL="0" marR="0" indent="0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1pPr>
            <a:lvl2pPr marL="0" marR="0" indent="190492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380985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571477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761970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952462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142954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333447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523939" algn="l" defTabSz="66672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6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hangingPunct="1"/>
            <a:r>
              <a:rPr lang="cs-CZ" b="1" dirty="0">
                <a:solidFill>
                  <a:srgbClr val="242E61"/>
                </a:solidFill>
              </a:rPr>
              <a:t>Dopravní model CzechToll – očekávané komplikace na hraničních přechodech po 1.12.2019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700"/>
            <a:ext cx="17780000" cy="104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ákladné charakteristiky nového systém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Základní přehled mimořádných opatření k omezení dopadů nízké aktivity zahraničních dopravců při registracích do nového SEM</a:t>
            </a:r>
            <a:endParaRPr dirty="0"/>
          </a:p>
        </p:txBody>
      </p:sp>
      <p:sp>
        <p:nvSpPr>
          <p:cNvPr id="167" name="Systém elektronického výberu mýta pre nákladné vozidlá a autobusy nad 3,5 tony je založený na satelitnej technológii (GNSS - Global Navigation Satellite System). Systém dokáže identifikovať vozidlá vo všetkých jazdných pruhoch, v ľubovolnom smere a pri akejkoľvek rýchlosti. Na určenie polohy vozidla sa aktuálne využíva GPS, mýtny systém je však pripravený aj na prípadný prechod na Galileo.…"/>
          <p:cNvSpPr txBox="1">
            <a:spLocks noGrp="1"/>
          </p:cNvSpPr>
          <p:nvPr>
            <p:ph type="body" idx="1"/>
          </p:nvPr>
        </p:nvSpPr>
        <p:spPr>
          <a:xfrm>
            <a:off x="1154794" y="3180438"/>
            <a:ext cx="16188989" cy="921365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700" b="1" dirty="0"/>
              <a:t>Preventivní opatření </a:t>
            </a:r>
            <a:r>
              <a:rPr lang="cs-CZ" sz="3500" b="1" dirty="0"/>
              <a:t>v procesu registrace a vydávání OBU jednotek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700" dirty="0"/>
              <a:t>pro zrychlení registrace a zasílání palubních jednotek pro dopravce registrované přes vydavatele tankovacích karet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700" dirty="0"/>
              <a:t>na podporu registrace </a:t>
            </a:r>
            <a:r>
              <a:rPr lang="cs-CZ" sz="3700" dirty="0" smtClean="0"/>
              <a:t>před </a:t>
            </a:r>
            <a:r>
              <a:rPr lang="cs-CZ" sz="3700" dirty="0"/>
              <a:t>spuštěním </a:t>
            </a:r>
            <a:r>
              <a:rPr lang="cs-CZ" sz="3700" dirty="0" smtClean="0"/>
              <a:t>SEM (místa s vysokou koncentrací nákladních vozidel)</a:t>
            </a:r>
            <a:endParaRPr lang="cs-CZ" sz="3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700" dirty="0"/>
              <a:t>na zvýšení rychlosti registrací a vydávání OBU jednotek na hraničních obchodních místech po spuštění SEM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7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700" b="1" dirty="0"/>
              <a:t>Opatření v oblasti komunikace mezi správci zpoplatněných komunikací           v České republice (ŘSD), Polsku (GDDKIA), Německu (BAG), Rakousku (ASFINAG) a na Slovensku (NDS)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700" b="1" dirty="0"/>
              <a:t>Příprava pro koordinaci </a:t>
            </a:r>
            <a:r>
              <a:rPr lang="cs-CZ" sz="3700" b="1" u="sng" dirty="0"/>
              <a:t>krizové komunikace </a:t>
            </a:r>
            <a:r>
              <a:rPr lang="cs-CZ" sz="3700" b="1" dirty="0"/>
              <a:t>mezi Ministerstvem dopravy ČR, ŘSD ČR, Celní správou ČR, Policií ČR a společností Czechtoll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700" b="1" dirty="0"/>
              <a:t>Návrh opatření pro koordinaci krizového </a:t>
            </a:r>
            <a:r>
              <a:rPr lang="cs-CZ" sz="3700" b="1" u="sng" dirty="0"/>
              <a:t>řízení dopravy </a:t>
            </a:r>
            <a:r>
              <a:rPr lang="cs-CZ" sz="3700" b="1" dirty="0"/>
              <a:t>mezi ŘSD ČR, Celní správou, Policií ČR/PL/SR a společností Czechtoll</a:t>
            </a:r>
          </a:p>
        </p:txBody>
      </p:sp>
      <p:sp>
        <p:nvSpPr>
          <p:cNvPr id="168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1111250" y="11641667"/>
            <a:ext cx="160300" cy="2565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2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87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87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1179</Words>
  <Application>Microsoft Office PowerPoint</Application>
  <PresentationFormat>Vlastní</PresentationFormat>
  <Paragraphs>171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Calibri</vt:lpstr>
      <vt:lpstr>Helvetica</vt:lpstr>
      <vt:lpstr>Helvetica Neue</vt:lpstr>
      <vt:lpstr>Helvetica Neue Light</vt:lpstr>
      <vt:lpstr>Lucida Grande</vt:lpstr>
      <vt:lpstr>Symbol</vt:lpstr>
      <vt:lpstr>Tahoma</vt:lpstr>
      <vt:lpstr>Times New Roman</vt:lpstr>
      <vt:lpstr>Wingdings</vt:lpstr>
      <vt:lpstr>White</vt:lpstr>
      <vt:lpstr>Prezentace aplikace PowerPoint</vt:lpstr>
      <vt:lpstr>Prezentace aplikace PowerPoint</vt:lpstr>
      <vt:lpstr>Přehled opatření k minimalizaci dopravních komplikací v souvislosti s nízkou aktivitou zahraničních dopravců při registracích do nového systému elektronického mýtného</vt:lpstr>
      <vt:lpstr>Aktuální stav výstavby satelitního SEM 19 dní do spuštění plného provozu SEM</vt:lpstr>
      <vt:lpstr>Průběh informování řidičů:  Počáteční informační kampaň</vt:lpstr>
      <vt:lpstr>Aktuální stav registrace do SEM</vt:lpstr>
      <vt:lpstr>Aktuální stav registrace do SEM k 21. listopadu 2019</vt:lpstr>
      <vt:lpstr>Prezentace aplikace PowerPoint</vt:lpstr>
      <vt:lpstr>Základní přehled mimořádných opatření k omezení dopadů nízké aktivity zahraničních dopravců při registracích do nového SEM</vt:lpstr>
      <vt:lpstr>Mimořádná opatření společnosti Czechtoll: Zrychlení registrace a zasílání palubních jednotek pro dopravce registrované přes vydavatele tankovacích karet</vt:lpstr>
      <vt:lpstr>Mimořádná opatření společnosti Czechtoll: na podporu registrace před spuštěním SEM (místa s vysokou koncentrací nákladních vozidel)</vt:lpstr>
      <vt:lpstr>Mimořádná opatření společnosti Czechtoll: na zvýšení rychlosti registrací a vydávání OBU jednotek na hraničních obchodních místech po spuštění SEM</vt:lpstr>
      <vt:lpstr>Mimořádná opatření společnosti Czechtoll: na zvýšení rychlosti registrací a vydávání OBU jednotek na hraničních obchodních místech po spuštění SEM</vt:lpstr>
      <vt:lpstr>Mimořádná opatření společnosti Czechtoll: na zvýšení rychlosti registrací a vydávání OBU jednotek na hraničních obchodních místech po spuštění SEM</vt:lpstr>
      <vt:lpstr>Mimořádná opatření společnosti Czechtoll: Příklad realizovaných opatření: přechod Lanžhot</vt:lpstr>
      <vt:lpstr>Mimořádná opatření společnosti Czechtoll: Příklad realizovaných opatření: přechod Lanžhot</vt:lpstr>
      <vt:lpstr>Mimořádná opatření společnosti Czechtoll: Příklad realizovaných opatření: přechod Lanžhot</vt:lpstr>
      <vt:lpstr>Mimořádná opatření společnosti Czechtoll: Příklad realizovaných opatření: přechod Lanžhot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Elektronický výber mýta založený na technológii GNSS</dc:title>
  <dc:creator>Benes Consulting Group s.r.o.</dc:creator>
  <cp:lastModifiedBy>Martina Beranova</cp:lastModifiedBy>
  <cp:revision>146</cp:revision>
  <cp:lastPrinted>2019-11-20T11:15:52Z</cp:lastPrinted>
  <dcterms:modified xsi:type="dcterms:W3CDTF">2019-11-21T11:42:55Z</dcterms:modified>
</cp:coreProperties>
</file>