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12" r:id="rId2"/>
    <p:sldId id="333" r:id="rId3"/>
    <p:sldId id="309" r:id="rId4"/>
    <p:sldId id="347" r:id="rId5"/>
    <p:sldId id="339" r:id="rId6"/>
    <p:sldId id="331" r:id="rId7"/>
    <p:sldId id="332" r:id="rId8"/>
    <p:sldId id="334" r:id="rId9"/>
    <p:sldId id="335" r:id="rId10"/>
    <p:sldId id="336" r:id="rId11"/>
    <p:sldId id="337" r:id="rId12"/>
    <p:sldId id="341" r:id="rId13"/>
    <p:sldId id="342" r:id="rId14"/>
    <p:sldId id="343" r:id="rId15"/>
    <p:sldId id="344" r:id="rId16"/>
    <p:sldId id="346" r:id="rId17"/>
    <p:sldId id="345" r:id="rId18"/>
    <p:sldId id="340" r:id="rId19"/>
  </p:sldIdLst>
  <p:sldSz cx="12192000" cy="6858000"/>
  <p:notesSz cx="7104063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5" userDrawn="1">
          <p15:clr>
            <a:srgbClr val="A4A3A4"/>
          </p15:clr>
        </p15:guide>
        <p15:guide id="2" pos="731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3185"/>
    <a:srgbClr val="44546A"/>
    <a:srgbClr val="E31E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85" d="100"/>
          <a:sy n="85" d="100"/>
        </p:scale>
        <p:origin x="398" y="34"/>
      </p:cViewPr>
      <p:guideLst>
        <p:guide orient="horz" pos="1275"/>
        <p:guide pos="731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46A4B48B-8D52-44AF-99F3-3C2347A7FD9D}" type="datetimeFigureOut">
              <a:rPr lang="cs-CZ" smtClean="0"/>
              <a:t>04.09.2022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BB94E2CE-6AC8-4BD0-8CE7-6F548E55E6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584552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27BD7233-DDD9-4312-B94D-6CD37D118A27}" type="datetimeFigureOut">
              <a:rPr lang="cs-CZ" smtClean="0"/>
              <a:t>04.09.2022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7FF8C8FE-6320-4956-97C1-D6614F7775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841932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77108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78459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73557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81819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21081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57278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56732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30694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17888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25120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4613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01606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65838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24291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03205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23949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94965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9249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D9D10-563E-4264-87C9-4C4084F63347}" type="datetime1">
              <a:rPr lang="cs-CZ" smtClean="0"/>
              <a:t>04.09.2022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0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F25D-F774-4072-89FE-0F40206DBB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592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2F656-FFCC-4E4A-BA75-2446403F0549}" type="datetime1">
              <a:rPr lang="cs-CZ" smtClean="0"/>
              <a:t>04.09.2022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0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F25D-F774-4072-89FE-0F40206DBB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7968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9D07E-E282-4DAC-BCF0-05DB1A051DE8}" type="datetime1">
              <a:rPr lang="cs-CZ" smtClean="0"/>
              <a:t>04.09.2022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0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F25D-F774-4072-89FE-0F40206DBB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3085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B5B20-7E3D-4CE7-A9AF-21F10D211AAF}" type="datetime1">
              <a:rPr lang="cs-CZ" smtClean="0"/>
              <a:t>04.09.2022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0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F25D-F774-4072-89FE-0F40206DBB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9776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ACA59B-2FB1-4C96-A1B9-68978DC27996}" type="datetime1">
              <a:rPr lang="cs-CZ" smtClean="0"/>
              <a:t>04.09.2022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0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F25D-F774-4072-89FE-0F40206DBB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1292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4ECC4-53E4-4BFC-BA2A-C58ECEBDE210}" type="datetime1">
              <a:rPr lang="cs-CZ" smtClean="0"/>
              <a:t>04.09.2022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0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F25D-F774-4072-89FE-0F40206DBB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697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73A18-EDCD-4916-A37A-86FCAA163992}" type="datetime1">
              <a:rPr lang="cs-CZ" smtClean="0"/>
              <a:t>04.09.2022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0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F25D-F774-4072-89FE-0F40206DBB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6875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A767-5FEA-4031-8E7C-869837E3458B}" type="datetime1">
              <a:rPr lang="cs-CZ" smtClean="0"/>
              <a:t>04.09.2022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0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F25D-F774-4072-89FE-0F40206DBB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5977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17A37-0DB9-4A75-B7EB-BE7ABD7A1583}" type="datetime1">
              <a:rPr lang="cs-CZ" smtClean="0"/>
              <a:t>04.09.2022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0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F25D-F774-4072-89FE-0F40206DBB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8793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74130-6F87-4085-B1A7-43AE319A53EC}" type="datetime1">
              <a:rPr lang="cs-CZ" smtClean="0"/>
              <a:t>04.09.2022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0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F25D-F774-4072-89FE-0F40206DBB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5495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1E257-A1F6-4E86-98A6-A6E121FE446C}" type="datetime1">
              <a:rPr lang="cs-CZ" smtClean="0"/>
              <a:t>04.09.2022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0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FBF25D-F774-4072-89FE-0F40206DBB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4900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63765-6566-4D9E-8293-F223ACC5B417}" type="datetime1">
              <a:rPr lang="cs-CZ" smtClean="0"/>
              <a:t>04.09.2022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0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FBF25D-F774-4072-89FE-0F40206DBB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6920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emf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emf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.png"/><Relationship Id="rId7" Type="http://schemas.openxmlformats.org/officeDocument/2006/relationships/image" Target="../media/image1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10" Type="http://schemas.openxmlformats.org/officeDocument/2006/relationships/image" Target="../media/image17.jpeg"/><Relationship Id="rId4" Type="http://schemas.openxmlformats.org/officeDocument/2006/relationships/image" Target="../media/image3.jpeg"/><Relationship Id="rId9" Type="http://schemas.openxmlformats.org/officeDocument/2006/relationships/image" Target="../media/image1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emf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emf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emf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emf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15357" y="2919557"/>
            <a:ext cx="10976643" cy="1524000"/>
          </a:xfrm>
        </p:spPr>
        <p:txBody>
          <a:bodyPr>
            <a:normAutofit fontScale="90000"/>
          </a:bodyPr>
          <a:lstStyle/>
          <a:p>
            <a:pPr algn="l"/>
            <a:br>
              <a:rPr lang="cs-CZ" sz="4800" b="1" dirty="0">
                <a:solidFill>
                  <a:schemeClr val="tx2"/>
                </a:solidFill>
              </a:rPr>
            </a:br>
            <a:br>
              <a:rPr lang="cs-CZ" sz="5500" b="1" dirty="0">
                <a:solidFill>
                  <a:schemeClr val="tx2"/>
                </a:solidFill>
                <a:latin typeface="+mn-lt"/>
              </a:rPr>
            </a:br>
            <a:r>
              <a:rPr lang="cs-CZ" sz="5500" b="1" dirty="0">
                <a:solidFill>
                  <a:schemeClr val="tx2"/>
                </a:solidFill>
                <a:latin typeface="+mn-lt"/>
              </a:rPr>
              <a:t>Tisková konference</a:t>
            </a:r>
            <a:br>
              <a:rPr lang="cs-CZ" sz="5500" b="1" dirty="0">
                <a:solidFill>
                  <a:schemeClr val="tx2"/>
                </a:solidFill>
                <a:latin typeface="+mn-lt"/>
              </a:rPr>
            </a:br>
            <a:endParaRPr lang="cs-CZ" sz="2800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9" name="Podnadpis 2">
            <a:extLst>
              <a:ext uri="{FF2B5EF4-FFF2-40B4-BE49-F238E27FC236}">
                <a16:creationId xmlns:a16="http://schemas.microsoft.com/office/drawing/2014/main" id="{92194764-232A-4049-BB41-063C09C8FBA1}"/>
              </a:ext>
            </a:extLst>
          </p:cNvPr>
          <p:cNvSpPr txBox="1">
            <a:spLocks/>
          </p:cNvSpPr>
          <p:nvPr/>
        </p:nvSpPr>
        <p:spPr>
          <a:xfrm>
            <a:off x="1339228" y="4589357"/>
            <a:ext cx="7130717" cy="13774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dirty="0">
                <a:solidFill>
                  <a:schemeClr val="tx2"/>
                </a:solidFill>
              </a:rPr>
              <a:t>WELLNESS HOTEL STEP</a:t>
            </a:r>
          </a:p>
          <a:p>
            <a:pPr algn="l"/>
            <a:r>
              <a:rPr lang="cs-CZ" dirty="0">
                <a:solidFill>
                  <a:schemeClr val="tx2"/>
                </a:solidFill>
              </a:rPr>
              <a:t>5.9.2022</a:t>
            </a:r>
          </a:p>
          <a:p>
            <a:pPr algn="l"/>
            <a:r>
              <a:rPr lang="cs-CZ" dirty="0">
                <a:solidFill>
                  <a:schemeClr val="tx2"/>
                </a:solidFill>
              </a:rPr>
              <a:t>10:00 hod.</a:t>
            </a:r>
          </a:p>
        </p:txBody>
      </p:sp>
      <p:pic>
        <p:nvPicPr>
          <p:cNvPr id="17" name="Obrázek 16">
            <a:extLst>
              <a:ext uri="{FF2B5EF4-FFF2-40B4-BE49-F238E27FC236}">
                <a16:creationId xmlns:a16="http://schemas.microsoft.com/office/drawing/2014/main" id="{ABE8E23B-7BA7-EE9F-DC22-7835AB4B60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3514" y="868982"/>
            <a:ext cx="2277946" cy="1133417"/>
          </a:xfrm>
          <a:prstGeom prst="rect">
            <a:avLst/>
          </a:prstGeom>
        </p:spPr>
      </p:pic>
      <p:pic>
        <p:nvPicPr>
          <p:cNvPr id="18" name="Obrázek 17">
            <a:extLst>
              <a:ext uri="{FF2B5EF4-FFF2-40B4-BE49-F238E27FC236}">
                <a16:creationId xmlns:a16="http://schemas.microsoft.com/office/drawing/2014/main" id="{04E787EE-9FB6-972E-6349-2A8420458AE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502" y="970206"/>
            <a:ext cx="4352365" cy="1089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452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97424" y="1245202"/>
            <a:ext cx="10907201" cy="4478756"/>
          </a:xfrm>
        </p:spPr>
        <p:txBody>
          <a:bodyPr numCol="1">
            <a:noAutofit/>
          </a:bodyPr>
          <a:lstStyle/>
          <a:p>
            <a:pPr algn="l"/>
            <a:r>
              <a:rPr lang="cs-CZ" b="1" dirty="0">
                <a:solidFill>
                  <a:srgbClr val="44546A"/>
                </a:solidFill>
              </a:rPr>
              <a:t>Odpověď:</a:t>
            </a:r>
          </a:p>
          <a:p>
            <a:pPr algn="l"/>
            <a:endParaRPr lang="cs-CZ" b="1" dirty="0">
              <a:solidFill>
                <a:srgbClr val="44546A"/>
              </a:solidFill>
            </a:endParaRPr>
          </a:p>
          <a:p>
            <a:pPr algn="l">
              <a:spcBef>
                <a:spcPts val="1800"/>
              </a:spcBef>
            </a:pPr>
            <a:endParaRPr lang="cs-CZ" sz="1400" b="1" dirty="0">
              <a:solidFill>
                <a:srgbClr val="44546A"/>
              </a:solidFill>
            </a:endParaRPr>
          </a:p>
          <a:p>
            <a:pPr algn="l">
              <a:spcBef>
                <a:spcPts val="1800"/>
              </a:spcBef>
            </a:pPr>
            <a:r>
              <a:rPr lang="cs-CZ" b="1" dirty="0">
                <a:solidFill>
                  <a:srgbClr val="44546A"/>
                </a:solidFill>
              </a:rPr>
              <a:t>Opatření: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dirty="0"/>
              <a:t>Ministerstvo dopravy a Drážní úřad se obrátí na dopravce, které na tuto skutečnost důrazně upozorní a bude sledovat konkrétní kroky k nápravě.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dirty="0"/>
              <a:t>Ukazuje se, že nekvalitní odpočinek má dopady na bezpečnost. Strojvedoucí musí mít ze strany zaměstnavatele, tedy dopravce, zajištěny vhodné podmínky pro odpočinek.</a:t>
            </a:r>
            <a:endParaRPr lang="cs-CZ" i="1" dirty="0">
              <a:solidFill>
                <a:srgbClr val="E31E24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dirty="0"/>
              <a:t>Dotčení dopravci obdrží seznam míst, která jsou nevyhovující.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9418320" y="6537393"/>
            <a:ext cx="2743200" cy="365125"/>
          </a:xfrm>
        </p:spPr>
        <p:txBody>
          <a:bodyPr/>
          <a:lstStyle/>
          <a:p>
            <a:fld id="{20076D29-23B8-4CF1-9020-68BF032F7433}" type="slidenum">
              <a:rPr lang="cs-CZ" sz="1400" smtClean="0">
                <a:solidFill>
                  <a:schemeClr val="bg1"/>
                </a:solidFill>
              </a:rPr>
              <a:pPr/>
              <a:t>10</a:t>
            </a:fld>
            <a:endParaRPr lang="cs-CZ" sz="1400" dirty="0">
              <a:solidFill>
                <a:schemeClr val="bg1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-184666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56B06A80-4E0E-B84D-D349-34FD74E9B1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933" y="6018635"/>
            <a:ext cx="1284125" cy="638930"/>
          </a:xfrm>
          <a:prstGeom prst="rect">
            <a:avLst/>
          </a:prstGeom>
        </p:spPr>
      </p:pic>
      <p:pic>
        <p:nvPicPr>
          <p:cNvPr id="19" name="Obrázek 18">
            <a:extLst>
              <a:ext uri="{FF2B5EF4-FFF2-40B4-BE49-F238E27FC236}">
                <a16:creationId xmlns:a16="http://schemas.microsoft.com/office/drawing/2014/main" id="{691B9294-EA7D-F7B5-126E-E691C8660E0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42" y="6043666"/>
            <a:ext cx="2453518" cy="613899"/>
          </a:xfrm>
          <a:prstGeom prst="rect">
            <a:avLst/>
          </a:prstGeom>
        </p:spPr>
      </p:pic>
      <p:sp>
        <p:nvSpPr>
          <p:cNvPr id="22" name="Rectangle 2">
            <a:extLst>
              <a:ext uri="{FF2B5EF4-FFF2-40B4-BE49-F238E27FC236}">
                <a16:creationId xmlns:a16="http://schemas.microsoft.com/office/drawing/2014/main" id="{4DC083C3-8227-B029-3B4E-6981F2603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07"/>
            <a:ext cx="11918197" cy="97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6223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3600" b="1" dirty="0">
                <a:solidFill>
                  <a:srgbClr val="44546A"/>
                </a:solidFill>
                <a:latin typeface="+mn-lt"/>
              </a:rPr>
              <a:t>Špatný stav zázemí pro odpočinek</a:t>
            </a:r>
          </a:p>
        </p:txBody>
      </p:sp>
      <p:cxnSp>
        <p:nvCxnSpPr>
          <p:cNvPr id="2" name="Přímá spojnice 1">
            <a:extLst>
              <a:ext uri="{FF2B5EF4-FFF2-40B4-BE49-F238E27FC236}">
                <a16:creationId xmlns:a16="http://schemas.microsoft.com/office/drawing/2014/main" id="{C785A386-8E34-C9A4-729D-975269B5B2F5}"/>
              </a:ext>
            </a:extLst>
          </p:cNvPr>
          <p:cNvCxnSpPr>
            <a:cxnSpLocks/>
          </p:cNvCxnSpPr>
          <p:nvPr/>
        </p:nvCxnSpPr>
        <p:spPr>
          <a:xfrm>
            <a:off x="0" y="5699882"/>
            <a:ext cx="12192000" cy="0"/>
          </a:xfrm>
          <a:prstGeom prst="line">
            <a:avLst/>
          </a:prstGeom>
          <a:ln w="22225"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C38F868A-C2DC-C05D-9906-A186CB177438}"/>
              </a:ext>
            </a:extLst>
          </p:cNvPr>
          <p:cNvCxnSpPr>
            <a:cxnSpLocks/>
          </p:cNvCxnSpPr>
          <p:nvPr/>
        </p:nvCxnSpPr>
        <p:spPr>
          <a:xfrm>
            <a:off x="697424" y="1158117"/>
            <a:ext cx="10907201" cy="0"/>
          </a:xfrm>
          <a:prstGeom prst="line">
            <a:avLst/>
          </a:prstGeom>
          <a:ln w="82550"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ázek 3">
            <a:extLst>
              <a:ext uri="{FF2B5EF4-FFF2-40B4-BE49-F238E27FC236}">
                <a16:creationId xmlns:a16="http://schemas.microsoft.com/office/drawing/2014/main" id="{7B130C2F-1B35-1FCF-C93B-E04CADD7FBE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2436" y="1676877"/>
            <a:ext cx="10869145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238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97424" y="1350639"/>
            <a:ext cx="11418376" cy="3974112"/>
          </a:xfrm>
        </p:spPr>
        <p:txBody>
          <a:bodyPr numCol="1">
            <a:noAutofit/>
          </a:bodyPr>
          <a:lstStyle/>
          <a:p>
            <a:pPr algn="l"/>
            <a:r>
              <a:rPr lang="cs-CZ" b="1" dirty="0">
                <a:solidFill>
                  <a:srgbClr val="44546A"/>
                </a:solidFill>
              </a:rPr>
              <a:t>Odpověď:</a:t>
            </a:r>
          </a:p>
          <a:p>
            <a:pPr algn="l"/>
            <a:endParaRPr lang="cs-CZ" b="1" dirty="0">
              <a:solidFill>
                <a:srgbClr val="44546A"/>
              </a:solidFill>
            </a:endParaRPr>
          </a:p>
          <a:p>
            <a:pPr algn="l"/>
            <a:endParaRPr lang="cs-CZ" b="1" dirty="0">
              <a:solidFill>
                <a:srgbClr val="44546A"/>
              </a:solidFill>
            </a:endParaRPr>
          </a:p>
          <a:p>
            <a:pPr algn="l"/>
            <a:endParaRPr lang="cs-CZ" b="1" dirty="0">
              <a:solidFill>
                <a:srgbClr val="44546A"/>
              </a:solidFill>
            </a:endParaRPr>
          </a:p>
          <a:p>
            <a:pPr algn="l"/>
            <a:endParaRPr lang="cs-CZ" b="1" dirty="0">
              <a:solidFill>
                <a:srgbClr val="44546A"/>
              </a:solidFill>
            </a:endParaRPr>
          </a:p>
          <a:p>
            <a:pPr algn="l"/>
            <a:endParaRPr lang="cs-CZ" sz="1200" b="1" dirty="0">
              <a:solidFill>
                <a:srgbClr val="44546A"/>
              </a:solidFill>
            </a:endParaRPr>
          </a:p>
          <a:p>
            <a:pPr algn="l"/>
            <a:r>
              <a:rPr lang="cs-CZ" b="1" dirty="0">
                <a:solidFill>
                  <a:srgbClr val="44546A"/>
                </a:solidFill>
              </a:rPr>
              <a:t>Opatření: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dirty="0"/>
              <a:t>Výzva k jednotlivým železničním dopravcům ke zlepšení kvality a logičtějšímu přístupu při sestavování směn</a:t>
            </a:r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9418320" y="6537393"/>
            <a:ext cx="2743200" cy="365125"/>
          </a:xfrm>
        </p:spPr>
        <p:txBody>
          <a:bodyPr/>
          <a:lstStyle/>
          <a:p>
            <a:fld id="{20076D29-23B8-4CF1-9020-68BF032F7433}" type="slidenum">
              <a:rPr lang="cs-CZ" sz="1400" smtClean="0">
                <a:solidFill>
                  <a:schemeClr val="bg1"/>
                </a:solidFill>
              </a:rPr>
              <a:pPr/>
              <a:t>11</a:t>
            </a:fld>
            <a:endParaRPr lang="cs-CZ" sz="1400" dirty="0">
              <a:solidFill>
                <a:schemeClr val="bg1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-184666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56B06A80-4E0E-B84D-D349-34FD74E9B1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933" y="6018635"/>
            <a:ext cx="1284125" cy="638930"/>
          </a:xfrm>
          <a:prstGeom prst="rect">
            <a:avLst/>
          </a:prstGeom>
        </p:spPr>
      </p:pic>
      <p:pic>
        <p:nvPicPr>
          <p:cNvPr id="19" name="Obrázek 18">
            <a:extLst>
              <a:ext uri="{FF2B5EF4-FFF2-40B4-BE49-F238E27FC236}">
                <a16:creationId xmlns:a16="http://schemas.microsoft.com/office/drawing/2014/main" id="{691B9294-EA7D-F7B5-126E-E691C8660E0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42" y="6043666"/>
            <a:ext cx="2453518" cy="613899"/>
          </a:xfrm>
          <a:prstGeom prst="rect">
            <a:avLst/>
          </a:prstGeom>
        </p:spPr>
      </p:pic>
      <p:sp>
        <p:nvSpPr>
          <p:cNvPr id="22" name="Rectangle 2">
            <a:extLst>
              <a:ext uri="{FF2B5EF4-FFF2-40B4-BE49-F238E27FC236}">
                <a16:creationId xmlns:a16="http://schemas.microsoft.com/office/drawing/2014/main" id="{4DC083C3-8227-B029-3B4E-6981F2603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07"/>
            <a:ext cx="11918197" cy="97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6223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3600" b="1" dirty="0">
                <a:solidFill>
                  <a:srgbClr val="44546A"/>
                </a:solidFill>
                <a:latin typeface="+mn-lt"/>
              </a:rPr>
              <a:t>Skladba směn a čas na přípravu</a:t>
            </a:r>
          </a:p>
        </p:txBody>
      </p:sp>
      <p:cxnSp>
        <p:nvCxnSpPr>
          <p:cNvPr id="2" name="Přímá spojnice 1">
            <a:extLst>
              <a:ext uri="{FF2B5EF4-FFF2-40B4-BE49-F238E27FC236}">
                <a16:creationId xmlns:a16="http://schemas.microsoft.com/office/drawing/2014/main" id="{E670BDA4-DFE1-BDE0-9F60-1DB6E08604E1}"/>
              </a:ext>
            </a:extLst>
          </p:cNvPr>
          <p:cNvCxnSpPr>
            <a:cxnSpLocks/>
          </p:cNvCxnSpPr>
          <p:nvPr/>
        </p:nvCxnSpPr>
        <p:spPr>
          <a:xfrm>
            <a:off x="0" y="5699882"/>
            <a:ext cx="12192000" cy="0"/>
          </a:xfrm>
          <a:prstGeom prst="line">
            <a:avLst/>
          </a:prstGeom>
          <a:ln w="22225"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C1950F9E-B995-48AE-6850-53B4C7B2F11D}"/>
              </a:ext>
            </a:extLst>
          </p:cNvPr>
          <p:cNvCxnSpPr>
            <a:cxnSpLocks/>
          </p:cNvCxnSpPr>
          <p:nvPr/>
        </p:nvCxnSpPr>
        <p:spPr>
          <a:xfrm>
            <a:off x="697424" y="1158117"/>
            <a:ext cx="10907201" cy="0"/>
          </a:xfrm>
          <a:prstGeom prst="line">
            <a:avLst/>
          </a:prstGeom>
          <a:ln w="82550"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Obrázek 5">
            <a:extLst>
              <a:ext uri="{FF2B5EF4-FFF2-40B4-BE49-F238E27FC236}">
                <a16:creationId xmlns:a16="http://schemas.microsoft.com/office/drawing/2014/main" id="{B94E8237-8874-D84D-B1D5-3FFA277BC9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1525" y="1768736"/>
            <a:ext cx="10873628" cy="201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029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64582" y="1431289"/>
            <a:ext cx="10728171" cy="3974112"/>
          </a:xfrm>
        </p:spPr>
        <p:txBody>
          <a:bodyPr numCol="1">
            <a:noAutofit/>
          </a:bodyPr>
          <a:lstStyle/>
          <a:p>
            <a:pPr marL="342900" indent="-342900" algn="l">
              <a:buClr>
                <a:schemeClr val="tx1">
                  <a:lumMod val="50000"/>
                  <a:lumOff val="50000"/>
                </a:schemeClr>
              </a:buClr>
              <a:buSzPct val="80000"/>
              <a:buFont typeface="Calibri" panose="020F0502020204030204" pitchFamily="34" charset="0"/>
              <a:buChar char="→"/>
              <a:tabLst>
                <a:tab pos="4572000" algn="l"/>
              </a:tabLst>
            </a:pPr>
            <a:r>
              <a:rPr lang="cs-CZ" dirty="0"/>
              <a:t>V ostrém provozu funguje 7 měsíců</a:t>
            </a:r>
          </a:p>
          <a:p>
            <a:pPr marL="342900" indent="-342900" algn="l">
              <a:buClr>
                <a:schemeClr val="tx1">
                  <a:lumMod val="50000"/>
                  <a:lumOff val="50000"/>
                </a:schemeClr>
              </a:buClr>
              <a:buSzPct val="80000"/>
              <a:buFont typeface="Calibri" panose="020F0502020204030204" pitchFamily="34" charset="0"/>
              <a:buChar char="→"/>
              <a:tabLst>
                <a:tab pos="4572000" algn="l"/>
              </a:tabLst>
            </a:pPr>
            <a:r>
              <a:rPr lang="cs-CZ" dirty="0"/>
              <a:t>Denní počet sledovaných vlaků se pohybuje kolem 7 500</a:t>
            </a:r>
          </a:p>
          <a:p>
            <a:pPr marL="342900" indent="-342900" algn="l">
              <a:buClr>
                <a:schemeClr val="tx1">
                  <a:lumMod val="50000"/>
                  <a:lumOff val="50000"/>
                </a:schemeClr>
              </a:buClr>
              <a:buSzPct val="80000"/>
              <a:buFont typeface="Calibri" panose="020F0502020204030204" pitchFamily="34" charset="0"/>
              <a:buChar char="→"/>
              <a:tabLst>
                <a:tab pos="4572000" algn="l"/>
              </a:tabLst>
            </a:pPr>
            <a:r>
              <a:rPr lang="cs-CZ" dirty="0"/>
              <a:t>Odstraněna byla řada systémových nedostatků, snížen počet nezadaných licencí</a:t>
            </a:r>
          </a:p>
          <a:p>
            <a:pPr marL="342900" indent="-342900" algn="l">
              <a:buClr>
                <a:schemeClr val="tx1">
                  <a:lumMod val="50000"/>
                  <a:lumOff val="50000"/>
                </a:schemeClr>
              </a:buClr>
              <a:buSzPct val="80000"/>
              <a:buFont typeface="Calibri" panose="020F0502020204030204" pitchFamily="34" charset="0"/>
              <a:buChar char="→"/>
              <a:tabLst>
                <a:tab pos="4572000" algn="l"/>
              </a:tabLst>
            </a:pPr>
            <a:r>
              <a:rPr lang="cs-CZ" dirty="0"/>
              <a:t>Na řešení překročení doby řízení spolupracujeme se Státním úřadem inspekce práce (k řešení předány 4 případy)</a:t>
            </a:r>
            <a:endParaRPr lang="cs-CZ" b="1" dirty="0">
              <a:solidFill>
                <a:srgbClr val="44546A"/>
              </a:solidFill>
            </a:endParaRPr>
          </a:p>
          <a:p>
            <a:pPr marL="342900" indent="-342900" algn="l">
              <a:buClr>
                <a:schemeClr val="tx1">
                  <a:lumMod val="50000"/>
                  <a:lumOff val="50000"/>
                </a:schemeClr>
              </a:buClr>
              <a:buSzPct val="80000"/>
              <a:buFont typeface="Calibri" panose="020F0502020204030204" pitchFamily="34" charset="0"/>
              <a:buChar char="→"/>
              <a:tabLst>
                <a:tab pos="4572000" algn="l"/>
              </a:tabLst>
            </a:pPr>
            <a:r>
              <a:rPr lang="cs-CZ" dirty="0"/>
              <a:t>Využíváme jej ke kontrolám konkrétního strojvedoucího, např. v případě mimořádné události projetí návěstidla zakazující jízdu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9418320" y="6537393"/>
            <a:ext cx="2743200" cy="365125"/>
          </a:xfrm>
        </p:spPr>
        <p:txBody>
          <a:bodyPr/>
          <a:lstStyle/>
          <a:p>
            <a:fld id="{20076D29-23B8-4CF1-9020-68BF032F7433}" type="slidenum">
              <a:rPr lang="cs-CZ" sz="1400" smtClean="0">
                <a:solidFill>
                  <a:schemeClr val="bg1"/>
                </a:solidFill>
              </a:rPr>
              <a:pPr/>
              <a:t>12</a:t>
            </a:fld>
            <a:endParaRPr lang="cs-CZ" sz="1400" dirty="0">
              <a:solidFill>
                <a:schemeClr val="bg1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-184666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56B06A80-4E0E-B84D-D349-34FD74E9B1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933" y="6018635"/>
            <a:ext cx="1284125" cy="638930"/>
          </a:xfrm>
          <a:prstGeom prst="rect">
            <a:avLst/>
          </a:prstGeom>
        </p:spPr>
      </p:pic>
      <p:pic>
        <p:nvPicPr>
          <p:cNvPr id="19" name="Obrázek 18">
            <a:extLst>
              <a:ext uri="{FF2B5EF4-FFF2-40B4-BE49-F238E27FC236}">
                <a16:creationId xmlns:a16="http://schemas.microsoft.com/office/drawing/2014/main" id="{691B9294-EA7D-F7B5-126E-E691C8660E0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42" y="6043666"/>
            <a:ext cx="2453518" cy="613899"/>
          </a:xfrm>
          <a:prstGeom prst="rect">
            <a:avLst/>
          </a:prstGeom>
        </p:spPr>
      </p:pic>
      <p:sp>
        <p:nvSpPr>
          <p:cNvPr id="22" name="Rectangle 2">
            <a:extLst>
              <a:ext uri="{FF2B5EF4-FFF2-40B4-BE49-F238E27FC236}">
                <a16:creationId xmlns:a16="http://schemas.microsoft.com/office/drawing/2014/main" id="{4DC083C3-8227-B029-3B4E-6981F2603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07"/>
            <a:ext cx="11918197" cy="97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6223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3600" b="1" dirty="0">
                <a:solidFill>
                  <a:srgbClr val="44546A"/>
                </a:solidFill>
                <a:latin typeface="+mn-lt"/>
              </a:rPr>
              <a:t>Monitoring licencí strojvedoucích</a:t>
            </a:r>
          </a:p>
        </p:txBody>
      </p:sp>
      <p:cxnSp>
        <p:nvCxnSpPr>
          <p:cNvPr id="2" name="Přímá spojnice 1">
            <a:extLst>
              <a:ext uri="{FF2B5EF4-FFF2-40B4-BE49-F238E27FC236}">
                <a16:creationId xmlns:a16="http://schemas.microsoft.com/office/drawing/2014/main" id="{E670BDA4-DFE1-BDE0-9F60-1DB6E08604E1}"/>
              </a:ext>
            </a:extLst>
          </p:cNvPr>
          <p:cNvCxnSpPr>
            <a:cxnSpLocks/>
          </p:cNvCxnSpPr>
          <p:nvPr/>
        </p:nvCxnSpPr>
        <p:spPr>
          <a:xfrm>
            <a:off x="0" y="5699882"/>
            <a:ext cx="12192000" cy="0"/>
          </a:xfrm>
          <a:prstGeom prst="line">
            <a:avLst/>
          </a:prstGeom>
          <a:ln w="22225"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C1950F9E-B995-48AE-6850-53B4C7B2F11D}"/>
              </a:ext>
            </a:extLst>
          </p:cNvPr>
          <p:cNvCxnSpPr>
            <a:cxnSpLocks/>
          </p:cNvCxnSpPr>
          <p:nvPr/>
        </p:nvCxnSpPr>
        <p:spPr>
          <a:xfrm>
            <a:off x="697424" y="1158117"/>
            <a:ext cx="10907201" cy="0"/>
          </a:xfrm>
          <a:prstGeom prst="line">
            <a:avLst/>
          </a:prstGeom>
          <a:ln w="82550"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06928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64582" y="1381987"/>
            <a:ext cx="10728171" cy="3974112"/>
          </a:xfrm>
        </p:spPr>
        <p:txBody>
          <a:bodyPr numCol="1">
            <a:noAutofit/>
          </a:bodyPr>
          <a:lstStyle/>
          <a:p>
            <a:pPr algn="l"/>
            <a:r>
              <a:rPr lang="cs-CZ" b="1" dirty="0">
                <a:solidFill>
                  <a:srgbClr val="44546A"/>
                </a:solidFill>
              </a:rPr>
              <a:t>Praxe ukazuje, že pro zvýšení efektivity kontrolní funkce je třeba provést některé úpravy systému:</a:t>
            </a:r>
          </a:p>
          <a:p>
            <a:pPr marL="342900" indent="-342900" algn="l">
              <a:buFontTx/>
              <a:buChar char="-"/>
            </a:pPr>
            <a:r>
              <a:rPr lang="cs-CZ" dirty="0"/>
              <a:t>Využití elektronických zařízení (tablet / mobilní telefon) pro zadání licence do systému při nástupu do směny a ukončení směny a tím rozšíření odpovědnosti na fyzickou osobu </a:t>
            </a:r>
          </a:p>
          <a:p>
            <a:pPr marL="342900" indent="-342900" algn="l">
              <a:buFontTx/>
              <a:buChar char="-"/>
            </a:pPr>
            <a:r>
              <a:rPr lang="cs-CZ" dirty="0"/>
              <a:t>Vytvoření jednotného elektronického informačního systému pro všechny provozovatele dráhy</a:t>
            </a:r>
          </a:p>
          <a:p>
            <a:pPr marL="342900" indent="-342900" algn="l">
              <a:buFontTx/>
              <a:buChar char="-"/>
            </a:pPr>
            <a:r>
              <a:rPr lang="cs-CZ" dirty="0"/>
              <a:t>Rozšíření monitoringu i na vlečky, posun a výluky (nyní se sledují pouze vlaky na regionálních a celostátních tratích)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9418320" y="6537393"/>
            <a:ext cx="2743200" cy="365125"/>
          </a:xfrm>
        </p:spPr>
        <p:txBody>
          <a:bodyPr/>
          <a:lstStyle/>
          <a:p>
            <a:fld id="{20076D29-23B8-4CF1-9020-68BF032F7433}" type="slidenum">
              <a:rPr lang="cs-CZ" sz="1400" smtClean="0">
                <a:solidFill>
                  <a:schemeClr val="bg1"/>
                </a:solidFill>
              </a:rPr>
              <a:pPr/>
              <a:t>13</a:t>
            </a:fld>
            <a:endParaRPr lang="cs-CZ" sz="1400" dirty="0">
              <a:solidFill>
                <a:schemeClr val="bg1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-184666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56B06A80-4E0E-B84D-D349-34FD74E9B1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933" y="6018635"/>
            <a:ext cx="1284125" cy="638930"/>
          </a:xfrm>
          <a:prstGeom prst="rect">
            <a:avLst/>
          </a:prstGeom>
        </p:spPr>
      </p:pic>
      <p:pic>
        <p:nvPicPr>
          <p:cNvPr id="19" name="Obrázek 18">
            <a:extLst>
              <a:ext uri="{FF2B5EF4-FFF2-40B4-BE49-F238E27FC236}">
                <a16:creationId xmlns:a16="http://schemas.microsoft.com/office/drawing/2014/main" id="{691B9294-EA7D-F7B5-126E-E691C8660E0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42" y="6043666"/>
            <a:ext cx="2453518" cy="613899"/>
          </a:xfrm>
          <a:prstGeom prst="rect">
            <a:avLst/>
          </a:prstGeom>
        </p:spPr>
      </p:pic>
      <p:sp>
        <p:nvSpPr>
          <p:cNvPr id="22" name="Rectangle 2">
            <a:extLst>
              <a:ext uri="{FF2B5EF4-FFF2-40B4-BE49-F238E27FC236}">
                <a16:creationId xmlns:a16="http://schemas.microsoft.com/office/drawing/2014/main" id="{4DC083C3-8227-B029-3B4E-6981F2603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07"/>
            <a:ext cx="11918197" cy="97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6223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3600" b="1" dirty="0">
                <a:solidFill>
                  <a:srgbClr val="44546A"/>
                </a:solidFill>
                <a:latin typeface="+mn-lt"/>
              </a:rPr>
              <a:t>Monitoring licencí strojvedoucích</a:t>
            </a:r>
          </a:p>
        </p:txBody>
      </p:sp>
      <p:cxnSp>
        <p:nvCxnSpPr>
          <p:cNvPr id="2" name="Přímá spojnice 1">
            <a:extLst>
              <a:ext uri="{FF2B5EF4-FFF2-40B4-BE49-F238E27FC236}">
                <a16:creationId xmlns:a16="http://schemas.microsoft.com/office/drawing/2014/main" id="{E670BDA4-DFE1-BDE0-9F60-1DB6E08604E1}"/>
              </a:ext>
            </a:extLst>
          </p:cNvPr>
          <p:cNvCxnSpPr>
            <a:cxnSpLocks/>
          </p:cNvCxnSpPr>
          <p:nvPr/>
        </p:nvCxnSpPr>
        <p:spPr>
          <a:xfrm>
            <a:off x="0" y="5699882"/>
            <a:ext cx="12192000" cy="0"/>
          </a:xfrm>
          <a:prstGeom prst="line">
            <a:avLst/>
          </a:prstGeom>
          <a:ln w="22225"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C1950F9E-B995-48AE-6850-53B4C7B2F11D}"/>
              </a:ext>
            </a:extLst>
          </p:cNvPr>
          <p:cNvCxnSpPr>
            <a:cxnSpLocks/>
          </p:cNvCxnSpPr>
          <p:nvPr/>
        </p:nvCxnSpPr>
        <p:spPr>
          <a:xfrm>
            <a:off x="697424" y="1158117"/>
            <a:ext cx="10907201" cy="0"/>
          </a:xfrm>
          <a:prstGeom prst="line">
            <a:avLst/>
          </a:prstGeom>
          <a:ln w="82550"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22746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9418320" y="6537393"/>
            <a:ext cx="2743200" cy="365125"/>
          </a:xfrm>
        </p:spPr>
        <p:txBody>
          <a:bodyPr/>
          <a:lstStyle/>
          <a:p>
            <a:fld id="{20076D29-23B8-4CF1-9020-68BF032F7433}" type="slidenum">
              <a:rPr lang="cs-CZ" sz="1400" smtClean="0">
                <a:solidFill>
                  <a:schemeClr val="bg1"/>
                </a:solidFill>
              </a:rPr>
              <a:pPr/>
              <a:t>14</a:t>
            </a:fld>
            <a:endParaRPr lang="cs-CZ" sz="1400" dirty="0">
              <a:solidFill>
                <a:schemeClr val="bg1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-184666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56B06A80-4E0E-B84D-D349-34FD74E9B1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933" y="6018635"/>
            <a:ext cx="1284125" cy="638930"/>
          </a:xfrm>
          <a:prstGeom prst="rect">
            <a:avLst/>
          </a:prstGeom>
        </p:spPr>
      </p:pic>
      <p:pic>
        <p:nvPicPr>
          <p:cNvPr id="19" name="Obrázek 18">
            <a:extLst>
              <a:ext uri="{FF2B5EF4-FFF2-40B4-BE49-F238E27FC236}">
                <a16:creationId xmlns:a16="http://schemas.microsoft.com/office/drawing/2014/main" id="{691B9294-EA7D-F7B5-126E-E691C8660E0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42" y="6043666"/>
            <a:ext cx="2453518" cy="613899"/>
          </a:xfrm>
          <a:prstGeom prst="rect">
            <a:avLst/>
          </a:prstGeom>
        </p:spPr>
      </p:pic>
      <p:sp>
        <p:nvSpPr>
          <p:cNvPr id="22" name="Rectangle 2">
            <a:extLst>
              <a:ext uri="{FF2B5EF4-FFF2-40B4-BE49-F238E27FC236}">
                <a16:creationId xmlns:a16="http://schemas.microsoft.com/office/drawing/2014/main" id="{4DC083C3-8227-B029-3B4E-6981F2603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07"/>
            <a:ext cx="11918197" cy="97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6223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3600" b="1" dirty="0">
                <a:solidFill>
                  <a:srgbClr val="44546A"/>
                </a:solidFill>
                <a:latin typeface="+mn-lt"/>
              </a:rPr>
              <a:t>Simulátory pro výcvik strojvedoucích</a:t>
            </a:r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C1950F9E-B995-48AE-6850-53B4C7B2F11D}"/>
              </a:ext>
            </a:extLst>
          </p:cNvPr>
          <p:cNvCxnSpPr>
            <a:cxnSpLocks/>
          </p:cNvCxnSpPr>
          <p:nvPr/>
        </p:nvCxnSpPr>
        <p:spPr>
          <a:xfrm>
            <a:off x="697424" y="1158117"/>
            <a:ext cx="10907201" cy="0"/>
          </a:xfrm>
          <a:prstGeom prst="line">
            <a:avLst/>
          </a:prstGeom>
          <a:ln w="82550"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obrázek 10" descr="Doporučené PC sestavy: duben 2022 | Svět hardware">
            <a:extLst>
              <a:ext uri="{FF2B5EF4-FFF2-40B4-BE49-F238E27FC236}">
                <a16:creationId xmlns:a16="http://schemas.microsoft.com/office/drawing/2014/main" id="{F313EDE1-2830-03F1-1D2D-4C3CC66EFEB8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7096" y="1387971"/>
            <a:ext cx="2328249" cy="1327666"/>
          </a:xfrm>
          <a:prstGeom prst="ellipse">
            <a:avLst/>
          </a:prstGeom>
          <a:ln w="127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8" name="obrázek 110">
            <a:extLst>
              <a:ext uri="{FF2B5EF4-FFF2-40B4-BE49-F238E27FC236}">
                <a16:creationId xmlns:a16="http://schemas.microsoft.com/office/drawing/2014/main" id="{4B225235-FE0B-AF4F-256C-443EAD2B1CF3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2565" y="2910790"/>
            <a:ext cx="2388073" cy="1543163"/>
          </a:xfrm>
          <a:prstGeom prst="ellipse">
            <a:avLst/>
          </a:prstGeom>
          <a:ln w="127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2" name="Obrázek 11" descr="R3702214">
            <a:extLst>
              <a:ext uri="{FF2B5EF4-FFF2-40B4-BE49-F238E27FC236}">
                <a16:creationId xmlns:a16="http://schemas.microsoft.com/office/drawing/2014/main" id="{07132F91-6BEC-3623-0DB6-B39C5841B0A6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431" y="2898125"/>
            <a:ext cx="2328249" cy="1592233"/>
          </a:xfrm>
          <a:prstGeom prst="ellipse">
            <a:avLst/>
          </a:prstGeom>
          <a:ln w="127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4" name="obrázek 107">
            <a:extLst>
              <a:ext uri="{FF2B5EF4-FFF2-40B4-BE49-F238E27FC236}">
                <a16:creationId xmlns:a16="http://schemas.microsoft.com/office/drawing/2014/main" id="{B0DEFE35-47B2-192A-CC72-214A49968C8C}"/>
              </a:ext>
            </a:extLst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3216" y="4633993"/>
            <a:ext cx="2640639" cy="1592233"/>
          </a:xfrm>
          <a:prstGeom prst="ellipse">
            <a:avLst/>
          </a:prstGeom>
          <a:ln w="127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6" name="obrázek 2" descr="Virtual reality - Wikipedia">
            <a:extLst>
              <a:ext uri="{FF2B5EF4-FFF2-40B4-BE49-F238E27FC236}">
                <a16:creationId xmlns:a16="http://schemas.microsoft.com/office/drawing/2014/main" id="{C39F6978-9542-AAA7-0DF0-5F3875A19B64}"/>
              </a:ext>
            </a:extLst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9425" y="4633993"/>
            <a:ext cx="2498555" cy="1543162"/>
          </a:xfrm>
          <a:prstGeom prst="ellipse">
            <a:avLst/>
          </a:prstGeom>
          <a:ln w="127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0" name="TextovéPole 19">
            <a:extLst>
              <a:ext uri="{FF2B5EF4-FFF2-40B4-BE49-F238E27FC236}">
                <a16:creationId xmlns:a16="http://schemas.microsoft.com/office/drawing/2014/main" id="{64081B6B-D905-6532-F7BA-75B4F027D927}"/>
              </a:ext>
            </a:extLst>
          </p:cNvPr>
          <p:cNvSpPr txBox="1"/>
          <p:nvPr/>
        </p:nvSpPr>
        <p:spPr>
          <a:xfrm>
            <a:off x="747422" y="1391078"/>
            <a:ext cx="29515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b="1" dirty="0" err="1">
                <a:solidFill>
                  <a:srgbClr val="393185"/>
                </a:solidFill>
              </a:rPr>
              <a:t>Stolní</a:t>
            </a:r>
            <a:r>
              <a:rPr lang="en-US" b="1" dirty="0">
                <a:solidFill>
                  <a:srgbClr val="393185"/>
                </a:solidFill>
              </a:rPr>
              <a:t> PC </a:t>
            </a:r>
            <a:r>
              <a:rPr lang="cs-CZ" b="1" dirty="0">
                <a:solidFill>
                  <a:srgbClr val="393185"/>
                </a:solidFill>
              </a:rPr>
              <a:t>simulátor</a:t>
            </a:r>
            <a:r>
              <a:rPr lang="en-US" b="1" dirty="0">
                <a:solidFill>
                  <a:srgbClr val="393185"/>
                </a:solidFill>
              </a:rPr>
              <a:t> s </a:t>
            </a:r>
            <a:r>
              <a:rPr lang="cs-CZ" b="1" dirty="0">
                <a:solidFill>
                  <a:srgbClr val="393185"/>
                </a:solidFill>
              </a:rPr>
              <a:t>čistě softwarovým rozhraním</a:t>
            </a:r>
          </a:p>
        </p:txBody>
      </p:sp>
      <p:sp>
        <p:nvSpPr>
          <p:cNvPr id="23" name="TextovéPole 22">
            <a:extLst>
              <a:ext uri="{FF2B5EF4-FFF2-40B4-BE49-F238E27FC236}">
                <a16:creationId xmlns:a16="http://schemas.microsoft.com/office/drawing/2014/main" id="{7D96D695-8E1B-8194-C674-1128C287E94C}"/>
              </a:ext>
            </a:extLst>
          </p:cNvPr>
          <p:cNvSpPr txBox="1"/>
          <p:nvPr/>
        </p:nvSpPr>
        <p:spPr>
          <a:xfrm>
            <a:off x="101302" y="3151954"/>
            <a:ext cx="24379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cs-CZ" b="1" dirty="0">
                <a:solidFill>
                  <a:srgbClr val="393185"/>
                </a:solidFill>
              </a:rPr>
              <a:t>Konzolový simulátor s částečně hardwarovým rozhraním</a:t>
            </a:r>
          </a:p>
        </p:txBody>
      </p:sp>
      <p:sp>
        <p:nvSpPr>
          <p:cNvPr id="25" name="TextovéPole 24">
            <a:extLst>
              <a:ext uri="{FF2B5EF4-FFF2-40B4-BE49-F238E27FC236}">
                <a16:creationId xmlns:a16="http://schemas.microsoft.com/office/drawing/2014/main" id="{FA5AF4D1-A0DC-561E-60E1-5AACAE0F9521}"/>
              </a:ext>
            </a:extLst>
          </p:cNvPr>
          <p:cNvSpPr txBox="1"/>
          <p:nvPr/>
        </p:nvSpPr>
        <p:spPr>
          <a:xfrm>
            <a:off x="10108852" y="3072429"/>
            <a:ext cx="19019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b="1" dirty="0">
                <a:solidFill>
                  <a:srgbClr val="393185"/>
                </a:solidFill>
              </a:rPr>
              <a:t>Simulátor s částečnou replikou kabiny</a:t>
            </a:r>
          </a:p>
        </p:txBody>
      </p:sp>
      <p:sp>
        <p:nvSpPr>
          <p:cNvPr id="27" name="TextovéPole 26">
            <a:extLst>
              <a:ext uri="{FF2B5EF4-FFF2-40B4-BE49-F238E27FC236}">
                <a16:creationId xmlns:a16="http://schemas.microsoft.com/office/drawing/2014/main" id="{DE7F7569-9AC4-5D16-B260-DCF1965EA329}"/>
              </a:ext>
            </a:extLst>
          </p:cNvPr>
          <p:cNvSpPr txBox="1"/>
          <p:nvPr/>
        </p:nvSpPr>
        <p:spPr>
          <a:xfrm>
            <a:off x="9076063" y="4591441"/>
            <a:ext cx="27431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b="1" dirty="0">
                <a:solidFill>
                  <a:srgbClr val="393185"/>
                </a:solidFill>
              </a:rPr>
              <a:t>Simulátor s úplnou replikou kabiny s dynamickou platformou,</a:t>
            </a:r>
          </a:p>
          <a:p>
            <a:pPr algn="r"/>
            <a:r>
              <a:rPr lang="cs-CZ" b="1" dirty="0">
                <a:solidFill>
                  <a:srgbClr val="393185"/>
                </a:solidFill>
              </a:rPr>
              <a:t>tzv. „full - </a:t>
            </a:r>
            <a:r>
              <a:rPr lang="cs-CZ" b="1" dirty="0" err="1">
                <a:solidFill>
                  <a:srgbClr val="393185"/>
                </a:solidFill>
              </a:rPr>
              <a:t>mission</a:t>
            </a:r>
            <a:r>
              <a:rPr lang="cs-CZ" b="1" dirty="0">
                <a:solidFill>
                  <a:srgbClr val="393185"/>
                </a:solidFill>
              </a:rPr>
              <a:t>“ </a:t>
            </a:r>
          </a:p>
        </p:txBody>
      </p:sp>
      <p:sp>
        <p:nvSpPr>
          <p:cNvPr id="29" name="TextovéPole 28">
            <a:extLst>
              <a:ext uri="{FF2B5EF4-FFF2-40B4-BE49-F238E27FC236}">
                <a16:creationId xmlns:a16="http://schemas.microsoft.com/office/drawing/2014/main" id="{C37A0FBA-B1AD-C399-7C95-F9473C3B61B4}"/>
              </a:ext>
            </a:extLst>
          </p:cNvPr>
          <p:cNvSpPr txBox="1"/>
          <p:nvPr/>
        </p:nvSpPr>
        <p:spPr>
          <a:xfrm>
            <a:off x="811477" y="4853274"/>
            <a:ext cx="21538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393185"/>
                </a:solidFill>
              </a:rPr>
              <a:t>Simulátor</a:t>
            </a:r>
            <a:r>
              <a:rPr lang="en-US" b="1" dirty="0">
                <a:solidFill>
                  <a:srgbClr val="393185"/>
                </a:solidFill>
              </a:rPr>
              <a:t> s </a:t>
            </a:r>
            <a:r>
              <a:rPr lang="en-US" b="1" dirty="0" err="1">
                <a:solidFill>
                  <a:srgbClr val="393185"/>
                </a:solidFill>
              </a:rPr>
              <a:t>virtuální</a:t>
            </a:r>
            <a:r>
              <a:rPr lang="en-US" b="1" dirty="0">
                <a:solidFill>
                  <a:srgbClr val="393185"/>
                </a:solidFill>
              </a:rPr>
              <a:t> 3D </a:t>
            </a:r>
            <a:r>
              <a:rPr lang="en-US" b="1" dirty="0" err="1">
                <a:solidFill>
                  <a:srgbClr val="393185"/>
                </a:solidFill>
              </a:rPr>
              <a:t>simulací</a:t>
            </a:r>
            <a:endParaRPr lang="cs-CZ" b="1" dirty="0">
              <a:solidFill>
                <a:srgbClr val="393185"/>
              </a:solidFill>
            </a:endParaRPr>
          </a:p>
        </p:txBody>
      </p:sp>
      <p:pic>
        <p:nvPicPr>
          <p:cNvPr id="31" name="obrázek 108">
            <a:extLst>
              <a:ext uri="{FF2B5EF4-FFF2-40B4-BE49-F238E27FC236}">
                <a16:creationId xmlns:a16="http://schemas.microsoft.com/office/drawing/2014/main" id="{C85A2F05-E438-75D2-074D-94112D83D29A}"/>
              </a:ext>
            </a:extLst>
          </p:cNvPr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7856" y="1306542"/>
            <a:ext cx="2388616" cy="1514378"/>
          </a:xfrm>
          <a:prstGeom prst="ellipse">
            <a:avLst/>
          </a:prstGeom>
          <a:ln w="127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33" name="TextovéPole 32">
            <a:extLst>
              <a:ext uri="{FF2B5EF4-FFF2-40B4-BE49-F238E27FC236}">
                <a16:creationId xmlns:a16="http://schemas.microsoft.com/office/drawing/2014/main" id="{3847F9BA-AF8A-AEF7-531E-8DB402A66267}"/>
              </a:ext>
            </a:extLst>
          </p:cNvPr>
          <p:cNvSpPr txBox="1"/>
          <p:nvPr/>
        </p:nvSpPr>
        <p:spPr>
          <a:xfrm>
            <a:off x="9174470" y="1246036"/>
            <a:ext cx="22891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r"/>
            <a:r>
              <a:rPr lang="cs-CZ" b="1" dirty="0">
                <a:solidFill>
                  <a:srgbClr val="393185"/>
                </a:solidFill>
              </a:rPr>
              <a:t>Simulátor s úplnou replikou kabiny bez dynamické platformy</a:t>
            </a:r>
          </a:p>
        </p:txBody>
      </p:sp>
      <p:sp>
        <p:nvSpPr>
          <p:cNvPr id="38" name="TextovéPole 37">
            <a:extLst>
              <a:ext uri="{FF2B5EF4-FFF2-40B4-BE49-F238E27FC236}">
                <a16:creationId xmlns:a16="http://schemas.microsoft.com/office/drawing/2014/main" id="{960FA06E-8CEE-A11E-B12E-2DF4927260F3}"/>
              </a:ext>
            </a:extLst>
          </p:cNvPr>
          <p:cNvSpPr txBox="1"/>
          <p:nvPr/>
        </p:nvSpPr>
        <p:spPr>
          <a:xfrm>
            <a:off x="5212588" y="3244287"/>
            <a:ext cx="2153808" cy="830997"/>
          </a:xfrm>
          <a:prstGeom prst="rect">
            <a:avLst/>
          </a:prstGeom>
          <a:gradFill flip="none" rotWithShape="1">
            <a:gsLst>
              <a:gs pos="30000">
                <a:schemeClr val="accent3">
                  <a:lumMod val="40000"/>
                  <a:lumOff val="60000"/>
                </a:schemeClr>
              </a:gs>
              <a:gs pos="60000">
                <a:schemeClr val="bg1"/>
              </a:gs>
              <a:gs pos="88000">
                <a:schemeClr val="bg1">
                  <a:lumMod val="75000"/>
                </a:schemeClr>
              </a:gs>
            </a:gsLst>
            <a:lin ang="16200000" scaled="1"/>
            <a:tileRect/>
          </a:gradFill>
          <a:effectLst/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>
                <a:solidFill>
                  <a:srgbClr val="393185"/>
                </a:solidFill>
              </a:rPr>
              <a:t>TYPY </a:t>
            </a:r>
          </a:p>
          <a:p>
            <a:pPr algn="ctr"/>
            <a:r>
              <a:rPr lang="cs-CZ" sz="2400" b="1" dirty="0">
                <a:solidFill>
                  <a:srgbClr val="393185"/>
                </a:solidFill>
              </a:rPr>
              <a:t>SIMULÁTORŮ</a:t>
            </a:r>
          </a:p>
        </p:txBody>
      </p:sp>
      <p:cxnSp>
        <p:nvCxnSpPr>
          <p:cNvPr id="42" name="Přímá spojnice se šipkou 41">
            <a:extLst>
              <a:ext uri="{FF2B5EF4-FFF2-40B4-BE49-F238E27FC236}">
                <a16:creationId xmlns:a16="http://schemas.microsoft.com/office/drawing/2014/main" id="{63378EF8-2F93-4F2C-A67B-5F5DFFA6EE82}"/>
              </a:ext>
            </a:extLst>
          </p:cNvPr>
          <p:cNvCxnSpPr>
            <a:cxnSpLocks/>
          </p:cNvCxnSpPr>
          <p:nvPr/>
        </p:nvCxnSpPr>
        <p:spPr>
          <a:xfrm>
            <a:off x="783584" y="2051804"/>
            <a:ext cx="2744866" cy="0"/>
          </a:xfrm>
          <a:prstGeom prst="straightConnector1">
            <a:avLst/>
          </a:prstGeom>
          <a:ln w="19050">
            <a:solidFill>
              <a:srgbClr val="39318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Přímá spojnice se šipkou 48">
            <a:extLst>
              <a:ext uri="{FF2B5EF4-FFF2-40B4-BE49-F238E27FC236}">
                <a16:creationId xmlns:a16="http://schemas.microsoft.com/office/drawing/2014/main" id="{598F5A11-3560-72D6-068D-C3F6C9259330}"/>
              </a:ext>
            </a:extLst>
          </p:cNvPr>
          <p:cNvCxnSpPr>
            <a:cxnSpLocks/>
          </p:cNvCxnSpPr>
          <p:nvPr/>
        </p:nvCxnSpPr>
        <p:spPr>
          <a:xfrm>
            <a:off x="146639" y="4141492"/>
            <a:ext cx="2493241" cy="0"/>
          </a:xfrm>
          <a:prstGeom prst="straightConnector1">
            <a:avLst/>
          </a:prstGeom>
          <a:ln w="19050">
            <a:solidFill>
              <a:srgbClr val="39318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Přímá spojnice se šipkou 52">
            <a:extLst>
              <a:ext uri="{FF2B5EF4-FFF2-40B4-BE49-F238E27FC236}">
                <a16:creationId xmlns:a16="http://schemas.microsoft.com/office/drawing/2014/main" id="{46F40978-1207-580F-969C-A552F6BF8041}"/>
              </a:ext>
            </a:extLst>
          </p:cNvPr>
          <p:cNvCxnSpPr>
            <a:cxnSpLocks/>
          </p:cNvCxnSpPr>
          <p:nvPr/>
        </p:nvCxnSpPr>
        <p:spPr>
          <a:xfrm flipH="1">
            <a:off x="8977909" y="2224253"/>
            <a:ext cx="2506340" cy="0"/>
          </a:xfrm>
          <a:prstGeom prst="straightConnector1">
            <a:avLst/>
          </a:prstGeom>
          <a:ln w="19050">
            <a:solidFill>
              <a:srgbClr val="39318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Přímá spojnice se šipkou 55">
            <a:extLst>
              <a:ext uri="{FF2B5EF4-FFF2-40B4-BE49-F238E27FC236}">
                <a16:creationId xmlns:a16="http://schemas.microsoft.com/office/drawing/2014/main" id="{4F701ACD-0C1F-08C2-2B07-2A6969BCFDF3}"/>
              </a:ext>
            </a:extLst>
          </p:cNvPr>
          <p:cNvCxnSpPr>
            <a:cxnSpLocks/>
          </p:cNvCxnSpPr>
          <p:nvPr/>
        </p:nvCxnSpPr>
        <p:spPr>
          <a:xfrm>
            <a:off x="868303" y="5568813"/>
            <a:ext cx="2493241" cy="0"/>
          </a:xfrm>
          <a:prstGeom prst="straightConnector1">
            <a:avLst/>
          </a:prstGeom>
          <a:ln w="19050">
            <a:solidFill>
              <a:srgbClr val="39318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Přímá spojnice se šipkou 61">
            <a:extLst>
              <a:ext uri="{FF2B5EF4-FFF2-40B4-BE49-F238E27FC236}">
                <a16:creationId xmlns:a16="http://schemas.microsoft.com/office/drawing/2014/main" id="{BE5DDC2C-C356-1033-1F46-2187E2F27F2A}"/>
              </a:ext>
            </a:extLst>
          </p:cNvPr>
          <p:cNvCxnSpPr>
            <a:cxnSpLocks/>
          </p:cNvCxnSpPr>
          <p:nvPr/>
        </p:nvCxnSpPr>
        <p:spPr>
          <a:xfrm flipH="1">
            <a:off x="9223523" y="5791770"/>
            <a:ext cx="2527003" cy="0"/>
          </a:xfrm>
          <a:prstGeom prst="straightConnector1">
            <a:avLst/>
          </a:prstGeom>
          <a:ln w="19050">
            <a:solidFill>
              <a:srgbClr val="39318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Přímá spojnice se šipkou 62">
            <a:extLst>
              <a:ext uri="{FF2B5EF4-FFF2-40B4-BE49-F238E27FC236}">
                <a16:creationId xmlns:a16="http://schemas.microsoft.com/office/drawing/2014/main" id="{44A3CC57-19E8-64A5-D477-5B36C729F54C}"/>
              </a:ext>
            </a:extLst>
          </p:cNvPr>
          <p:cNvCxnSpPr>
            <a:cxnSpLocks/>
          </p:cNvCxnSpPr>
          <p:nvPr/>
        </p:nvCxnSpPr>
        <p:spPr>
          <a:xfrm flipH="1">
            <a:off x="10053234" y="4075284"/>
            <a:ext cx="1864963" cy="0"/>
          </a:xfrm>
          <a:prstGeom prst="straightConnector1">
            <a:avLst/>
          </a:prstGeom>
          <a:ln w="19050">
            <a:solidFill>
              <a:srgbClr val="39318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3013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9418320" y="6537393"/>
            <a:ext cx="2743200" cy="365125"/>
          </a:xfrm>
        </p:spPr>
        <p:txBody>
          <a:bodyPr/>
          <a:lstStyle/>
          <a:p>
            <a:fld id="{20076D29-23B8-4CF1-9020-68BF032F7433}" type="slidenum">
              <a:rPr lang="cs-CZ" sz="1400" smtClean="0">
                <a:solidFill>
                  <a:schemeClr val="bg1"/>
                </a:solidFill>
              </a:rPr>
              <a:pPr/>
              <a:t>15</a:t>
            </a:fld>
            <a:endParaRPr lang="cs-CZ" sz="1400" dirty="0">
              <a:solidFill>
                <a:schemeClr val="bg1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-184666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56B06A80-4E0E-B84D-D349-34FD74E9B1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933" y="6018635"/>
            <a:ext cx="1284125" cy="638930"/>
          </a:xfrm>
          <a:prstGeom prst="rect">
            <a:avLst/>
          </a:prstGeom>
        </p:spPr>
      </p:pic>
      <p:pic>
        <p:nvPicPr>
          <p:cNvPr id="19" name="Obrázek 18">
            <a:extLst>
              <a:ext uri="{FF2B5EF4-FFF2-40B4-BE49-F238E27FC236}">
                <a16:creationId xmlns:a16="http://schemas.microsoft.com/office/drawing/2014/main" id="{691B9294-EA7D-F7B5-126E-E691C8660E0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42" y="6043666"/>
            <a:ext cx="2453518" cy="613899"/>
          </a:xfrm>
          <a:prstGeom prst="rect">
            <a:avLst/>
          </a:prstGeom>
        </p:spPr>
      </p:pic>
      <p:sp>
        <p:nvSpPr>
          <p:cNvPr id="22" name="Rectangle 2">
            <a:extLst>
              <a:ext uri="{FF2B5EF4-FFF2-40B4-BE49-F238E27FC236}">
                <a16:creationId xmlns:a16="http://schemas.microsoft.com/office/drawing/2014/main" id="{4DC083C3-8227-B029-3B4E-6981F2603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07"/>
            <a:ext cx="11918197" cy="97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6223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3600" b="1" dirty="0">
                <a:solidFill>
                  <a:srgbClr val="44546A"/>
                </a:solidFill>
                <a:latin typeface="+mn-lt"/>
              </a:rPr>
              <a:t>Simulátory - Evropa</a:t>
            </a:r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C1950F9E-B995-48AE-6850-53B4C7B2F11D}"/>
              </a:ext>
            </a:extLst>
          </p:cNvPr>
          <p:cNvCxnSpPr>
            <a:cxnSpLocks/>
          </p:cNvCxnSpPr>
          <p:nvPr/>
        </p:nvCxnSpPr>
        <p:spPr>
          <a:xfrm>
            <a:off x="697424" y="1158117"/>
            <a:ext cx="10907201" cy="0"/>
          </a:xfrm>
          <a:prstGeom prst="line">
            <a:avLst/>
          </a:prstGeom>
          <a:ln w="82550"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odnadpis 2">
            <a:extLst>
              <a:ext uri="{FF2B5EF4-FFF2-40B4-BE49-F238E27FC236}">
                <a16:creationId xmlns:a16="http://schemas.microsoft.com/office/drawing/2014/main" id="{A60C859D-7534-F9A0-DAFE-A4979FC646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7424" y="1313250"/>
            <a:ext cx="11177250" cy="4313521"/>
          </a:xfrm>
        </p:spPr>
        <p:txBody>
          <a:bodyPr numCol="1">
            <a:noAutofit/>
          </a:bodyPr>
          <a:lstStyle/>
          <a:p>
            <a:pPr marL="0" lvl="1" algn="just"/>
            <a:r>
              <a:rPr lang="cs-CZ" sz="1800" b="1" dirty="0">
                <a:solidFill>
                  <a:srgbClr val="393185"/>
                </a:solidFill>
              </a:rPr>
              <a:t>Německo</a:t>
            </a:r>
          </a:p>
          <a:p>
            <a:pPr marL="0" lvl="1" algn="just">
              <a:spcBef>
                <a:spcPts val="0"/>
              </a:spcBef>
            </a:pPr>
            <a:r>
              <a:rPr lang="cs-CZ" sz="1800" dirty="0"/>
              <a:t>V provozu již celkem 21 „full-</a:t>
            </a:r>
            <a:r>
              <a:rPr lang="cs-CZ" sz="1800" dirty="0" err="1"/>
              <a:t>mission</a:t>
            </a:r>
            <a:r>
              <a:rPr lang="cs-CZ" sz="1800" dirty="0"/>
              <a:t>“ simulátorů v 11 centrech DB. Největší centrum je ve </a:t>
            </a:r>
            <a:r>
              <a:rPr lang="cs-CZ" sz="1800" dirty="0" err="1"/>
              <a:t>Fuldě</a:t>
            </a:r>
            <a:r>
              <a:rPr lang="cs-CZ" sz="1800" dirty="0"/>
              <a:t>, kde jich je instalováno celkem 5. Všechny simulátory jsou vybaveny věrnou replikou kabiny umístěnou na elektrické pohybové plošině.</a:t>
            </a:r>
          </a:p>
          <a:p>
            <a:pPr marL="0" lvl="1" algn="just"/>
            <a:r>
              <a:rPr lang="cs-CZ" sz="1800" b="1" dirty="0">
                <a:solidFill>
                  <a:srgbClr val="393185"/>
                </a:solidFill>
              </a:rPr>
              <a:t>Polsko</a:t>
            </a:r>
          </a:p>
          <a:p>
            <a:pPr marL="0" lvl="1" algn="just">
              <a:spcBef>
                <a:spcPts val="0"/>
              </a:spcBef>
            </a:pPr>
            <a:r>
              <a:rPr lang="cs-CZ" sz="1800" dirty="0"/>
              <a:t>Ústav podnikového vzdělávání Polských státních drah provozuje ve Varšavě 3 „full-</a:t>
            </a:r>
            <a:r>
              <a:rPr lang="cs-CZ" sz="1800" dirty="0" err="1"/>
              <a:t>mission</a:t>
            </a:r>
            <a:r>
              <a:rPr lang="cs-CZ" sz="1800" dirty="0"/>
              <a:t>“ simulátory, za účelem výcviku strojvedoucích na vysokorychlostních tratích. Mimo to v Polsku zajišťují provoz různých typů simulátorů také soukromí certifikovaní železniční dopravci a společnosti.</a:t>
            </a:r>
          </a:p>
          <a:p>
            <a:pPr marL="0" lvl="1" algn="just"/>
            <a:r>
              <a:rPr lang="cs-CZ" sz="1800" b="1" dirty="0">
                <a:solidFill>
                  <a:srgbClr val="393185"/>
                </a:solidFill>
              </a:rPr>
              <a:t>Rakousko</a:t>
            </a:r>
          </a:p>
          <a:p>
            <a:pPr marL="0" lvl="1" algn="just">
              <a:spcBef>
                <a:spcPts val="0"/>
              </a:spcBef>
            </a:pPr>
            <a:r>
              <a:rPr lang="cs-CZ" sz="1800" dirty="0"/>
              <a:t>Rakouské dráhy (ÖBB) provozují v St. </a:t>
            </a:r>
            <a:r>
              <a:rPr lang="cs-CZ" sz="1800" dirty="0" err="1"/>
              <a:t>Pölten</a:t>
            </a:r>
            <a:r>
              <a:rPr lang="cs-CZ" sz="1800" dirty="0"/>
              <a:t> – </a:t>
            </a:r>
            <a:r>
              <a:rPr lang="cs-CZ" sz="1800" dirty="0" err="1"/>
              <a:t>Wörth</a:t>
            </a:r>
            <a:r>
              <a:rPr lang="cs-CZ" sz="1800" dirty="0"/>
              <a:t> např. vysoce věrný „full-</a:t>
            </a:r>
            <a:r>
              <a:rPr lang="cs-CZ" sz="1800" dirty="0" err="1"/>
              <a:t>mission</a:t>
            </a:r>
            <a:r>
              <a:rPr lang="cs-CZ" sz="1800" dirty="0"/>
              <a:t>“ simulátor s pohybovou plošinou. Předností tohoto simulátoru je především přesný matematický model, který umožňuje jeho nasazení například v nácviku ekonomické jízdy. </a:t>
            </a:r>
          </a:p>
          <a:p>
            <a:pPr marL="0" lvl="1" algn="just"/>
            <a:r>
              <a:rPr lang="cs-CZ" sz="1800" b="1" dirty="0">
                <a:solidFill>
                  <a:srgbClr val="393185"/>
                </a:solidFill>
              </a:rPr>
              <a:t>Itálie</a:t>
            </a:r>
          </a:p>
          <a:p>
            <a:pPr marL="0" lvl="1" algn="just">
              <a:spcBef>
                <a:spcPts val="0"/>
              </a:spcBef>
            </a:pPr>
            <a:r>
              <a:rPr lang="cs-CZ" sz="1800" dirty="0"/>
              <a:t>Italská společnost </a:t>
            </a:r>
            <a:r>
              <a:rPr lang="cs-CZ" sz="1800" dirty="0" err="1"/>
              <a:t>Trenitalia</a:t>
            </a:r>
            <a:r>
              <a:rPr lang="cs-CZ" sz="1800" dirty="0"/>
              <a:t> provozuje „full-</a:t>
            </a:r>
            <a:r>
              <a:rPr lang="cs-CZ" sz="1800" dirty="0" err="1"/>
              <a:t>mission</a:t>
            </a:r>
            <a:r>
              <a:rPr lang="cs-CZ" sz="1800" dirty="0"/>
              <a:t>“ simulátory již od roku 2002. Jedná se např. o simulátor vozidla </a:t>
            </a:r>
            <a:r>
              <a:rPr lang="cs-CZ" sz="1800" dirty="0" err="1"/>
              <a:t>Bombardier</a:t>
            </a:r>
            <a:r>
              <a:rPr lang="cs-CZ" sz="1800" dirty="0"/>
              <a:t> E464. Simulátor je optimalizovaný na italské specifické předpisy – většina italských vlaků je vedena dvěma strojvůdci.</a:t>
            </a:r>
          </a:p>
          <a:p>
            <a:pPr marL="0" lvl="1" algn="just"/>
            <a:endParaRPr lang="cs-CZ" sz="1800" b="1" dirty="0">
              <a:solidFill>
                <a:srgbClr val="0070C0"/>
              </a:solidFill>
            </a:endParaRPr>
          </a:p>
        </p:txBody>
      </p:sp>
      <p:cxnSp>
        <p:nvCxnSpPr>
          <p:cNvPr id="2" name="Přímá spojnice 1">
            <a:extLst>
              <a:ext uri="{FF2B5EF4-FFF2-40B4-BE49-F238E27FC236}">
                <a16:creationId xmlns:a16="http://schemas.microsoft.com/office/drawing/2014/main" id="{EB176B37-FBDF-A1EB-1E1A-C36CE6525132}"/>
              </a:ext>
            </a:extLst>
          </p:cNvPr>
          <p:cNvCxnSpPr>
            <a:cxnSpLocks/>
          </p:cNvCxnSpPr>
          <p:nvPr/>
        </p:nvCxnSpPr>
        <p:spPr>
          <a:xfrm>
            <a:off x="0" y="5699882"/>
            <a:ext cx="12192000" cy="0"/>
          </a:xfrm>
          <a:prstGeom prst="line">
            <a:avLst/>
          </a:prstGeom>
          <a:ln w="22225"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20242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9418320" y="6537393"/>
            <a:ext cx="2743200" cy="365125"/>
          </a:xfrm>
        </p:spPr>
        <p:txBody>
          <a:bodyPr/>
          <a:lstStyle/>
          <a:p>
            <a:fld id="{20076D29-23B8-4CF1-9020-68BF032F7433}" type="slidenum">
              <a:rPr lang="cs-CZ" sz="1400" smtClean="0">
                <a:solidFill>
                  <a:schemeClr val="bg1"/>
                </a:solidFill>
              </a:rPr>
              <a:pPr/>
              <a:t>16</a:t>
            </a:fld>
            <a:endParaRPr lang="cs-CZ" sz="1400" dirty="0">
              <a:solidFill>
                <a:schemeClr val="bg1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-184666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56B06A80-4E0E-B84D-D349-34FD74E9B1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933" y="6018635"/>
            <a:ext cx="1284125" cy="638930"/>
          </a:xfrm>
          <a:prstGeom prst="rect">
            <a:avLst/>
          </a:prstGeom>
        </p:spPr>
      </p:pic>
      <p:pic>
        <p:nvPicPr>
          <p:cNvPr id="19" name="Obrázek 18">
            <a:extLst>
              <a:ext uri="{FF2B5EF4-FFF2-40B4-BE49-F238E27FC236}">
                <a16:creationId xmlns:a16="http://schemas.microsoft.com/office/drawing/2014/main" id="{691B9294-EA7D-F7B5-126E-E691C8660E0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42" y="6043666"/>
            <a:ext cx="2453518" cy="613899"/>
          </a:xfrm>
          <a:prstGeom prst="rect">
            <a:avLst/>
          </a:prstGeom>
        </p:spPr>
      </p:pic>
      <p:sp>
        <p:nvSpPr>
          <p:cNvPr id="22" name="Rectangle 2">
            <a:extLst>
              <a:ext uri="{FF2B5EF4-FFF2-40B4-BE49-F238E27FC236}">
                <a16:creationId xmlns:a16="http://schemas.microsoft.com/office/drawing/2014/main" id="{4DC083C3-8227-B029-3B4E-6981F2603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07"/>
            <a:ext cx="11918197" cy="97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6223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3600" b="1" dirty="0">
                <a:solidFill>
                  <a:srgbClr val="44546A"/>
                </a:solidFill>
                <a:latin typeface="+mn-lt"/>
              </a:rPr>
              <a:t>Simulátory – Česká republika</a:t>
            </a:r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C1950F9E-B995-48AE-6850-53B4C7B2F11D}"/>
              </a:ext>
            </a:extLst>
          </p:cNvPr>
          <p:cNvCxnSpPr>
            <a:cxnSpLocks/>
          </p:cNvCxnSpPr>
          <p:nvPr/>
        </p:nvCxnSpPr>
        <p:spPr>
          <a:xfrm>
            <a:off x="697424" y="1158117"/>
            <a:ext cx="10907201" cy="0"/>
          </a:xfrm>
          <a:prstGeom prst="line">
            <a:avLst/>
          </a:prstGeom>
          <a:ln w="82550"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odnadpis 2">
            <a:extLst>
              <a:ext uri="{FF2B5EF4-FFF2-40B4-BE49-F238E27FC236}">
                <a16:creationId xmlns:a16="http://schemas.microsoft.com/office/drawing/2014/main" id="{A60C859D-7534-F9A0-DAFE-A4979FC646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7424" y="1286358"/>
            <a:ext cx="10804294" cy="4640970"/>
          </a:xfrm>
        </p:spPr>
        <p:txBody>
          <a:bodyPr numCol="1">
            <a:noAutofit/>
          </a:bodyPr>
          <a:lstStyle/>
          <a:p>
            <a:pPr marL="0" lvl="1" algn="just"/>
            <a:r>
              <a:rPr lang="cs-CZ" dirty="0"/>
              <a:t>Školení na simulátorech řeší evropská legislativa (Směrnice EU č. 2007/59/ES), která jejich používání uvádí jako </a:t>
            </a:r>
            <a:r>
              <a:rPr lang="cs-CZ" b="1" dirty="0"/>
              <a:t>doporučenou</a:t>
            </a:r>
            <a:r>
              <a:rPr lang="cs-CZ" dirty="0"/>
              <a:t> metodu pro výcvik strojvedoucích.</a:t>
            </a:r>
          </a:p>
          <a:p>
            <a:pPr marL="0" lvl="1" algn="l">
              <a:spcBef>
                <a:spcPts val="600"/>
              </a:spcBef>
            </a:pPr>
            <a:r>
              <a:rPr lang="cs-CZ" sz="2000" b="1" dirty="0">
                <a:solidFill>
                  <a:srgbClr val="393185"/>
                </a:solidFill>
              </a:rPr>
              <a:t>Současný stav</a:t>
            </a:r>
          </a:p>
          <a:p>
            <a:pPr marL="0" lvl="1" algn="just">
              <a:spcBef>
                <a:spcPts val="600"/>
              </a:spcBef>
            </a:pPr>
            <a:r>
              <a:rPr lang="cs-CZ" sz="1850" dirty="0"/>
              <a:t>České dráhy – od roku 2020 provozuje Dopravní vzdělávací institut, a.s. 2 simulátory (level 3) v Praze a České Třebové, kdy každý strojvedoucí ČD musí absolvovat 1 lekci na simulátoru za rok (40 min jízda + 20 min úvod a vyhodnocení jízdy). </a:t>
            </a:r>
            <a:r>
              <a:rPr lang="cs-CZ" sz="1850" b="1" dirty="0"/>
              <a:t>Strojvedoucí ostatních dopravců tuto povinnost nemají. </a:t>
            </a:r>
          </a:p>
          <a:p>
            <a:pPr marL="0" lvl="1" algn="just">
              <a:spcBef>
                <a:spcPts val="1000"/>
              </a:spcBef>
            </a:pPr>
            <a:r>
              <a:rPr lang="cs-CZ" b="1" dirty="0">
                <a:solidFill>
                  <a:srgbClr val="393185"/>
                </a:solidFill>
              </a:rPr>
              <a:t>Cíl: </a:t>
            </a:r>
            <a:r>
              <a:rPr lang="cs-CZ" sz="2000" b="1" dirty="0">
                <a:solidFill>
                  <a:srgbClr val="393185"/>
                </a:solidFill>
              </a:rPr>
              <a:t>Pravidelná a povinná součást vzdělávání strojvedoucích </a:t>
            </a: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cs-CZ" sz="1850" dirty="0"/>
              <a:t>Zabezpečit kvalitní proškolení všech zaměstnanců (strojvedoucích) z používání a obsluhy evropského zabezpečovacího systému ETCS. </a:t>
            </a:r>
          </a:p>
          <a:p>
            <a:pPr marL="342900" lvl="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cs-CZ" sz="1850" dirty="0"/>
              <a:t>Zlepšit kvalitu výcviku a vzdělávání strojvedoucích, které je třeba připravovat zejména na chování v nestandardních a kritických situacích. </a:t>
            </a:r>
          </a:p>
          <a:p>
            <a:pPr lvl="0" algn="just"/>
            <a:r>
              <a:rPr lang="cs-CZ" sz="2000" b="1" dirty="0">
                <a:solidFill>
                  <a:srgbClr val="393185"/>
                </a:solidFill>
              </a:rPr>
              <a:t>Simulátory budou určeny pro:</a:t>
            </a:r>
          </a:p>
          <a:p>
            <a:pPr marL="342900" lvl="0" indent="-342900" algn="just">
              <a:buFont typeface="Wingdings" panose="05000000000000000000" pitchFamily="2" charset="2"/>
              <a:buChar char="ü"/>
            </a:pPr>
            <a:r>
              <a:rPr lang="cs-CZ" sz="1850" dirty="0"/>
              <a:t>Strojvedoucí českých dopravců v aktivní službě s platnou licencí strojvedoucího </a:t>
            </a:r>
          </a:p>
          <a:p>
            <a:pPr marL="342900" lvl="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cs-CZ" sz="1850" dirty="0"/>
              <a:t>Strojvedoucí cizích dopravců, kteří zajíždějí ze zahraničí na českou infrastrukturu </a:t>
            </a:r>
          </a:p>
          <a:p>
            <a:pPr marL="342900" lvl="0" indent="-342900"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cs-CZ" sz="1850" dirty="0"/>
              <a:t>Strojvedoucí s pozastavenou licencí nebo jako součást zkoušky zvláštní odborné způsobilosti</a:t>
            </a:r>
          </a:p>
          <a:p>
            <a:pPr marL="0" lvl="1" algn="just"/>
            <a:endParaRPr lang="cs-CZ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4829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9418320" y="6537393"/>
            <a:ext cx="2743200" cy="365125"/>
          </a:xfrm>
        </p:spPr>
        <p:txBody>
          <a:bodyPr/>
          <a:lstStyle/>
          <a:p>
            <a:fld id="{20076D29-23B8-4CF1-9020-68BF032F7433}" type="slidenum">
              <a:rPr lang="cs-CZ" sz="1400" smtClean="0">
                <a:solidFill>
                  <a:schemeClr val="bg1"/>
                </a:solidFill>
              </a:rPr>
              <a:pPr/>
              <a:t>17</a:t>
            </a:fld>
            <a:endParaRPr lang="cs-CZ" sz="1400" dirty="0">
              <a:solidFill>
                <a:schemeClr val="bg1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-184666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56B06A80-4E0E-B84D-D349-34FD74E9B1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933" y="6018635"/>
            <a:ext cx="1284125" cy="638930"/>
          </a:xfrm>
          <a:prstGeom prst="rect">
            <a:avLst/>
          </a:prstGeom>
        </p:spPr>
      </p:pic>
      <p:pic>
        <p:nvPicPr>
          <p:cNvPr id="19" name="Obrázek 18">
            <a:extLst>
              <a:ext uri="{FF2B5EF4-FFF2-40B4-BE49-F238E27FC236}">
                <a16:creationId xmlns:a16="http://schemas.microsoft.com/office/drawing/2014/main" id="{691B9294-EA7D-F7B5-126E-E691C8660E0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42" y="6043666"/>
            <a:ext cx="2453518" cy="613899"/>
          </a:xfrm>
          <a:prstGeom prst="rect">
            <a:avLst/>
          </a:prstGeom>
        </p:spPr>
      </p:pic>
      <p:sp>
        <p:nvSpPr>
          <p:cNvPr id="22" name="Rectangle 2">
            <a:extLst>
              <a:ext uri="{FF2B5EF4-FFF2-40B4-BE49-F238E27FC236}">
                <a16:creationId xmlns:a16="http://schemas.microsoft.com/office/drawing/2014/main" id="{4DC083C3-8227-B029-3B4E-6981F2603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07"/>
            <a:ext cx="11918197" cy="97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6223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3600" b="1" dirty="0">
                <a:solidFill>
                  <a:srgbClr val="44546A"/>
                </a:solidFill>
                <a:latin typeface="+mn-lt"/>
              </a:rPr>
              <a:t>Vize pro ČR</a:t>
            </a:r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C1950F9E-B995-48AE-6850-53B4C7B2F11D}"/>
              </a:ext>
            </a:extLst>
          </p:cNvPr>
          <p:cNvCxnSpPr>
            <a:cxnSpLocks/>
          </p:cNvCxnSpPr>
          <p:nvPr/>
        </p:nvCxnSpPr>
        <p:spPr>
          <a:xfrm>
            <a:off x="697424" y="1158117"/>
            <a:ext cx="10907201" cy="0"/>
          </a:xfrm>
          <a:prstGeom prst="line">
            <a:avLst/>
          </a:prstGeom>
          <a:ln w="82550"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odnadpis 2">
            <a:extLst>
              <a:ext uri="{FF2B5EF4-FFF2-40B4-BE49-F238E27FC236}">
                <a16:creationId xmlns:a16="http://schemas.microsoft.com/office/drawing/2014/main" id="{8D49A5CA-F7FB-CCB3-C32B-021B24184955}"/>
              </a:ext>
            </a:extLst>
          </p:cNvPr>
          <p:cNvSpPr txBox="1">
            <a:spLocks/>
          </p:cNvSpPr>
          <p:nvPr/>
        </p:nvSpPr>
        <p:spPr>
          <a:xfrm>
            <a:off x="697425" y="1462341"/>
            <a:ext cx="10854634" cy="4402240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/>
              <a:t>Vlastníkem a provozovatelem simulátorů by mohly být soukromé akreditované subjekty.</a:t>
            </a:r>
          </a:p>
          <a:p>
            <a:pPr algn="just"/>
            <a:r>
              <a:rPr lang="cs-CZ" sz="2000" b="1" dirty="0">
                <a:solidFill>
                  <a:srgbClr val="393185"/>
                </a:solidFill>
              </a:rPr>
              <a:t>Navrhovaný počet simulátorů v ČR vztažený k aktuálnímu počtu platných licencí strojvedoucích:</a:t>
            </a:r>
          </a:p>
          <a:p>
            <a:pPr algn="just"/>
            <a:endParaRPr lang="cs-CZ" sz="2200" b="1" i="1" dirty="0">
              <a:solidFill>
                <a:srgbClr val="FF0000"/>
              </a:solidFill>
            </a:endParaRPr>
          </a:p>
          <a:p>
            <a:pPr algn="just"/>
            <a:endParaRPr lang="cs-CZ" sz="1800" b="1" i="1" dirty="0">
              <a:solidFill>
                <a:srgbClr val="0070C0"/>
              </a:solidFill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14E0E48-E609-A83C-44FC-227DF29B985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8415" y="2422163"/>
            <a:ext cx="10558469" cy="3142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640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81040" y="2955009"/>
            <a:ext cx="10263414" cy="1720313"/>
          </a:xfrm>
        </p:spPr>
        <p:txBody>
          <a:bodyPr>
            <a:normAutofit fontScale="90000"/>
          </a:bodyPr>
          <a:lstStyle/>
          <a:p>
            <a:br>
              <a:rPr lang="cs-CZ" sz="4800" b="1" dirty="0">
                <a:solidFill>
                  <a:schemeClr val="tx2"/>
                </a:solidFill>
              </a:rPr>
            </a:br>
            <a:br>
              <a:rPr lang="cs-CZ" sz="5500" b="1" dirty="0">
                <a:solidFill>
                  <a:schemeClr val="tx2"/>
                </a:solidFill>
                <a:latin typeface="+mn-lt"/>
              </a:rPr>
            </a:br>
            <a:r>
              <a:rPr lang="cs-CZ" sz="5500" b="1" dirty="0">
                <a:solidFill>
                  <a:schemeClr val="tx2"/>
                </a:solidFill>
                <a:latin typeface="+mn-lt"/>
              </a:rPr>
              <a:t>Děkujeme za pozornost</a:t>
            </a:r>
            <a:br>
              <a:rPr lang="cs-CZ" sz="5500" b="1" dirty="0">
                <a:solidFill>
                  <a:schemeClr val="tx2"/>
                </a:solidFill>
                <a:latin typeface="+mn-lt"/>
              </a:rPr>
            </a:br>
            <a:endParaRPr lang="cs-CZ" sz="2800" b="1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331" y="832819"/>
            <a:ext cx="2277946" cy="1133417"/>
          </a:xfrm>
          <a:prstGeom prst="rect">
            <a:avLst/>
          </a:prstGeom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350A3E0B-548A-4F37-5780-78743572F0D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502" y="1021866"/>
            <a:ext cx="4352365" cy="1089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125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81040" y="2955009"/>
            <a:ext cx="10263414" cy="2309249"/>
          </a:xfrm>
        </p:spPr>
        <p:txBody>
          <a:bodyPr>
            <a:normAutofit fontScale="90000"/>
          </a:bodyPr>
          <a:lstStyle/>
          <a:p>
            <a:pPr algn="l"/>
            <a:br>
              <a:rPr lang="cs-CZ" sz="4800" b="1" dirty="0">
                <a:solidFill>
                  <a:schemeClr val="tx2"/>
                </a:solidFill>
              </a:rPr>
            </a:br>
            <a:br>
              <a:rPr lang="cs-CZ" sz="5500" b="1" dirty="0">
                <a:solidFill>
                  <a:schemeClr val="tx2"/>
                </a:solidFill>
                <a:latin typeface="+mn-lt"/>
              </a:rPr>
            </a:br>
            <a:r>
              <a:rPr lang="cs-CZ" sz="5500" b="1" dirty="0">
                <a:solidFill>
                  <a:schemeClr val="tx2"/>
                </a:solidFill>
                <a:latin typeface="+mn-lt"/>
              </a:rPr>
              <a:t>Pohled strojvedoucích na oblasti, které ovlivňují bezpečnost na železnici</a:t>
            </a:r>
            <a:br>
              <a:rPr lang="cs-CZ" sz="5500" b="1" dirty="0">
                <a:solidFill>
                  <a:schemeClr val="tx2"/>
                </a:solidFill>
                <a:latin typeface="+mn-lt"/>
              </a:rPr>
            </a:br>
            <a:endParaRPr lang="cs-CZ" sz="2800" b="1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3514" y="868982"/>
            <a:ext cx="2277946" cy="1133417"/>
          </a:xfrm>
          <a:prstGeom prst="rect">
            <a:avLst/>
          </a:prstGeom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350A3E0B-548A-4F37-5780-78743572F0D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502" y="970206"/>
            <a:ext cx="4352365" cy="1089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425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43918" y="1702707"/>
            <a:ext cx="9898251" cy="3443152"/>
          </a:xfrm>
        </p:spPr>
        <p:txBody>
          <a:bodyPr numCol="1"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dirty="0"/>
              <a:t>Dotazníkové šetření 24. 7. – 9. 8. 2022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dirty="0"/>
              <a:t>On-line forma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dirty="0"/>
              <a:t>2499 respondentů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dirty="0"/>
              <a:t>32 otázek zaměřených na oblasti ovlivňující profesi strojvedoucích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dirty="0"/>
              <a:t>Rovnoměrné zastoupení jednotlivých věkových skupin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9418320" y="6537393"/>
            <a:ext cx="2743200" cy="365125"/>
          </a:xfrm>
        </p:spPr>
        <p:txBody>
          <a:bodyPr/>
          <a:lstStyle/>
          <a:p>
            <a:fld id="{20076D29-23B8-4CF1-9020-68BF032F7433}" type="slidenum">
              <a:rPr lang="cs-CZ" sz="1400" smtClean="0">
                <a:solidFill>
                  <a:schemeClr val="bg1"/>
                </a:solidFill>
              </a:rPr>
              <a:pPr/>
              <a:t>3</a:t>
            </a:fld>
            <a:endParaRPr lang="cs-CZ" sz="1400" dirty="0">
              <a:solidFill>
                <a:schemeClr val="bg1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-184666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56B06A80-4E0E-B84D-D349-34FD74E9B1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933" y="6018635"/>
            <a:ext cx="1284125" cy="638930"/>
          </a:xfrm>
          <a:prstGeom prst="rect">
            <a:avLst/>
          </a:prstGeom>
        </p:spPr>
      </p:pic>
      <p:pic>
        <p:nvPicPr>
          <p:cNvPr id="19" name="Obrázek 18">
            <a:extLst>
              <a:ext uri="{FF2B5EF4-FFF2-40B4-BE49-F238E27FC236}">
                <a16:creationId xmlns:a16="http://schemas.microsoft.com/office/drawing/2014/main" id="{691B9294-EA7D-F7B5-126E-E691C8660E0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42" y="6043666"/>
            <a:ext cx="2453518" cy="613899"/>
          </a:xfrm>
          <a:prstGeom prst="rect">
            <a:avLst/>
          </a:prstGeom>
        </p:spPr>
      </p:pic>
      <p:sp>
        <p:nvSpPr>
          <p:cNvPr id="22" name="Rectangle 2">
            <a:extLst>
              <a:ext uri="{FF2B5EF4-FFF2-40B4-BE49-F238E27FC236}">
                <a16:creationId xmlns:a16="http://schemas.microsoft.com/office/drawing/2014/main" id="{4DC083C3-8227-B029-3B4E-6981F2603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07"/>
            <a:ext cx="11918197" cy="97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6223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3600" b="1" dirty="0">
                <a:solidFill>
                  <a:srgbClr val="44546A"/>
                </a:solidFill>
                <a:latin typeface="+mn-lt"/>
              </a:rPr>
              <a:t>Průzkum mezi strojvedoucími</a:t>
            </a:r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06102866-FF08-779F-7688-E626FD6E92E7}"/>
              </a:ext>
            </a:extLst>
          </p:cNvPr>
          <p:cNvCxnSpPr>
            <a:cxnSpLocks/>
          </p:cNvCxnSpPr>
          <p:nvPr/>
        </p:nvCxnSpPr>
        <p:spPr>
          <a:xfrm>
            <a:off x="0" y="5699882"/>
            <a:ext cx="12192000" cy="0"/>
          </a:xfrm>
          <a:prstGeom prst="line">
            <a:avLst/>
          </a:prstGeom>
          <a:ln w="22225"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5">
            <a:extLst>
              <a:ext uri="{FF2B5EF4-FFF2-40B4-BE49-F238E27FC236}">
                <a16:creationId xmlns:a16="http://schemas.microsoft.com/office/drawing/2014/main" id="{BC22795A-102A-7A44-58E5-DDBBACB33582}"/>
              </a:ext>
            </a:extLst>
          </p:cNvPr>
          <p:cNvCxnSpPr>
            <a:cxnSpLocks/>
          </p:cNvCxnSpPr>
          <p:nvPr/>
        </p:nvCxnSpPr>
        <p:spPr>
          <a:xfrm>
            <a:off x="697424" y="1158117"/>
            <a:ext cx="10907201" cy="0"/>
          </a:xfrm>
          <a:prstGeom prst="line">
            <a:avLst/>
          </a:prstGeom>
          <a:ln w="82550"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8735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9418320" y="6537393"/>
            <a:ext cx="2743200" cy="365125"/>
          </a:xfrm>
        </p:spPr>
        <p:txBody>
          <a:bodyPr/>
          <a:lstStyle/>
          <a:p>
            <a:fld id="{20076D29-23B8-4CF1-9020-68BF032F7433}" type="slidenum">
              <a:rPr lang="cs-CZ" sz="1400" smtClean="0">
                <a:solidFill>
                  <a:schemeClr val="bg1"/>
                </a:solidFill>
              </a:rPr>
              <a:pPr/>
              <a:t>4</a:t>
            </a:fld>
            <a:endParaRPr lang="cs-CZ" sz="1400" dirty="0">
              <a:solidFill>
                <a:schemeClr val="bg1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-184666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56B06A80-4E0E-B84D-D349-34FD74E9B1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933" y="6018635"/>
            <a:ext cx="1284125" cy="638930"/>
          </a:xfrm>
          <a:prstGeom prst="rect">
            <a:avLst/>
          </a:prstGeom>
        </p:spPr>
      </p:pic>
      <p:pic>
        <p:nvPicPr>
          <p:cNvPr id="19" name="Obrázek 18">
            <a:extLst>
              <a:ext uri="{FF2B5EF4-FFF2-40B4-BE49-F238E27FC236}">
                <a16:creationId xmlns:a16="http://schemas.microsoft.com/office/drawing/2014/main" id="{691B9294-EA7D-F7B5-126E-E691C8660E0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42" y="6043666"/>
            <a:ext cx="2453518" cy="613899"/>
          </a:xfrm>
          <a:prstGeom prst="rect">
            <a:avLst/>
          </a:prstGeom>
        </p:spPr>
      </p:pic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06102866-FF08-779F-7688-E626FD6E92E7}"/>
              </a:ext>
            </a:extLst>
          </p:cNvPr>
          <p:cNvCxnSpPr>
            <a:cxnSpLocks/>
          </p:cNvCxnSpPr>
          <p:nvPr/>
        </p:nvCxnSpPr>
        <p:spPr>
          <a:xfrm>
            <a:off x="0" y="5699882"/>
            <a:ext cx="12192000" cy="0"/>
          </a:xfrm>
          <a:prstGeom prst="line">
            <a:avLst/>
          </a:prstGeom>
          <a:ln w="22225"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Obrázek 7">
            <a:extLst>
              <a:ext uri="{FF2B5EF4-FFF2-40B4-BE49-F238E27FC236}">
                <a16:creationId xmlns:a16="http://schemas.microsoft.com/office/drawing/2014/main" id="{5F8C7B3C-A425-F535-C017-D92600C18B4B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16977" y="231671"/>
            <a:ext cx="10158046" cy="5149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292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64582" y="1381987"/>
            <a:ext cx="11324096" cy="3974112"/>
          </a:xfrm>
        </p:spPr>
        <p:txBody>
          <a:bodyPr numCol="1">
            <a:noAutofit/>
          </a:bodyPr>
          <a:lstStyle/>
          <a:p>
            <a:pPr algn="l"/>
            <a:r>
              <a:rPr lang="cs-CZ" b="1" dirty="0">
                <a:solidFill>
                  <a:srgbClr val="44546A"/>
                </a:solidFill>
              </a:rPr>
              <a:t>Práci strojvedoucího považuji za:</a:t>
            </a:r>
          </a:p>
          <a:p>
            <a:pPr algn="l"/>
            <a:endParaRPr lang="cs-CZ" b="1" dirty="0">
              <a:solidFill>
                <a:srgbClr val="44546A"/>
              </a:solidFill>
            </a:endParaRPr>
          </a:p>
          <a:p>
            <a:pPr algn="l"/>
            <a:endParaRPr lang="cs-CZ" b="1" dirty="0">
              <a:solidFill>
                <a:srgbClr val="44546A"/>
              </a:solidFill>
            </a:endParaRPr>
          </a:p>
          <a:p>
            <a:pPr algn="l"/>
            <a:endParaRPr lang="cs-CZ" b="1" dirty="0">
              <a:solidFill>
                <a:srgbClr val="44546A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9418320" y="6537393"/>
            <a:ext cx="2743200" cy="365125"/>
          </a:xfrm>
        </p:spPr>
        <p:txBody>
          <a:bodyPr/>
          <a:lstStyle/>
          <a:p>
            <a:fld id="{20076D29-23B8-4CF1-9020-68BF032F7433}" type="slidenum">
              <a:rPr lang="cs-CZ" sz="1400" smtClean="0">
                <a:solidFill>
                  <a:schemeClr val="bg1"/>
                </a:solidFill>
              </a:rPr>
              <a:pPr/>
              <a:t>5</a:t>
            </a:fld>
            <a:endParaRPr lang="cs-CZ" sz="1400" dirty="0">
              <a:solidFill>
                <a:schemeClr val="bg1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-184666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56B06A80-4E0E-B84D-D349-34FD74E9B1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933" y="6018635"/>
            <a:ext cx="1284125" cy="638930"/>
          </a:xfrm>
          <a:prstGeom prst="rect">
            <a:avLst/>
          </a:prstGeom>
        </p:spPr>
      </p:pic>
      <p:pic>
        <p:nvPicPr>
          <p:cNvPr id="19" name="Obrázek 18">
            <a:extLst>
              <a:ext uri="{FF2B5EF4-FFF2-40B4-BE49-F238E27FC236}">
                <a16:creationId xmlns:a16="http://schemas.microsoft.com/office/drawing/2014/main" id="{691B9294-EA7D-F7B5-126E-E691C8660E0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42" y="6043666"/>
            <a:ext cx="2453518" cy="613899"/>
          </a:xfrm>
          <a:prstGeom prst="rect">
            <a:avLst/>
          </a:prstGeom>
        </p:spPr>
      </p:pic>
      <p:sp>
        <p:nvSpPr>
          <p:cNvPr id="22" name="Rectangle 2">
            <a:extLst>
              <a:ext uri="{FF2B5EF4-FFF2-40B4-BE49-F238E27FC236}">
                <a16:creationId xmlns:a16="http://schemas.microsoft.com/office/drawing/2014/main" id="{4DC083C3-8227-B029-3B4E-6981F2603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07"/>
            <a:ext cx="11918197" cy="97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6223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3600" b="1" dirty="0">
                <a:solidFill>
                  <a:srgbClr val="44546A"/>
                </a:solidFill>
                <a:latin typeface="+mn-lt"/>
              </a:rPr>
              <a:t>Profese strojvedoucího je odpovědná, náročná i atraktivní</a:t>
            </a:r>
          </a:p>
        </p:txBody>
      </p:sp>
      <p:cxnSp>
        <p:nvCxnSpPr>
          <p:cNvPr id="6" name="Přímá spojnice 5">
            <a:extLst>
              <a:ext uri="{FF2B5EF4-FFF2-40B4-BE49-F238E27FC236}">
                <a16:creationId xmlns:a16="http://schemas.microsoft.com/office/drawing/2014/main" id="{523CBC03-7353-F110-CD13-61AD47ADFDE3}"/>
              </a:ext>
            </a:extLst>
          </p:cNvPr>
          <p:cNvCxnSpPr>
            <a:cxnSpLocks/>
          </p:cNvCxnSpPr>
          <p:nvPr/>
        </p:nvCxnSpPr>
        <p:spPr>
          <a:xfrm>
            <a:off x="0" y="5699882"/>
            <a:ext cx="12192000" cy="0"/>
          </a:xfrm>
          <a:prstGeom prst="line">
            <a:avLst/>
          </a:prstGeom>
          <a:ln w="22225"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>
            <a:extLst>
              <a:ext uri="{FF2B5EF4-FFF2-40B4-BE49-F238E27FC236}">
                <a16:creationId xmlns:a16="http://schemas.microsoft.com/office/drawing/2014/main" id="{8FC886B5-BC63-148E-A10A-B2E5C7A4DDA8}"/>
              </a:ext>
            </a:extLst>
          </p:cNvPr>
          <p:cNvCxnSpPr>
            <a:cxnSpLocks/>
          </p:cNvCxnSpPr>
          <p:nvPr/>
        </p:nvCxnSpPr>
        <p:spPr>
          <a:xfrm>
            <a:off x="697424" y="1158117"/>
            <a:ext cx="10907201" cy="0"/>
          </a:xfrm>
          <a:prstGeom prst="line">
            <a:avLst/>
          </a:prstGeom>
          <a:ln w="82550"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ázek 3">
            <a:extLst>
              <a:ext uri="{FF2B5EF4-FFF2-40B4-BE49-F238E27FC236}">
                <a16:creationId xmlns:a16="http://schemas.microsoft.com/office/drawing/2014/main" id="{6B672C80-D5BF-FFE8-89AB-751017AE9CA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8451" y="1938842"/>
            <a:ext cx="7585710" cy="1196340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BA22473C-2DB0-11F9-383A-1A39098FF53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4582" y="3808354"/>
            <a:ext cx="7585710" cy="403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986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81040" y="2955009"/>
            <a:ext cx="10263414" cy="2550763"/>
          </a:xfrm>
        </p:spPr>
        <p:txBody>
          <a:bodyPr>
            <a:normAutofit fontScale="90000"/>
          </a:bodyPr>
          <a:lstStyle/>
          <a:p>
            <a:pPr algn="l"/>
            <a:br>
              <a:rPr lang="cs-CZ" sz="4800" b="1" dirty="0">
                <a:solidFill>
                  <a:schemeClr val="tx2"/>
                </a:solidFill>
              </a:rPr>
            </a:br>
            <a:br>
              <a:rPr lang="cs-CZ" sz="5500" b="1" dirty="0">
                <a:solidFill>
                  <a:schemeClr val="tx2"/>
                </a:solidFill>
                <a:latin typeface="+mn-lt"/>
              </a:rPr>
            </a:br>
            <a:r>
              <a:rPr lang="cs-CZ" sz="5500" b="1" dirty="0">
                <a:solidFill>
                  <a:schemeClr val="tx2"/>
                </a:solidFill>
                <a:latin typeface="+mn-lt"/>
              </a:rPr>
              <a:t>Bezpečnostní opatření na základě </a:t>
            </a:r>
            <a:r>
              <a:rPr lang="cs-CZ" sz="5600" b="1" dirty="0">
                <a:solidFill>
                  <a:srgbClr val="44546A"/>
                </a:solidFill>
                <a:latin typeface="+mn-lt"/>
              </a:rPr>
              <a:t>zjištění</a:t>
            </a:r>
            <a:r>
              <a:rPr lang="cs-CZ" sz="5500" b="1" dirty="0">
                <a:solidFill>
                  <a:schemeClr val="tx2"/>
                </a:solidFill>
                <a:latin typeface="+mn-lt"/>
              </a:rPr>
              <a:t> dotazníkového průzkumu mezi strojvedoucími</a:t>
            </a:r>
            <a:br>
              <a:rPr lang="cs-CZ" sz="5500" b="1" dirty="0">
                <a:solidFill>
                  <a:schemeClr val="tx2"/>
                </a:solidFill>
                <a:latin typeface="+mn-lt"/>
              </a:rPr>
            </a:br>
            <a:endParaRPr lang="cs-CZ" sz="2800" b="1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3" name="Obrázek 2">
            <a:extLst>
              <a:ext uri="{FF2B5EF4-FFF2-40B4-BE49-F238E27FC236}">
                <a16:creationId xmlns:a16="http://schemas.microsoft.com/office/drawing/2014/main" id="{C279C9FB-6C86-4842-1895-C3D448151B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3514" y="868982"/>
            <a:ext cx="2277946" cy="1133417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FC8BCAA4-3E7D-D69C-5C63-98BF2A8C05D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502" y="970206"/>
            <a:ext cx="4352365" cy="1089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4183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01906" y="1325622"/>
            <a:ext cx="9898251" cy="3974112"/>
          </a:xfrm>
        </p:spPr>
        <p:txBody>
          <a:bodyPr numCol="1">
            <a:noAutofit/>
          </a:bodyPr>
          <a:lstStyle/>
          <a:p>
            <a:pPr algn="l"/>
            <a:r>
              <a:rPr lang="cs-CZ" b="1" dirty="0">
                <a:solidFill>
                  <a:srgbClr val="44546A"/>
                </a:solidFill>
              </a:rPr>
              <a:t>Odpověď:</a:t>
            </a:r>
          </a:p>
          <a:p>
            <a:pPr algn="l"/>
            <a:endParaRPr lang="cs-CZ" dirty="0"/>
          </a:p>
          <a:p>
            <a:pPr algn="l"/>
            <a:endParaRPr lang="cs-CZ" dirty="0"/>
          </a:p>
          <a:p>
            <a:pPr algn="l"/>
            <a:endParaRPr lang="cs-CZ" sz="1100" b="1" dirty="0">
              <a:solidFill>
                <a:srgbClr val="44546A"/>
              </a:solidFill>
            </a:endParaRPr>
          </a:p>
          <a:p>
            <a:pPr algn="l"/>
            <a:r>
              <a:rPr lang="cs-CZ" b="1" dirty="0">
                <a:solidFill>
                  <a:srgbClr val="44546A"/>
                </a:solidFill>
              </a:rPr>
              <a:t>Opatření: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dirty="0"/>
              <a:t>Zpřehlednění předpisů – předpisy podle profesí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dirty="0"/>
              <a:t>Nastavení procesu při vydávání nových předpisů, předkládání analýzy změn.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dirty="0"/>
              <a:t>Dostatečný prostor pro připomínkování, transparentní vypořádání připomínek, dostatečný prostor na seznámení se s předpisy.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9418320" y="6537393"/>
            <a:ext cx="2743200" cy="365125"/>
          </a:xfrm>
        </p:spPr>
        <p:txBody>
          <a:bodyPr/>
          <a:lstStyle/>
          <a:p>
            <a:fld id="{20076D29-23B8-4CF1-9020-68BF032F7433}" type="slidenum">
              <a:rPr lang="cs-CZ" sz="1400" smtClean="0">
                <a:solidFill>
                  <a:schemeClr val="bg1"/>
                </a:solidFill>
              </a:rPr>
              <a:pPr/>
              <a:t>7</a:t>
            </a:fld>
            <a:endParaRPr lang="cs-CZ" sz="1400" dirty="0">
              <a:solidFill>
                <a:schemeClr val="bg1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-184666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56B06A80-4E0E-B84D-D349-34FD74E9B1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933" y="6018635"/>
            <a:ext cx="1284125" cy="638930"/>
          </a:xfrm>
          <a:prstGeom prst="rect">
            <a:avLst/>
          </a:prstGeom>
        </p:spPr>
      </p:pic>
      <p:pic>
        <p:nvPicPr>
          <p:cNvPr id="19" name="Obrázek 18">
            <a:extLst>
              <a:ext uri="{FF2B5EF4-FFF2-40B4-BE49-F238E27FC236}">
                <a16:creationId xmlns:a16="http://schemas.microsoft.com/office/drawing/2014/main" id="{691B9294-EA7D-F7B5-126E-E691C8660E0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42" y="6043666"/>
            <a:ext cx="2453518" cy="613899"/>
          </a:xfrm>
          <a:prstGeom prst="rect">
            <a:avLst/>
          </a:prstGeom>
        </p:spPr>
      </p:pic>
      <p:sp>
        <p:nvSpPr>
          <p:cNvPr id="22" name="Rectangle 2">
            <a:extLst>
              <a:ext uri="{FF2B5EF4-FFF2-40B4-BE49-F238E27FC236}">
                <a16:creationId xmlns:a16="http://schemas.microsoft.com/office/drawing/2014/main" id="{4DC083C3-8227-B029-3B4E-6981F2603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07"/>
            <a:ext cx="11918197" cy="97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6223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3600" b="1" dirty="0">
                <a:solidFill>
                  <a:srgbClr val="44546A"/>
                </a:solidFill>
                <a:latin typeface="+mn-lt"/>
              </a:rPr>
              <a:t>Provozní předpisy zvyšují administrativní zátěž</a:t>
            </a:r>
          </a:p>
        </p:txBody>
      </p:sp>
      <p:cxnSp>
        <p:nvCxnSpPr>
          <p:cNvPr id="2" name="Přímá spojnice 1">
            <a:extLst>
              <a:ext uri="{FF2B5EF4-FFF2-40B4-BE49-F238E27FC236}">
                <a16:creationId xmlns:a16="http://schemas.microsoft.com/office/drawing/2014/main" id="{0BF934F3-131E-EA46-2A5F-734C7F13C828}"/>
              </a:ext>
            </a:extLst>
          </p:cNvPr>
          <p:cNvCxnSpPr>
            <a:cxnSpLocks/>
          </p:cNvCxnSpPr>
          <p:nvPr/>
        </p:nvCxnSpPr>
        <p:spPr>
          <a:xfrm>
            <a:off x="0" y="5699882"/>
            <a:ext cx="12192000" cy="0"/>
          </a:xfrm>
          <a:prstGeom prst="line">
            <a:avLst/>
          </a:prstGeom>
          <a:ln w="22225"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C42C3CEF-22BB-4681-80A8-791CFF9B8D08}"/>
              </a:ext>
            </a:extLst>
          </p:cNvPr>
          <p:cNvCxnSpPr>
            <a:cxnSpLocks/>
          </p:cNvCxnSpPr>
          <p:nvPr/>
        </p:nvCxnSpPr>
        <p:spPr>
          <a:xfrm>
            <a:off x="697424" y="1158117"/>
            <a:ext cx="10907201" cy="0"/>
          </a:xfrm>
          <a:prstGeom prst="line">
            <a:avLst/>
          </a:prstGeom>
          <a:ln w="82550"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Obrázek 5">
            <a:extLst>
              <a:ext uri="{FF2B5EF4-FFF2-40B4-BE49-F238E27FC236}">
                <a16:creationId xmlns:a16="http://schemas.microsoft.com/office/drawing/2014/main" id="{EA77CF7D-ACC4-72B1-CDCF-3765436259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3542" y="1814232"/>
            <a:ext cx="8538210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091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5038" y="1291705"/>
            <a:ext cx="10813927" cy="4391694"/>
          </a:xfrm>
        </p:spPr>
        <p:txBody>
          <a:bodyPr numCol="1">
            <a:noAutofit/>
          </a:bodyPr>
          <a:lstStyle/>
          <a:p>
            <a:pPr algn="l"/>
            <a:r>
              <a:rPr lang="cs-CZ" b="1" dirty="0">
                <a:solidFill>
                  <a:srgbClr val="44546A"/>
                </a:solidFill>
              </a:rPr>
              <a:t>Odpověď:</a:t>
            </a:r>
          </a:p>
          <a:p>
            <a:pPr algn="l"/>
            <a:endParaRPr lang="cs-CZ" b="1" dirty="0"/>
          </a:p>
          <a:p>
            <a:pPr algn="l"/>
            <a:r>
              <a:rPr lang="cs-CZ" b="1" dirty="0">
                <a:solidFill>
                  <a:srgbClr val="44546A"/>
                </a:solidFill>
              </a:rPr>
              <a:t>Opatření: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dirty="0"/>
              <a:t>Drážní úřad se zaměří na důslednou kontrolu dodržování postupů v rámci certifikovaného systému údržby (ECM). Při nedodržování postupů může subjekt o certifikát přijít a vozidla mohou být vyřazena z provozu, případně může být uložena finanční sankce.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dirty="0"/>
              <a:t>Spolehlivost vozidel souvisí také se stářím vozového parku v ČR. Zlepšení by měla automaticky přinést generační obměna vozidlového parku. 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cs-CZ" dirty="0"/>
              <a:t>Změna KPI u národního dopravce a důsledná kontrola všech dopravců v závazku veřejné služby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9418320" y="6537393"/>
            <a:ext cx="2743200" cy="365125"/>
          </a:xfrm>
        </p:spPr>
        <p:txBody>
          <a:bodyPr/>
          <a:lstStyle/>
          <a:p>
            <a:fld id="{20076D29-23B8-4CF1-9020-68BF032F7433}" type="slidenum">
              <a:rPr lang="cs-CZ" sz="1400" smtClean="0">
                <a:solidFill>
                  <a:schemeClr val="bg1"/>
                </a:solidFill>
              </a:rPr>
              <a:pPr/>
              <a:t>8</a:t>
            </a:fld>
            <a:endParaRPr lang="cs-CZ" sz="1400" dirty="0">
              <a:solidFill>
                <a:schemeClr val="bg1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-184666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56B06A80-4E0E-B84D-D349-34FD74E9B1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933" y="6018635"/>
            <a:ext cx="1284125" cy="638930"/>
          </a:xfrm>
          <a:prstGeom prst="rect">
            <a:avLst/>
          </a:prstGeom>
        </p:spPr>
      </p:pic>
      <p:pic>
        <p:nvPicPr>
          <p:cNvPr id="19" name="Obrázek 18">
            <a:extLst>
              <a:ext uri="{FF2B5EF4-FFF2-40B4-BE49-F238E27FC236}">
                <a16:creationId xmlns:a16="http://schemas.microsoft.com/office/drawing/2014/main" id="{691B9294-EA7D-F7B5-126E-E691C8660E0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42" y="6043666"/>
            <a:ext cx="2453518" cy="613899"/>
          </a:xfrm>
          <a:prstGeom prst="rect">
            <a:avLst/>
          </a:prstGeom>
        </p:spPr>
      </p:pic>
      <p:sp>
        <p:nvSpPr>
          <p:cNvPr id="22" name="Rectangle 2">
            <a:extLst>
              <a:ext uri="{FF2B5EF4-FFF2-40B4-BE49-F238E27FC236}">
                <a16:creationId xmlns:a16="http://schemas.microsoft.com/office/drawing/2014/main" id="{4DC083C3-8227-B029-3B4E-6981F2603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07"/>
            <a:ext cx="11918197" cy="97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6223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3600" b="1" dirty="0">
                <a:solidFill>
                  <a:srgbClr val="44546A"/>
                </a:solidFill>
                <a:latin typeface="+mn-lt"/>
              </a:rPr>
              <a:t>Neočekávané drobné provozní poruchy na vozidle</a:t>
            </a:r>
          </a:p>
        </p:txBody>
      </p:sp>
      <p:cxnSp>
        <p:nvCxnSpPr>
          <p:cNvPr id="2" name="Přímá spojnice 1">
            <a:extLst>
              <a:ext uri="{FF2B5EF4-FFF2-40B4-BE49-F238E27FC236}">
                <a16:creationId xmlns:a16="http://schemas.microsoft.com/office/drawing/2014/main" id="{9B2EC76F-B4AD-F89E-D7C8-E1FACA7DD3AB}"/>
              </a:ext>
            </a:extLst>
          </p:cNvPr>
          <p:cNvCxnSpPr>
            <a:cxnSpLocks/>
          </p:cNvCxnSpPr>
          <p:nvPr/>
        </p:nvCxnSpPr>
        <p:spPr>
          <a:xfrm>
            <a:off x="0" y="5699882"/>
            <a:ext cx="12192000" cy="0"/>
          </a:xfrm>
          <a:prstGeom prst="line">
            <a:avLst/>
          </a:prstGeom>
          <a:ln w="22225"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1F90299B-78E0-504C-5FEF-F5FA838BDB90}"/>
              </a:ext>
            </a:extLst>
          </p:cNvPr>
          <p:cNvCxnSpPr>
            <a:cxnSpLocks/>
          </p:cNvCxnSpPr>
          <p:nvPr/>
        </p:nvCxnSpPr>
        <p:spPr>
          <a:xfrm>
            <a:off x="697424" y="1158117"/>
            <a:ext cx="10907201" cy="0"/>
          </a:xfrm>
          <a:prstGeom prst="line">
            <a:avLst/>
          </a:prstGeom>
          <a:ln w="82550"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Obrázek 11">
            <a:extLst>
              <a:ext uri="{FF2B5EF4-FFF2-40B4-BE49-F238E27FC236}">
                <a16:creationId xmlns:a16="http://schemas.microsoft.com/office/drawing/2014/main" id="{5B0481E7-9906-3A12-94F3-18768943CC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7424" y="1702393"/>
            <a:ext cx="10869538" cy="403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3454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67206" y="1385565"/>
            <a:ext cx="10967635" cy="3974112"/>
          </a:xfrm>
        </p:spPr>
        <p:txBody>
          <a:bodyPr numCol="1">
            <a:noAutofit/>
          </a:bodyPr>
          <a:lstStyle/>
          <a:p>
            <a:pPr algn="l"/>
            <a:r>
              <a:rPr lang="cs-CZ" b="1" dirty="0">
                <a:solidFill>
                  <a:srgbClr val="44546A"/>
                </a:solidFill>
              </a:rPr>
              <a:t>Odpověď:</a:t>
            </a:r>
          </a:p>
          <a:p>
            <a:pPr algn="l"/>
            <a:endParaRPr lang="cs-CZ" dirty="0"/>
          </a:p>
          <a:p>
            <a:pPr algn="l"/>
            <a:endParaRPr lang="cs-CZ" dirty="0"/>
          </a:p>
          <a:p>
            <a:pPr algn="l"/>
            <a:r>
              <a:rPr lang="cs-CZ" b="1" dirty="0">
                <a:solidFill>
                  <a:srgbClr val="44546A"/>
                </a:solidFill>
              </a:rPr>
              <a:t>Opatření: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dirty="0"/>
              <a:t>Správa železnic již přikročila k opatřením, které zvýší spolehlivost a zajistí větší propustnost železniční sítě.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dirty="0"/>
              <a:t>Zpětná vazba správci dopravní cesty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dirty="0"/>
              <a:t>Využití tabletů, důsledná kontrola kritických prvků infrastruktury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9418320" y="6537393"/>
            <a:ext cx="2743200" cy="365125"/>
          </a:xfrm>
        </p:spPr>
        <p:txBody>
          <a:bodyPr/>
          <a:lstStyle/>
          <a:p>
            <a:fld id="{20076D29-23B8-4CF1-9020-68BF032F7433}" type="slidenum">
              <a:rPr lang="cs-CZ" sz="1400" smtClean="0">
                <a:solidFill>
                  <a:schemeClr val="bg1"/>
                </a:solidFill>
              </a:rPr>
              <a:pPr/>
              <a:t>9</a:t>
            </a:fld>
            <a:endParaRPr lang="cs-CZ" sz="1400" dirty="0">
              <a:solidFill>
                <a:schemeClr val="bg1"/>
              </a:solidFill>
            </a:endParaRP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0" y="-184666"/>
            <a:ext cx="5309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56B06A80-4E0E-B84D-D349-34FD74E9B1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933" y="6018635"/>
            <a:ext cx="1284125" cy="638930"/>
          </a:xfrm>
          <a:prstGeom prst="rect">
            <a:avLst/>
          </a:prstGeom>
        </p:spPr>
      </p:pic>
      <p:pic>
        <p:nvPicPr>
          <p:cNvPr id="19" name="Obrázek 18">
            <a:extLst>
              <a:ext uri="{FF2B5EF4-FFF2-40B4-BE49-F238E27FC236}">
                <a16:creationId xmlns:a16="http://schemas.microsoft.com/office/drawing/2014/main" id="{691B9294-EA7D-F7B5-126E-E691C8660E0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42" y="6043666"/>
            <a:ext cx="2453518" cy="613899"/>
          </a:xfrm>
          <a:prstGeom prst="rect">
            <a:avLst/>
          </a:prstGeom>
        </p:spPr>
      </p:pic>
      <p:sp>
        <p:nvSpPr>
          <p:cNvPr id="22" name="Rectangle 2">
            <a:extLst>
              <a:ext uri="{FF2B5EF4-FFF2-40B4-BE49-F238E27FC236}">
                <a16:creationId xmlns:a16="http://schemas.microsoft.com/office/drawing/2014/main" id="{4DC083C3-8227-B029-3B4E-6981F26038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91207"/>
            <a:ext cx="11918197" cy="975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6223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3600" b="1" dirty="0">
                <a:solidFill>
                  <a:srgbClr val="44546A"/>
                </a:solidFill>
                <a:latin typeface="+mn-lt"/>
              </a:rPr>
              <a:t>Závady na infrastruktuře a výluky</a:t>
            </a:r>
          </a:p>
        </p:txBody>
      </p:sp>
      <p:cxnSp>
        <p:nvCxnSpPr>
          <p:cNvPr id="2" name="Přímá spojnice 1">
            <a:extLst>
              <a:ext uri="{FF2B5EF4-FFF2-40B4-BE49-F238E27FC236}">
                <a16:creationId xmlns:a16="http://schemas.microsoft.com/office/drawing/2014/main" id="{15D6AFEE-FE36-FD15-877F-E91216B35521}"/>
              </a:ext>
            </a:extLst>
          </p:cNvPr>
          <p:cNvCxnSpPr>
            <a:cxnSpLocks/>
          </p:cNvCxnSpPr>
          <p:nvPr/>
        </p:nvCxnSpPr>
        <p:spPr>
          <a:xfrm>
            <a:off x="0" y="5699882"/>
            <a:ext cx="12192000" cy="0"/>
          </a:xfrm>
          <a:prstGeom prst="line">
            <a:avLst/>
          </a:prstGeom>
          <a:ln w="22225"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217A72ED-B272-536C-03CC-BD02DBF38B2B}"/>
              </a:ext>
            </a:extLst>
          </p:cNvPr>
          <p:cNvCxnSpPr>
            <a:cxnSpLocks/>
          </p:cNvCxnSpPr>
          <p:nvPr/>
        </p:nvCxnSpPr>
        <p:spPr>
          <a:xfrm>
            <a:off x="697424" y="1158117"/>
            <a:ext cx="10907201" cy="0"/>
          </a:xfrm>
          <a:prstGeom prst="line">
            <a:avLst/>
          </a:prstGeom>
          <a:ln w="82550">
            <a:solidFill>
              <a:srgbClr val="44546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Obrázek 7">
            <a:extLst>
              <a:ext uri="{FF2B5EF4-FFF2-40B4-BE49-F238E27FC236}">
                <a16:creationId xmlns:a16="http://schemas.microsoft.com/office/drawing/2014/main" id="{C8BB8977-7DC3-CC28-5502-AF5C4D2ED7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9959" y="1895358"/>
            <a:ext cx="10953750" cy="396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011021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924</Words>
  <Application>Microsoft Office PowerPoint</Application>
  <PresentationFormat>Širokoúhlá obrazovka</PresentationFormat>
  <Paragraphs>115</Paragraphs>
  <Slides>18</Slides>
  <Notes>18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Motiv Office</vt:lpstr>
      <vt:lpstr>  Tisková konference </vt:lpstr>
      <vt:lpstr>  Pohled strojvedoucích na oblasti, které ovlivňují bezpečnost na železnici </vt:lpstr>
      <vt:lpstr>Prezentace aplikace PowerPoint</vt:lpstr>
      <vt:lpstr>Prezentace aplikace PowerPoint</vt:lpstr>
      <vt:lpstr>Prezentace aplikace PowerPoint</vt:lpstr>
      <vt:lpstr>  Bezpečnostní opatření na základě zjištění dotazníkového průzkumu mezi strojvedoucími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  Děkujeme za pozornost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2022-09-04T20:51:40Z</dcterms:created>
  <dcterms:modified xsi:type="dcterms:W3CDTF">2022-09-04T20:51:46Z</dcterms:modified>
</cp:coreProperties>
</file>