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65" r:id="rId4"/>
    <p:sldId id="266" r:id="rId5"/>
    <p:sldId id="267" r:id="rId6"/>
    <p:sldId id="268" r:id="rId7"/>
    <p:sldId id="262" r:id="rId8"/>
    <p:sldId id="263" r:id="rId9"/>
    <p:sldId id="269" r:id="rId10"/>
    <p:sldId id="274" r:id="rId11"/>
    <p:sldId id="275" r:id="rId12"/>
    <p:sldId id="285" r:id="rId13"/>
    <p:sldId id="271" r:id="rId14"/>
    <p:sldId id="272" r:id="rId15"/>
    <p:sldId id="278" r:id="rId16"/>
    <p:sldId id="280" r:id="rId17"/>
    <p:sldId id="273" r:id="rId18"/>
    <p:sldId id="284" r:id="rId19"/>
    <p:sldId id="286" r:id="rId20"/>
    <p:sldId id="277" r:id="rId21"/>
    <p:sldId id="288" r:id="rId22"/>
    <p:sldId id="287" r:id="rId23"/>
    <p:sldId id="282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řold Tomáš Mgr. M.A." initials="NTMM" lastIdx="12" clrIdx="0">
    <p:extLst>
      <p:ext uri="{19B8F6BF-5375-455C-9EA6-DF929625EA0E}">
        <p15:presenceInfo xmlns:p15="http://schemas.microsoft.com/office/powerpoint/2012/main" userId="S-1-5-21-2013546996-1368335440-1734353810-181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8" d="100"/>
        <a:sy n="11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744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64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85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6629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99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409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425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964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396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5008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7853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32974-85DD-480D-80E6-22C4477CA369}" type="datetimeFigureOut">
              <a:rPr lang="cs-CZ" smtClean="0"/>
              <a:t>18.07.2022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C1B8A-E97F-4AA2-8719-79CD198E1F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095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4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jpe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9.jpeg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1472" y="3627992"/>
            <a:ext cx="6697626" cy="1325563"/>
          </a:xfrm>
        </p:spPr>
        <p:txBody>
          <a:bodyPr>
            <a:normAutofit/>
          </a:bodyPr>
          <a:lstStyle/>
          <a:p>
            <a:r>
              <a:rPr lang="cs-CZ" sz="72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NOVÝ BODOVÝ SYSTÉM</a:t>
            </a:r>
            <a:endParaRPr lang="cs-CZ" sz="72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Google Shape;1706;p65"/>
          <p:cNvSpPr/>
          <p:nvPr/>
        </p:nvSpPr>
        <p:spPr>
          <a:xfrm flipH="1">
            <a:off x="4208996" y="4898243"/>
            <a:ext cx="7524349" cy="54740"/>
          </a:xfrm>
          <a:custGeom>
            <a:avLst/>
            <a:gdLst>
              <a:gd name="connsiteX0" fmla="*/ 0 w 8121"/>
              <a:gd name="connsiteY0" fmla="*/ 0 h 9994"/>
              <a:gd name="connsiteX1" fmla="*/ 0 w 8121"/>
              <a:gd name="connsiteY1" fmla="*/ 9994 h 9994"/>
              <a:gd name="connsiteX2" fmla="*/ 8121 w 8121"/>
              <a:gd name="connsiteY2" fmla="*/ 9546 h 9994"/>
              <a:gd name="connsiteX3" fmla="*/ 7220 w 8121"/>
              <a:gd name="connsiteY3" fmla="*/ 0 h 9994"/>
              <a:gd name="connsiteX4" fmla="*/ 0 w 8121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1" h="9994" extrusionOk="0">
                <a:moveTo>
                  <a:pt x="0" y="0"/>
                </a:moveTo>
                <a:lnTo>
                  <a:pt x="0" y="9994"/>
                </a:lnTo>
                <a:lnTo>
                  <a:pt x="8121" y="9546"/>
                </a:lnTo>
                <a:cubicBezTo>
                  <a:pt x="7821" y="6364"/>
                  <a:pt x="7520" y="3182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706;p65"/>
          <p:cNvSpPr/>
          <p:nvPr/>
        </p:nvSpPr>
        <p:spPr>
          <a:xfrm flipH="1">
            <a:off x="2963759" y="5127992"/>
            <a:ext cx="8778860" cy="53595"/>
          </a:xfrm>
          <a:custGeom>
            <a:avLst/>
            <a:gdLst>
              <a:gd name="connsiteX0" fmla="*/ 0 w 8079"/>
              <a:gd name="connsiteY0" fmla="*/ 0 h 9994"/>
              <a:gd name="connsiteX1" fmla="*/ 0 w 8079"/>
              <a:gd name="connsiteY1" fmla="*/ 9994 h 9994"/>
              <a:gd name="connsiteX2" fmla="*/ 8079 w 8079"/>
              <a:gd name="connsiteY2" fmla="*/ 9019 h 9994"/>
              <a:gd name="connsiteX3" fmla="*/ 7220 w 8079"/>
              <a:gd name="connsiteY3" fmla="*/ 0 h 9994"/>
              <a:gd name="connsiteX4" fmla="*/ 0 w 8079"/>
              <a:gd name="connsiteY4" fmla="*/ 0 h 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" h="9994" extrusionOk="0">
                <a:moveTo>
                  <a:pt x="0" y="0"/>
                </a:moveTo>
                <a:lnTo>
                  <a:pt x="0" y="9994"/>
                </a:lnTo>
                <a:lnTo>
                  <a:pt x="8079" y="9019"/>
                </a:lnTo>
                <a:cubicBezTo>
                  <a:pt x="7793" y="6013"/>
                  <a:pt x="7506" y="3006"/>
                  <a:pt x="7220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34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50" y="0"/>
            <a:ext cx="9124950" cy="6846304"/>
          </a:xfrm>
          <a:prstGeom prst="rect">
            <a:avLst/>
          </a:prstGeom>
        </p:spPr>
      </p:pic>
      <p:sp>
        <p:nvSpPr>
          <p:cNvPr id="20" name="Obdélník 9"/>
          <p:cNvSpPr/>
          <p:nvPr/>
        </p:nvSpPr>
        <p:spPr>
          <a:xfrm>
            <a:off x="-170121" y="0"/>
            <a:ext cx="515097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87522" y="2501752"/>
            <a:ext cx="43338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Červenec 2021 </a:t>
            </a:r>
          </a:p>
          <a:p>
            <a:endParaRPr lang="cs-CZ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Nezvládnutí řízení ve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městě, náraz do 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sloupu. </a:t>
            </a:r>
            <a:endParaRPr lang="cs-CZ" sz="2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Téměř 2x překročena rychlost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(50 km/h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)</a:t>
            </a:r>
          </a:p>
          <a:p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 těžká zranění, jedno lehké,</a:t>
            </a:r>
          </a:p>
          <a:p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idič na následky poranění mozku zemřel v nemocnici.</a:t>
            </a:r>
            <a:endParaRPr lang="cs-CZ" sz="2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16571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2181726" y="2368215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763505" y="2264944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Kosoúhelník 14"/>
          <p:cNvSpPr/>
          <p:nvPr/>
        </p:nvSpPr>
        <p:spPr>
          <a:xfrm>
            <a:off x="1941094" y="4301289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522873" y="4198018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36219" y="2489534"/>
            <a:ext cx="93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NYNÍ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47461" y="4454692"/>
            <a:ext cx="105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NOVĚ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614863" y="2560721"/>
            <a:ext cx="9300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7 b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+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2 500-20 000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Kč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+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6-12 měsíců zákaz řízení 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460908" y="4513346"/>
            <a:ext cx="9300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6 b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+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7 000-25 000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Kč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+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6-18 měsíců zákaz řízení 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9668921"/>
              </p:ext>
            </p:extLst>
          </p:nvPr>
        </p:nvGraphicFramePr>
        <p:xfrm>
          <a:off x="5121609" y="733426"/>
          <a:ext cx="1505350" cy="846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CorelDRAW" r:id="rId3" imgW="697627" imgH="392289" progId="CorelDraw.Graphic.19">
                  <p:embed/>
                </p:oleObj>
              </mc:Choice>
              <mc:Fallback>
                <p:oleObj name="CorelDRAW" r:id="rId3" imgW="697627" imgH="392289" progId="CorelDraw.Graphic.19">
                  <p:embed/>
                  <p:pic>
                    <p:nvPicPr>
                      <p:cNvPr id="14" name="Objekt 1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21609" y="733426"/>
                        <a:ext cx="1505350" cy="846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056735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2181726" y="2368215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763505" y="2264944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Kosoúhelník 14"/>
          <p:cNvSpPr/>
          <p:nvPr/>
        </p:nvSpPr>
        <p:spPr>
          <a:xfrm>
            <a:off x="1941094" y="4301289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522873" y="4198018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36219" y="2489534"/>
            <a:ext cx="93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NYNÍ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47461" y="4454692"/>
            <a:ext cx="105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NOVĚ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376738" y="2560721"/>
            <a:ext cx="9300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7 b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+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25 000-50 000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Kč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+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12-24 měsíců zákaz řízení 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127533" y="4513346"/>
            <a:ext cx="9300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6 b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+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25 000-75 000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Kč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+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18-36 měsíců zákaz řízení 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r="38788" b="20269"/>
          <a:stretch/>
        </p:blipFill>
        <p:spPr>
          <a:xfrm>
            <a:off x="5295900" y="438150"/>
            <a:ext cx="16573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14691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73"/>
          <a:stretch/>
        </p:blipFill>
        <p:spPr>
          <a:xfrm>
            <a:off x="-19050" y="0"/>
            <a:ext cx="5419726" cy="6858000"/>
          </a:xfrm>
        </p:spPr>
      </p:pic>
      <p:sp>
        <p:nvSpPr>
          <p:cNvPr id="5" name="Obdélník 9"/>
          <p:cNvSpPr/>
          <p:nvPr/>
        </p:nvSpPr>
        <p:spPr>
          <a:xfrm flipH="1">
            <a:off x="4076699" y="0"/>
            <a:ext cx="81153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298030" y="196182"/>
            <a:ext cx="6400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RYCHLOST</a:t>
            </a:r>
            <a:endParaRPr lang="cs-CZ" sz="5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309443"/>
              </p:ext>
            </p:extLst>
          </p:nvPr>
        </p:nvGraphicFramePr>
        <p:xfrm>
          <a:off x="6400800" y="2574492"/>
          <a:ext cx="492125" cy="546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4" name="CorelDRAW" r:id="rId4" imgW="376705" imgH="418042" progId="CorelDraw.Graphic.19">
                  <p:embed/>
                </p:oleObj>
              </mc:Choice>
              <mc:Fallback>
                <p:oleObj name="CorelDRAW" r:id="rId4" imgW="376705" imgH="418042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00800" y="2574492"/>
                        <a:ext cx="492125" cy="546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04906"/>
              </p:ext>
            </p:extLst>
          </p:nvPr>
        </p:nvGraphicFramePr>
        <p:xfrm>
          <a:off x="6408593" y="3789446"/>
          <a:ext cx="551426" cy="45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5" name="CorelDRAW" r:id="rId6" imgW="428250" imgH="351014" progId="CorelDraw.Graphic.19">
                  <p:embed/>
                </p:oleObj>
              </mc:Choice>
              <mc:Fallback>
                <p:oleObj name="CorelDRAW" r:id="rId6" imgW="428250" imgH="351014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08593" y="3789446"/>
                        <a:ext cx="551426" cy="451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ovéPole 12"/>
          <p:cNvSpPr txBox="1"/>
          <p:nvPr/>
        </p:nvSpPr>
        <p:spPr>
          <a:xfrm>
            <a:off x="7210927" y="2491539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40 %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7218949" y="3612982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4/10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8831924" y="2338020"/>
            <a:ext cx="2711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všech bodovaných 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přestupků v roce 2021 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tvoří překročení rychlosti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842556" y="3548814"/>
            <a:ext cx="29517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osob, které na našich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silnicích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zemřou, byly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usmrceny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z důvodu 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nepřiměřené rychlosti</a:t>
            </a:r>
          </a:p>
        </p:txBody>
      </p:sp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5291584"/>
              </p:ext>
            </p:extLst>
          </p:nvPr>
        </p:nvGraphicFramePr>
        <p:xfrm>
          <a:off x="6389543" y="4932446"/>
          <a:ext cx="551426" cy="45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6" name="CorelDRAW" r:id="rId6" imgW="428250" imgH="351014" progId="CorelDraw.Graphic.19">
                  <p:embed/>
                </p:oleObj>
              </mc:Choice>
              <mc:Fallback>
                <p:oleObj name="CorelDRAW" r:id="rId6" imgW="428250" imgH="351014" progId="CorelDraw.Graphic.19">
                  <p:embed/>
                  <p:pic>
                    <p:nvPicPr>
                      <p:cNvPr id="12" name="Objekt 1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389543" y="4932446"/>
                        <a:ext cx="551426" cy="4513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ovéPole 17"/>
          <p:cNvSpPr txBox="1"/>
          <p:nvPr/>
        </p:nvSpPr>
        <p:spPr>
          <a:xfrm>
            <a:off x="7199899" y="4755982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178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8823506" y="4853739"/>
            <a:ext cx="295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lidí zemřelo v roce 2021 v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důsledku nepřiměřené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rychlosti</a:t>
            </a:r>
            <a:endParaRPr lang="cs-CZ" sz="2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19591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" name="Zástupný symbol pro obsah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99597" y="0"/>
            <a:ext cx="8992403" cy="6858000"/>
          </a:xfrm>
          <a:prstGeom prst="rect">
            <a:avLst/>
          </a:prstGeom>
        </p:spPr>
      </p:pic>
      <p:sp>
        <p:nvSpPr>
          <p:cNvPr id="13" name="Obdélník 9"/>
          <p:cNvSpPr/>
          <p:nvPr/>
        </p:nvSpPr>
        <p:spPr>
          <a:xfrm>
            <a:off x="-467835" y="0"/>
            <a:ext cx="515097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433497" y="2160846"/>
            <a:ext cx="4543425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9900"/>
              </a:buClr>
              <a:defRPr/>
            </a:pPr>
            <a:endParaRPr lang="cs-CZ" altLang="cs-CZ" b="1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>
              <a:buClr>
                <a:srgbClr val="009900"/>
              </a:buClr>
              <a:defRPr/>
            </a:pPr>
            <a:r>
              <a:rPr lang="cs-CZ" altLang="cs-CZ" sz="3600" b="1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Těšany</a:t>
            </a:r>
          </a:p>
          <a:p>
            <a:pPr>
              <a:buClr>
                <a:srgbClr val="009900"/>
              </a:buClr>
              <a:defRPr/>
            </a:pPr>
            <a:r>
              <a:rPr lang="cs-CZ" altLang="cs-CZ" sz="3600" b="1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7.2.2017</a:t>
            </a:r>
          </a:p>
          <a:p>
            <a:pPr>
              <a:buClr>
                <a:srgbClr val="009900"/>
              </a:buClr>
              <a:defRPr/>
            </a:pPr>
            <a:endParaRPr lang="cs-CZ" altLang="cs-CZ" b="1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>
              <a:buClr>
                <a:srgbClr val="009900"/>
              </a:buClr>
              <a:defRPr/>
            </a:pPr>
            <a:r>
              <a:rPr lang="cs-CZ" alt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Přetáčivý smyk následkem vysoké rychlosti v zatáčce, náraz do stromu.</a:t>
            </a:r>
          </a:p>
          <a:p>
            <a:pPr>
              <a:buClr>
                <a:srgbClr val="009900"/>
              </a:buClr>
              <a:defRPr/>
            </a:pPr>
            <a:r>
              <a:rPr lang="cs-CZ" alt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Řidič zemřel.</a:t>
            </a:r>
          </a:p>
          <a:p>
            <a:pPr>
              <a:buClr>
                <a:srgbClr val="009900"/>
              </a:buClr>
              <a:defRPr/>
            </a:pPr>
            <a:endParaRPr lang="cs-CZ" sz="2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6489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2181726" y="2707572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763505" y="2604301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Kosoúhelník 14"/>
          <p:cNvSpPr/>
          <p:nvPr/>
        </p:nvSpPr>
        <p:spPr>
          <a:xfrm>
            <a:off x="1941094" y="4640646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522873" y="4537375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36219" y="2828891"/>
            <a:ext cx="93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NYNÍ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47461" y="4794049"/>
            <a:ext cx="105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NOVĚ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614863" y="2900078"/>
            <a:ext cx="9300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5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b 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+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5 000 - 10 000 Kč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567238" y="4852703"/>
            <a:ext cx="9300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6 b 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+ 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7 000 - 25 000 Kč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5029200" y="446567"/>
            <a:ext cx="1722475" cy="1701210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vál 22"/>
          <p:cNvSpPr/>
          <p:nvPr/>
        </p:nvSpPr>
        <p:spPr>
          <a:xfrm>
            <a:off x="5170967" y="567068"/>
            <a:ext cx="1453117" cy="147438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5378798" y="590958"/>
            <a:ext cx="12971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8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5</a:t>
            </a:r>
            <a:r>
              <a:rPr lang="pl-PL" sz="88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</a:t>
            </a:r>
            <a:endParaRPr lang="cs-CZ" sz="8800" dirty="0"/>
          </a:p>
        </p:txBody>
      </p:sp>
    </p:spTree>
    <p:extLst>
      <p:ext uri="{BB962C8B-B14F-4D97-AF65-F5344CB8AC3E}">
        <p14:creationId xmlns:p14="http://schemas.microsoft.com/office/powerpoint/2010/main" val="424796780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2181726" y="2707575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763505" y="2604304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Kosoúhelník 14"/>
          <p:cNvSpPr/>
          <p:nvPr/>
        </p:nvSpPr>
        <p:spPr>
          <a:xfrm>
            <a:off x="1941094" y="4640649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522873" y="4537378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36219" y="2828894"/>
            <a:ext cx="93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NYNÍ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47461" y="4794052"/>
            <a:ext cx="105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NOVĚ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519613" y="2814356"/>
            <a:ext cx="7510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3 b 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+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0 - 2 500 Kč 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nebo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 2 500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–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5 000 Kč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471988" y="4747931"/>
            <a:ext cx="7891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 b 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+ 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2 500 Kč 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nebo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4 000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- 10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000 Kč</a:t>
            </a:r>
            <a:endParaRPr lang="cs-CZ" sz="28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867151" y="342546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na místě</a:t>
            </a:r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733800" y="5397135"/>
            <a:ext cx="111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na místě</a:t>
            </a:r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58050" y="3434985"/>
            <a:ext cx="206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ve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správním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řízení </a:t>
            </a:r>
          </a:p>
          <a:p>
            <a:endParaRPr lang="cs-CZ" sz="2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6734175" y="5349510"/>
            <a:ext cx="206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ve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správním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řízení </a:t>
            </a:r>
          </a:p>
          <a:p>
            <a:endParaRPr lang="cs-CZ" sz="2000" dirty="0"/>
          </a:p>
        </p:txBody>
      </p:sp>
      <p:sp>
        <p:nvSpPr>
          <p:cNvPr id="18" name="Ovál 17"/>
          <p:cNvSpPr/>
          <p:nvPr/>
        </p:nvSpPr>
        <p:spPr>
          <a:xfrm>
            <a:off x="5029200" y="446567"/>
            <a:ext cx="1722475" cy="1701210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Ovál 18"/>
          <p:cNvSpPr/>
          <p:nvPr/>
        </p:nvSpPr>
        <p:spPr>
          <a:xfrm>
            <a:off x="5170967" y="567068"/>
            <a:ext cx="1453117" cy="1474382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/>
          <p:cNvSpPr txBox="1"/>
          <p:nvPr/>
        </p:nvSpPr>
        <p:spPr>
          <a:xfrm>
            <a:off x="5348178" y="563526"/>
            <a:ext cx="12971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8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3</a:t>
            </a:r>
            <a:r>
              <a:rPr lang="pl-PL" sz="88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</a:t>
            </a:r>
            <a:endParaRPr lang="cs-CZ" sz="8800" dirty="0"/>
          </a:p>
        </p:txBody>
      </p:sp>
    </p:spTree>
    <p:extLst>
      <p:ext uri="{BB962C8B-B14F-4D97-AF65-F5344CB8AC3E}">
        <p14:creationId xmlns:p14="http://schemas.microsoft.com/office/powerpoint/2010/main" val="2937650112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9"/>
          <a:stretch/>
        </p:blipFill>
        <p:spPr>
          <a:xfrm>
            <a:off x="0" y="0"/>
            <a:ext cx="6770269" cy="6865707"/>
          </a:xfrm>
        </p:spPr>
      </p:pic>
      <p:sp>
        <p:nvSpPr>
          <p:cNvPr id="5" name="Obdélník 9"/>
          <p:cNvSpPr/>
          <p:nvPr/>
        </p:nvSpPr>
        <p:spPr>
          <a:xfrm flipH="1">
            <a:off x="4076699" y="0"/>
            <a:ext cx="81153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201779" y="252329"/>
            <a:ext cx="6400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TELEFON</a:t>
            </a:r>
            <a:endParaRPr lang="cs-CZ" sz="6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4913109"/>
              </p:ext>
            </p:extLst>
          </p:nvPr>
        </p:nvGraphicFramePr>
        <p:xfrm>
          <a:off x="6274385" y="3241625"/>
          <a:ext cx="783938" cy="4096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2" name="CorelDRAW" r:id="rId4" imgW="667971" imgH="348544" progId="CorelDraw.Graphic.19">
                  <p:embed/>
                </p:oleObj>
              </mc:Choice>
              <mc:Fallback>
                <p:oleObj name="CorelDRAW" r:id="rId4" imgW="667971" imgH="348544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74385" y="3241625"/>
                        <a:ext cx="783938" cy="4096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700534"/>
              </p:ext>
            </p:extLst>
          </p:nvPr>
        </p:nvGraphicFramePr>
        <p:xfrm>
          <a:off x="6427119" y="4243254"/>
          <a:ext cx="571027" cy="467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" name="CorelDRAW" r:id="rId6" imgW="428250" imgH="351014" progId="CorelDraw.Graphic.19">
                  <p:embed/>
                </p:oleObj>
              </mc:Choice>
              <mc:Fallback>
                <p:oleObj name="CorelDRAW" r:id="rId6" imgW="428250" imgH="351014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7119" y="4243254"/>
                        <a:ext cx="571027" cy="467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ovéPole 12"/>
          <p:cNvSpPr txBox="1"/>
          <p:nvPr/>
        </p:nvSpPr>
        <p:spPr>
          <a:xfrm>
            <a:off x="7210927" y="3081203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0 %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7275097" y="4026684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56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8916985" y="2980847"/>
            <a:ext cx="2711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nehod v roce 2021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vzniklo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tím, že řidič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při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jízdě nedával 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dostatečný pozor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8959515" y="4130958"/>
            <a:ext cx="295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lidí při těchto nehodách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 roce 2021 zahynulo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7284622" y="5045859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/>
                </a:solidFill>
                <a:latin typeface="Bahnschrift Condensed" panose="020B0502040204020203" pitchFamily="34" charset="0"/>
              </a:rPr>
              <a:t>1/3</a:t>
            </a:r>
            <a:endParaRPr lang="cs-CZ" sz="4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8969040" y="5150133"/>
            <a:ext cx="295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řidičů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přiznává, že za volantem </a:t>
            </a:r>
            <a:r>
              <a:rPr lang="cs-CZ" sz="2000" dirty="0" err="1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SMSkuje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nebo chatuje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85" t="8472" r="24687" b="6805"/>
          <a:stretch/>
        </p:blipFill>
        <p:spPr>
          <a:xfrm>
            <a:off x="6534150" y="5172074"/>
            <a:ext cx="366776" cy="60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4322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7" name="Picture 9" descr="Obrázek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2955" y="0"/>
            <a:ext cx="9149046" cy="6858000"/>
          </a:xfrm>
          <a:prstGeom prst="rect">
            <a:avLst/>
          </a:prstGeom>
          <a:noFill/>
        </p:spPr>
      </p:pic>
      <p:sp>
        <p:nvSpPr>
          <p:cNvPr id="18" name="Obdélník 9"/>
          <p:cNvSpPr/>
          <p:nvPr/>
        </p:nvSpPr>
        <p:spPr>
          <a:xfrm>
            <a:off x="-212651" y="0"/>
            <a:ext cx="515097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250530" y="2272488"/>
            <a:ext cx="454342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Sebranice</a:t>
            </a:r>
            <a:r>
              <a:rPr lang="cs-CZ" sz="36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, </a:t>
            </a:r>
            <a:r>
              <a:rPr lang="cs-CZ" sz="36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okres </a:t>
            </a:r>
            <a:r>
              <a:rPr lang="cs-CZ" sz="36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Blansko</a:t>
            </a:r>
          </a:p>
          <a:p>
            <a:r>
              <a:rPr lang="cs-CZ" sz="36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22.5.2008 </a:t>
            </a:r>
          </a:p>
          <a:p>
            <a:endParaRPr lang="cs-CZ" sz="2400" dirty="0" smtClean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Řidička Octavie v době nehody telefonovala, řidič vozidla </a:t>
            </a:r>
            <a:r>
              <a:rPr lang="cs-CZ" sz="2400" dirty="0" err="1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Scania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se na poslední chvíli snažil vyhnout zleva</a:t>
            </a:r>
            <a:r>
              <a:rPr lang="cs-CZ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.</a:t>
            </a:r>
            <a:endParaRPr lang="cs-CZ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98293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047203" y="3290555"/>
            <a:ext cx="73418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Vyfotil jsem nějakou dopravní situaci, kterou jsem dal na sociální síť. A poté jsem sledoval, kdo tam k tomu co píše a jak to komentuje. Možná jsem i něco odepisoval, to je také možné, ale to už si 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nepamatuji.</a:t>
            </a:r>
            <a:r>
              <a:rPr lang="cs-CZ" sz="24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“</a:t>
            </a:r>
            <a:endParaRPr lang="cs-CZ" sz="2400" dirty="0">
              <a:solidFill>
                <a:schemeClr val="accent1">
                  <a:lumMod val="60000"/>
                  <a:lumOff val="4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462243" y="-772721"/>
            <a:ext cx="141732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4400" dirty="0">
                <a:solidFill>
                  <a:srgbClr val="FF66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</a:t>
            </a:r>
            <a:endParaRPr lang="cs-CZ" sz="23900" dirty="0">
              <a:solidFill>
                <a:srgbClr val="FF66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20657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osoúhelník 14"/>
          <p:cNvSpPr/>
          <p:nvPr/>
        </p:nvSpPr>
        <p:spPr>
          <a:xfrm>
            <a:off x="2422183" y="423241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Kosoúhelník 17"/>
          <p:cNvSpPr/>
          <p:nvPr/>
        </p:nvSpPr>
        <p:spPr>
          <a:xfrm>
            <a:off x="5998267" y="4235955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Kosoúhelník 18"/>
          <p:cNvSpPr/>
          <p:nvPr/>
        </p:nvSpPr>
        <p:spPr>
          <a:xfrm>
            <a:off x="9613337" y="4225321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384825" y="2020185"/>
            <a:ext cx="3868200" cy="3131571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7565348" y="2044994"/>
            <a:ext cx="3868200" cy="3131571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Kosoúhelník 16"/>
          <p:cNvSpPr/>
          <p:nvPr/>
        </p:nvSpPr>
        <p:spPr>
          <a:xfrm>
            <a:off x="3964453" y="2027272"/>
            <a:ext cx="3868200" cy="3131571"/>
          </a:xfrm>
          <a:prstGeom prst="parallelogram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9889" y="609674"/>
            <a:ext cx="6220046" cy="949325"/>
          </a:xfrm>
        </p:spPr>
        <p:txBody>
          <a:bodyPr>
            <a:noAutofit/>
          </a:bodyPr>
          <a:lstStyle/>
          <a:p>
            <a:pPr algn="ctr"/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PŘEHLEDNĚJŠÍ SYSTÉM</a:t>
            </a:r>
            <a:endParaRPr lang="cs-CZ" sz="6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234484" y="2622260"/>
            <a:ext cx="203835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BODY</a:t>
            </a:r>
            <a:endParaRPr lang="cs-CZ" sz="2000" b="1" dirty="0" smtClean="0">
              <a:solidFill>
                <a:srgbClr val="FF66CC"/>
              </a:solidFill>
              <a:latin typeface="Bahnschrift Condensed" panose="020B0502040204020203" pitchFamily="34" charset="0"/>
            </a:endParaRPr>
          </a:p>
          <a:p>
            <a:pPr algn="ctr"/>
            <a:endParaRPr lang="cs-CZ" sz="2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cs-CZ" sz="2400" b="1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6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bodů</a:t>
            </a:r>
          </a:p>
          <a:p>
            <a:pPr algn="ctr"/>
            <a:r>
              <a:rPr lang="cs-CZ" sz="2400" b="1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body </a:t>
            </a:r>
          </a:p>
          <a:p>
            <a:pPr algn="ctr"/>
            <a:r>
              <a:rPr lang="cs-CZ" sz="2400" b="1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body</a:t>
            </a:r>
            <a:endParaRPr lang="cs-CZ" sz="2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263934" y="2141581"/>
            <a:ext cx="24765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POKUTY VE SPRÁVNÍM ŘÍZENÍ</a:t>
            </a:r>
          </a:p>
          <a:p>
            <a:pPr algn="ctr"/>
            <a:endParaRPr lang="cs-CZ" sz="2000" b="1" dirty="0" smtClean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algn="ctr"/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25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000 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–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75 000 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7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000 – 25 000 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000 – 10 000 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Kč</a:t>
            </a:r>
          </a:p>
          <a:p>
            <a:pPr algn="ctr"/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 </a:t>
            </a: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000 – </a:t>
            </a:r>
            <a:r>
              <a:rPr 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5 000 Kč</a:t>
            </a:r>
            <a:endParaRPr lang="cs-CZ" sz="2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735253" y="2134270"/>
            <a:ext cx="20383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POKUTY </a:t>
            </a:r>
          </a:p>
          <a:p>
            <a:pPr algn="ctr"/>
            <a:r>
              <a:rPr lang="cs-CZ" sz="3200" b="1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NA MÍSTĚ</a:t>
            </a:r>
          </a:p>
          <a:p>
            <a:pPr algn="ctr"/>
            <a:endParaRPr lang="cs-CZ" sz="2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pPr lvl="0" algn="ctr" fontAlgn="base">
              <a:spcAft>
                <a:spcPct val="0"/>
              </a:spcAft>
            </a:pPr>
            <a:r>
              <a:rPr lang="cs-CZ" alt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5 000 Kč</a:t>
            </a:r>
          </a:p>
          <a:p>
            <a:pPr lvl="0" algn="ctr" fontAlgn="base">
              <a:spcAft>
                <a:spcPct val="0"/>
              </a:spcAft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2 500 Kč</a:t>
            </a:r>
          </a:p>
          <a:p>
            <a:pPr lvl="0" algn="ctr" fontAlgn="base">
              <a:spcAft>
                <a:spcPct val="0"/>
              </a:spcAft>
            </a:pPr>
            <a:r>
              <a:rPr 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1 500 Kč</a:t>
            </a:r>
          </a:p>
          <a:p>
            <a:pPr lvl="0" algn="ctr" fontAlgn="base">
              <a:spcAft>
                <a:spcPct val="0"/>
              </a:spcAft>
            </a:pPr>
            <a:r>
              <a:rPr lang="cs-CZ" altLang="cs-CZ" sz="2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do </a:t>
            </a:r>
            <a:r>
              <a:rPr lang="cs-CZ" altLang="cs-CZ" sz="2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1 500 Kč</a:t>
            </a:r>
            <a:endParaRPr lang="cs-CZ" sz="2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76678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soúhelník 1"/>
          <p:cNvSpPr/>
          <p:nvPr/>
        </p:nvSpPr>
        <p:spPr>
          <a:xfrm>
            <a:off x="2181726" y="1644315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Kosoúhelník 13"/>
          <p:cNvSpPr/>
          <p:nvPr/>
        </p:nvSpPr>
        <p:spPr>
          <a:xfrm>
            <a:off x="763505" y="1541044"/>
            <a:ext cx="1491915" cy="1147010"/>
          </a:xfrm>
          <a:prstGeom prst="parallelogram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Kosoúhelník 14"/>
          <p:cNvSpPr/>
          <p:nvPr/>
        </p:nvSpPr>
        <p:spPr>
          <a:xfrm>
            <a:off x="1941094" y="3577389"/>
            <a:ext cx="9126955" cy="1147010"/>
          </a:xfrm>
          <a:prstGeom prst="parallelogram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Kosoúhelník 15"/>
          <p:cNvSpPr/>
          <p:nvPr/>
        </p:nvSpPr>
        <p:spPr>
          <a:xfrm>
            <a:off x="522873" y="3474118"/>
            <a:ext cx="1491915" cy="1147010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36219" y="1765634"/>
            <a:ext cx="9304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NYNÍ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47461" y="3730792"/>
            <a:ext cx="105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NOVĚ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519613" y="1751096"/>
            <a:ext cx="7510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b 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+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0 - 1 000 Kč  </a:t>
            </a:r>
            <a:r>
              <a:rPr lang="cs-CZ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Bahnschrift Condensed" panose="020B0502040204020203" pitchFamily="34" charset="0"/>
              </a:rPr>
              <a:t>nebo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 1 500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–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2 500 Kč</a:t>
            </a:r>
            <a:endParaRPr lang="cs-CZ" sz="4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2471988" y="3684671"/>
            <a:ext cx="78912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 b 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+ 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2 500 Kč  </a:t>
            </a:r>
            <a:r>
              <a:rPr lang="cs-CZ" sz="4000" dirty="0" smtClean="0">
                <a:solidFill>
                  <a:srgbClr val="FF66CC"/>
                </a:solidFill>
                <a:latin typeface="Bahnschrift Condensed" panose="020B0502040204020203" pitchFamily="34" charset="0"/>
              </a:rPr>
              <a:t>nebo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 4 000 </a:t>
            </a:r>
            <a:r>
              <a:rPr lang="cs-CZ" sz="4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- 10 </a:t>
            </a:r>
            <a:r>
              <a:rPr lang="cs-CZ" sz="4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000 Kč</a:t>
            </a:r>
            <a:endParaRPr lang="cs-CZ" sz="28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867151" y="2362200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na místě</a:t>
            </a:r>
            <a:endParaRPr lang="cs-CZ" sz="2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733800" y="4333875"/>
            <a:ext cx="111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na místě</a:t>
            </a:r>
            <a:endParaRPr lang="cs-CZ" sz="2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7258050" y="2371725"/>
            <a:ext cx="206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ve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správním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řízení </a:t>
            </a:r>
          </a:p>
          <a:p>
            <a:endParaRPr lang="cs-CZ" sz="20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6734175" y="4286250"/>
            <a:ext cx="2066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ve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správním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řízení 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96595033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23" t="8698" r="6833" b="8001"/>
          <a:stretch/>
        </p:blipFill>
        <p:spPr>
          <a:xfrm>
            <a:off x="-1" y="0"/>
            <a:ext cx="122561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06292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t="9116" r="2418" b="3462"/>
          <a:stretch/>
        </p:blipFill>
        <p:spPr>
          <a:xfrm>
            <a:off x="0" y="0"/>
            <a:ext cx="12248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3024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11279" y="1183832"/>
            <a:ext cx="5201093" cy="1325563"/>
          </a:xfrm>
        </p:spPr>
        <p:txBody>
          <a:bodyPr>
            <a:normAutofit fontScale="90000"/>
          </a:bodyPr>
          <a:lstStyle/>
          <a:p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DÍKY ZA POZORNOST!</a:t>
            </a:r>
            <a:endParaRPr lang="cs-CZ" sz="6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21" y="2722048"/>
            <a:ext cx="2339052" cy="2339052"/>
          </a:xfrm>
        </p:spPr>
      </p:pic>
      <p:sp>
        <p:nvSpPr>
          <p:cNvPr id="5" name="Obdélník 9"/>
          <p:cNvSpPr/>
          <p:nvPr/>
        </p:nvSpPr>
        <p:spPr>
          <a:xfrm>
            <a:off x="0" y="0"/>
            <a:ext cx="2041451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9"/>
          <p:cNvSpPr/>
          <p:nvPr/>
        </p:nvSpPr>
        <p:spPr>
          <a:xfrm flipH="1">
            <a:off x="10281683" y="0"/>
            <a:ext cx="1910316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5404774"/>
              <a:gd name="connsiteY0" fmla="*/ 0 h 6858000"/>
              <a:gd name="connsiteX1" fmla="*/ 12192000 w 15404774"/>
              <a:gd name="connsiteY1" fmla="*/ 0 h 6858000"/>
              <a:gd name="connsiteX2" fmla="*/ 15404774 w 15404774"/>
              <a:gd name="connsiteY2" fmla="*/ 3371850 h 6858000"/>
              <a:gd name="connsiteX3" fmla="*/ 12192000 w 15404774"/>
              <a:gd name="connsiteY3" fmla="*/ 6858000 h 6858000"/>
              <a:gd name="connsiteX4" fmla="*/ 0 w 15404774"/>
              <a:gd name="connsiteY4" fmla="*/ 6858000 h 6858000"/>
              <a:gd name="connsiteX5" fmla="*/ 0 w 15404774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04774" h="6858000">
                <a:moveTo>
                  <a:pt x="0" y="0"/>
                </a:moveTo>
                <a:lnTo>
                  <a:pt x="12192000" y="0"/>
                </a:lnTo>
                <a:lnTo>
                  <a:pt x="15404774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1921461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05474" y="365125"/>
            <a:ext cx="5648325" cy="1325563"/>
          </a:xfrm>
        </p:spPr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ŘÍZENÍ OD 17 LET</a:t>
            </a:r>
            <a:endParaRPr lang="cs-CZ" sz="60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5686424" y="1539875"/>
            <a:ext cx="5667375" cy="936625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pouze v doprovodu mentora 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zapsaného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registru 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řidičů, např. rodiče</a:t>
            </a:r>
            <a:endParaRPr 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4619625" y="0"/>
            <a:ext cx="101727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21386" r="-2138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Google Shape;5744;p70"/>
          <p:cNvSpPr/>
          <p:nvPr/>
        </p:nvSpPr>
        <p:spPr>
          <a:xfrm>
            <a:off x="6294499" y="3476625"/>
            <a:ext cx="536606" cy="507586"/>
          </a:xfrm>
          <a:custGeom>
            <a:avLst/>
            <a:gdLst/>
            <a:ahLst/>
            <a:cxnLst/>
            <a:rect l="l" t="t" r="r" b="b"/>
            <a:pathLst>
              <a:path w="31871" h="31838" extrusionOk="0">
                <a:moveTo>
                  <a:pt x="15952" y="1"/>
                </a:moveTo>
                <a:cubicBezTo>
                  <a:pt x="7144" y="1"/>
                  <a:pt x="1" y="7112"/>
                  <a:pt x="1" y="15919"/>
                </a:cubicBezTo>
                <a:cubicBezTo>
                  <a:pt x="1" y="24694"/>
                  <a:pt x="7144" y="31838"/>
                  <a:pt x="15952" y="31838"/>
                </a:cubicBezTo>
                <a:cubicBezTo>
                  <a:pt x="24727" y="31838"/>
                  <a:pt x="31870" y="24694"/>
                  <a:pt x="31870" y="15919"/>
                </a:cubicBezTo>
                <a:cubicBezTo>
                  <a:pt x="31870" y="7112"/>
                  <a:pt x="24727" y="1"/>
                  <a:pt x="15952" y="1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56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" name="Skupina 21"/>
          <p:cNvGrpSpPr/>
          <p:nvPr/>
        </p:nvGrpSpPr>
        <p:grpSpPr>
          <a:xfrm>
            <a:off x="5906765" y="3467100"/>
            <a:ext cx="1313185" cy="3390900"/>
            <a:chOff x="7297415" y="3467100"/>
            <a:chExt cx="1313185" cy="3390900"/>
          </a:xfrm>
        </p:grpSpPr>
        <p:grpSp>
          <p:nvGrpSpPr>
            <p:cNvPr id="15" name="Skupina 14"/>
            <p:cNvGrpSpPr/>
            <p:nvPr/>
          </p:nvGrpSpPr>
          <p:grpSpPr>
            <a:xfrm>
              <a:off x="7297415" y="3467100"/>
              <a:ext cx="1313185" cy="3124200"/>
              <a:chOff x="5906765" y="3467100"/>
              <a:chExt cx="1313185" cy="3124200"/>
            </a:xfrm>
            <a:solidFill>
              <a:schemeClr val="accent1">
                <a:lumMod val="60000"/>
                <a:lumOff val="40000"/>
                <a:alpha val="56000"/>
              </a:schemeClr>
            </a:solidFill>
          </p:grpSpPr>
          <p:sp>
            <p:nvSpPr>
              <p:cNvPr id="16" name="Google Shape;5743;p70"/>
              <p:cNvSpPr/>
              <p:nvPr/>
            </p:nvSpPr>
            <p:spPr>
              <a:xfrm>
                <a:off x="5906765" y="4095557"/>
                <a:ext cx="1313185" cy="2495743"/>
              </a:xfrm>
              <a:custGeom>
                <a:avLst/>
                <a:gdLst/>
                <a:ahLst/>
                <a:cxnLst/>
                <a:rect l="l" t="t" r="r" b="b"/>
                <a:pathLst>
                  <a:path w="77995" h="156544" extrusionOk="0">
                    <a:moveTo>
                      <a:pt x="18496" y="1"/>
                    </a:moveTo>
                    <a:cubicBezTo>
                      <a:pt x="8514" y="1"/>
                      <a:pt x="359" y="8123"/>
                      <a:pt x="327" y="18105"/>
                    </a:cubicBezTo>
                    <a:lnTo>
                      <a:pt x="33" y="74537"/>
                    </a:lnTo>
                    <a:cubicBezTo>
                      <a:pt x="0" y="78778"/>
                      <a:pt x="3425" y="82235"/>
                      <a:pt x="7666" y="82268"/>
                    </a:cubicBezTo>
                    <a:lnTo>
                      <a:pt x="7731" y="82268"/>
                    </a:lnTo>
                    <a:cubicBezTo>
                      <a:pt x="11939" y="82268"/>
                      <a:pt x="15364" y="78843"/>
                      <a:pt x="15397" y="74635"/>
                    </a:cubicBezTo>
                    <a:lnTo>
                      <a:pt x="15691" y="18170"/>
                    </a:lnTo>
                    <a:cubicBezTo>
                      <a:pt x="15691" y="17341"/>
                      <a:pt x="16344" y="16668"/>
                      <a:pt x="17166" y="16668"/>
                    </a:cubicBezTo>
                    <a:cubicBezTo>
                      <a:pt x="17185" y="16668"/>
                      <a:pt x="17204" y="16669"/>
                      <a:pt x="17224" y="16669"/>
                    </a:cubicBezTo>
                    <a:cubicBezTo>
                      <a:pt x="18039" y="16669"/>
                      <a:pt x="18724" y="17355"/>
                      <a:pt x="18724" y="18170"/>
                    </a:cubicBezTo>
                    <a:lnTo>
                      <a:pt x="18724" y="147345"/>
                    </a:lnTo>
                    <a:cubicBezTo>
                      <a:pt x="18724" y="152433"/>
                      <a:pt x="22867" y="156543"/>
                      <a:pt x="27956" y="156543"/>
                    </a:cubicBezTo>
                    <a:cubicBezTo>
                      <a:pt x="33044" y="156543"/>
                      <a:pt x="37187" y="152433"/>
                      <a:pt x="37187" y="147345"/>
                    </a:cubicBezTo>
                    <a:lnTo>
                      <a:pt x="37187" y="73656"/>
                    </a:lnTo>
                    <a:lnTo>
                      <a:pt x="41167" y="73656"/>
                    </a:lnTo>
                    <a:lnTo>
                      <a:pt x="41167" y="147345"/>
                    </a:lnTo>
                    <a:cubicBezTo>
                      <a:pt x="41167" y="152433"/>
                      <a:pt x="45277" y="156543"/>
                      <a:pt x="50365" y="156543"/>
                    </a:cubicBezTo>
                    <a:cubicBezTo>
                      <a:pt x="55454" y="156543"/>
                      <a:pt x="59597" y="152433"/>
                      <a:pt x="59597" y="147345"/>
                    </a:cubicBezTo>
                    <a:cubicBezTo>
                      <a:pt x="59597" y="25477"/>
                      <a:pt x="59434" y="95153"/>
                      <a:pt x="59434" y="18300"/>
                    </a:cubicBezTo>
                    <a:cubicBezTo>
                      <a:pt x="59434" y="17420"/>
                      <a:pt x="60119" y="16702"/>
                      <a:pt x="60967" y="16669"/>
                    </a:cubicBezTo>
                    <a:cubicBezTo>
                      <a:pt x="60988" y="16669"/>
                      <a:pt x="61009" y="16668"/>
                      <a:pt x="61030" y="16668"/>
                    </a:cubicBezTo>
                    <a:cubicBezTo>
                      <a:pt x="61882" y="16668"/>
                      <a:pt x="62567" y="17310"/>
                      <a:pt x="62631" y="18170"/>
                    </a:cubicBezTo>
                    <a:lnTo>
                      <a:pt x="62598" y="74570"/>
                    </a:lnTo>
                    <a:cubicBezTo>
                      <a:pt x="62598" y="78810"/>
                      <a:pt x="66023" y="82268"/>
                      <a:pt x="70264" y="82268"/>
                    </a:cubicBezTo>
                    <a:cubicBezTo>
                      <a:pt x="74504" y="82268"/>
                      <a:pt x="77962" y="78843"/>
                      <a:pt x="77962" y="74602"/>
                    </a:cubicBezTo>
                    <a:lnTo>
                      <a:pt x="77994" y="18137"/>
                    </a:lnTo>
                    <a:cubicBezTo>
                      <a:pt x="77994" y="18137"/>
                      <a:pt x="77994" y="18105"/>
                      <a:pt x="77994" y="18105"/>
                    </a:cubicBezTo>
                    <a:cubicBezTo>
                      <a:pt x="77962" y="8123"/>
                      <a:pt x="69807" y="1"/>
                      <a:pt x="598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744;p70"/>
              <p:cNvSpPr/>
              <p:nvPr/>
            </p:nvSpPr>
            <p:spPr>
              <a:xfrm>
                <a:off x="6284974" y="3467100"/>
                <a:ext cx="536606" cy="507586"/>
              </a:xfrm>
              <a:custGeom>
                <a:avLst/>
                <a:gdLst/>
                <a:ahLst/>
                <a:cxnLst/>
                <a:rect l="l" t="t" r="r" b="b"/>
                <a:pathLst>
                  <a:path w="31871" h="31838" extrusionOk="0">
                    <a:moveTo>
                      <a:pt x="15952" y="1"/>
                    </a:moveTo>
                    <a:cubicBezTo>
                      <a:pt x="7144" y="1"/>
                      <a:pt x="1" y="7112"/>
                      <a:pt x="1" y="15919"/>
                    </a:cubicBezTo>
                    <a:cubicBezTo>
                      <a:pt x="1" y="24694"/>
                      <a:pt x="7144" y="31838"/>
                      <a:pt x="15952" y="31838"/>
                    </a:cubicBezTo>
                    <a:cubicBezTo>
                      <a:pt x="24727" y="31838"/>
                      <a:pt x="31870" y="24694"/>
                      <a:pt x="31870" y="15919"/>
                    </a:cubicBezTo>
                    <a:cubicBezTo>
                      <a:pt x="31870" y="7112"/>
                      <a:pt x="24727" y="1"/>
                      <a:pt x="159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" name="Obdélník 20"/>
            <p:cNvSpPr/>
            <p:nvPr/>
          </p:nvSpPr>
          <p:spPr>
            <a:xfrm>
              <a:off x="7496175" y="5410200"/>
              <a:ext cx="923925" cy="144780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grpSp>
        <p:nvGrpSpPr>
          <p:cNvPr id="14" name="Skupina 13"/>
          <p:cNvGrpSpPr/>
          <p:nvPr/>
        </p:nvGrpSpPr>
        <p:grpSpPr>
          <a:xfrm>
            <a:off x="5908269" y="3476625"/>
            <a:ext cx="1313185" cy="3124200"/>
            <a:chOff x="5906765" y="3467100"/>
            <a:chExt cx="1313185" cy="3124200"/>
          </a:xfrm>
          <a:solidFill>
            <a:schemeClr val="accent1">
              <a:lumMod val="60000"/>
              <a:lumOff val="40000"/>
              <a:alpha val="56000"/>
            </a:schemeClr>
          </a:solidFill>
        </p:grpSpPr>
        <p:sp>
          <p:nvSpPr>
            <p:cNvPr id="12" name="Google Shape;5743;p70"/>
            <p:cNvSpPr/>
            <p:nvPr/>
          </p:nvSpPr>
          <p:spPr>
            <a:xfrm>
              <a:off x="5906765" y="4095557"/>
              <a:ext cx="1313185" cy="2495743"/>
            </a:xfrm>
            <a:custGeom>
              <a:avLst/>
              <a:gdLst/>
              <a:ahLst/>
              <a:cxnLst/>
              <a:rect l="l" t="t" r="r" b="b"/>
              <a:pathLst>
                <a:path w="77995" h="156544" extrusionOk="0">
                  <a:moveTo>
                    <a:pt x="18496" y="1"/>
                  </a:moveTo>
                  <a:cubicBezTo>
                    <a:pt x="8514" y="1"/>
                    <a:pt x="359" y="8123"/>
                    <a:pt x="327" y="18105"/>
                  </a:cubicBezTo>
                  <a:lnTo>
                    <a:pt x="33" y="74537"/>
                  </a:lnTo>
                  <a:cubicBezTo>
                    <a:pt x="0" y="78778"/>
                    <a:pt x="3425" y="82235"/>
                    <a:pt x="7666" y="82268"/>
                  </a:cubicBezTo>
                  <a:lnTo>
                    <a:pt x="7731" y="82268"/>
                  </a:lnTo>
                  <a:cubicBezTo>
                    <a:pt x="11939" y="82268"/>
                    <a:pt x="15364" y="78843"/>
                    <a:pt x="15397" y="74635"/>
                  </a:cubicBezTo>
                  <a:lnTo>
                    <a:pt x="15691" y="18170"/>
                  </a:lnTo>
                  <a:cubicBezTo>
                    <a:pt x="15691" y="17341"/>
                    <a:pt x="16344" y="16668"/>
                    <a:pt x="17166" y="16668"/>
                  </a:cubicBezTo>
                  <a:cubicBezTo>
                    <a:pt x="17185" y="16668"/>
                    <a:pt x="17204" y="16669"/>
                    <a:pt x="17224" y="16669"/>
                  </a:cubicBezTo>
                  <a:cubicBezTo>
                    <a:pt x="18039" y="16669"/>
                    <a:pt x="18724" y="17355"/>
                    <a:pt x="18724" y="18170"/>
                  </a:cubicBezTo>
                  <a:lnTo>
                    <a:pt x="18724" y="147345"/>
                  </a:lnTo>
                  <a:cubicBezTo>
                    <a:pt x="18724" y="152433"/>
                    <a:pt x="22867" y="156543"/>
                    <a:pt x="27956" y="156543"/>
                  </a:cubicBezTo>
                  <a:cubicBezTo>
                    <a:pt x="33044" y="156543"/>
                    <a:pt x="37187" y="152433"/>
                    <a:pt x="37187" y="147345"/>
                  </a:cubicBezTo>
                  <a:lnTo>
                    <a:pt x="37187" y="73656"/>
                  </a:lnTo>
                  <a:lnTo>
                    <a:pt x="41167" y="73656"/>
                  </a:lnTo>
                  <a:lnTo>
                    <a:pt x="41167" y="147345"/>
                  </a:lnTo>
                  <a:cubicBezTo>
                    <a:pt x="41167" y="152433"/>
                    <a:pt x="45277" y="156543"/>
                    <a:pt x="50365" y="156543"/>
                  </a:cubicBezTo>
                  <a:cubicBezTo>
                    <a:pt x="55454" y="156543"/>
                    <a:pt x="59597" y="152433"/>
                    <a:pt x="59597" y="147345"/>
                  </a:cubicBezTo>
                  <a:cubicBezTo>
                    <a:pt x="59597" y="25477"/>
                    <a:pt x="59434" y="95153"/>
                    <a:pt x="59434" y="18300"/>
                  </a:cubicBezTo>
                  <a:cubicBezTo>
                    <a:pt x="59434" y="17420"/>
                    <a:pt x="60119" y="16702"/>
                    <a:pt x="60967" y="16669"/>
                  </a:cubicBezTo>
                  <a:cubicBezTo>
                    <a:pt x="60988" y="16669"/>
                    <a:pt x="61009" y="16668"/>
                    <a:pt x="61030" y="16668"/>
                  </a:cubicBezTo>
                  <a:cubicBezTo>
                    <a:pt x="61882" y="16668"/>
                    <a:pt x="62567" y="17310"/>
                    <a:pt x="62631" y="18170"/>
                  </a:cubicBezTo>
                  <a:lnTo>
                    <a:pt x="62598" y="74570"/>
                  </a:lnTo>
                  <a:cubicBezTo>
                    <a:pt x="62598" y="78810"/>
                    <a:pt x="66023" y="82268"/>
                    <a:pt x="70264" y="82268"/>
                  </a:cubicBezTo>
                  <a:cubicBezTo>
                    <a:pt x="74504" y="82268"/>
                    <a:pt x="77962" y="78843"/>
                    <a:pt x="77962" y="74602"/>
                  </a:cubicBezTo>
                  <a:lnTo>
                    <a:pt x="77994" y="18137"/>
                  </a:lnTo>
                  <a:cubicBezTo>
                    <a:pt x="77994" y="18137"/>
                    <a:pt x="77994" y="18105"/>
                    <a:pt x="77994" y="18105"/>
                  </a:cubicBezTo>
                  <a:cubicBezTo>
                    <a:pt x="77962" y="8123"/>
                    <a:pt x="69807" y="1"/>
                    <a:pt x="59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44;p70"/>
            <p:cNvSpPr/>
            <p:nvPr/>
          </p:nvSpPr>
          <p:spPr>
            <a:xfrm>
              <a:off x="6284974" y="3467100"/>
              <a:ext cx="536606" cy="507586"/>
            </a:xfrm>
            <a:custGeom>
              <a:avLst/>
              <a:gdLst/>
              <a:ahLst/>
              <a:cxnLst/>
              <a:rect l="l" t="t" r="r" b="b"/>
              <a:pathLst>
                <a:path w="31871" h="31838" extrusionOk="0">
                  <a:moveTo>
                    <a:pt x="15952" y="1"/>
                  </a:moveTo>
                  <a:cubicBezTo>
                    <a:pt x="7144" y="1"/>
                    <a:pt x="1" y="7112"/>
                    <a:pt x="1" y="15919"/>
                  </a:cubicBezTo>
                  <a:cubicBezTo>
                    <a:pt x="1" y="24694"/>
                    <a:pt x="7144" y="31838"/>
                    <a:pt x="15952" y="31838"/>
                  </a:cubicBezTo>
                  <a:cubicBezTo>
                    <a:pt x="24727" y="31838"/>
                    <a:pt x="31870" y="24694"/>
                    <a:pt x="31870" y="15919"/>
                  </a:cubicBezTo>
                  <a:cubicBezTo>
                    <a:pt x="31870" y="7112"/>
                    <a:pt x="24727" y="1"/>
                    <a:pt x="15952" y="1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4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Zástupný symbol pro obsah 8"/>
          <p:cNvSpPr txBox="1">
            <a:spLocks/>
          </p:cNvSpPr>
          <p:nvPr/>
        </p:nvSpPr>
        <p:spPr>
          <a:xfrm>
            <a:off x="8564477" y="3502025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zkušený řidič</a:t>
            </a:r>
            <a:endParaRPr 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Zástupný symbol pro obsah 8"/>
          <p:cNvSpPr txBox="1">
            <a:spLocks/>
          </p:cNvSpPr>
          <p:nvPr/>
        </p:nvSpPr>
        <p:spPr>
          <a:xfrm>
            <a:off x="8602577" y="4665077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bezúhonnost</a:t>
            </a:r>
            <a:endParaRPr 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Zástupný symbol pro obsah 8"/>
          <p:cNvSpPr txBox="1">
            <a:spLocks/>
          </p:cNvSpPr>
          <p:nvPr/>
        </p:nvSpPr>
        <p:spPr>
          <a:xfrm>
            <a:off x="8602577" y="5816600"/>
            <a:ext cx="2409825" cy="51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altLang="cs-CZ" dirty="0" err="1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dohledatelnost</a:t>
            </a:r>
            <a:endParaRPr 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Google Shape;1700;p65" descr="Timeline background shape"/>
          <p:cNvSpPr/>
          <p:nvPr/>
        </p:nvSpPr>
        <p:spPr>
          <a:xfrm>
            <a:off x="7548714" y="3751623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1700;p65" descr="Timeline background shape"/>
          <p:cNvSpPr/>
          <p:nvPr/>
        </p:nvSpPr>
        <p:spPr>
          <a:xfrm>
            <a:off x="7558239" y="4867050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1700;p65" descr="Timeline background shape"/>
          <p:cNvSpPr/>
          <p:nvPr/>
        </p:nvSpPr>
        <p:spPr>
          <a:xfrm>
            <a:off x="7567764" y="6037623"/>
            <a:ext cx="960300" cy="45719"/>
          </a:xfrm>
          <a:prstGeom prst="homePlate">
            <a:avLst>
              <a:gd name="adj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4084569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3" t="29929" r="11797" b="20036"/>
          <a:stretch/>
        </p:blipFill>
        <p:spPr>
          <a:xfrm>
            <a:off x="0" y="0"/>
            <a:ext cx="12215735" cy="4124325"/>
          </a:xfrm>
          <a:prstGeom prst="rect">
            <a:avLst/>
          </a:prstGeom>
        </p:spPr>
      </p:pic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>
          <a:xfrm>
            <a:off x="767095" y="5447340"/>
            <a:ext cx="2695575" cy="125095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zahájení kurzu autoškoly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již od 15,5 let</a:t>
            </a:r>
            <a:endParaRPr lang="cs-CZ" altLang="cs-CZ" sz="22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1" name="Zástupný symbol pro obsah 8"/>
          <p:cNvSpPr txBox="1">
            <a:spLocks/>
          </p:cNvSpPr>
          <p:nvPr/>
        </p:nvSpPr>
        <p:spPr>
          <a:xfrm>
            <a:off x="8506932" y="5391962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automatický </a:t>
            </a:r>
            <a:r>
              <a:rPr lang="cs-CZ" altLang="cs-CZ" sz="22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konec lhůty pro jízdu s mentorem a </a:t>
            </a: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začátek samostatného </a:t>
            </a:r>
            <a:r>
              <a:rPr lang="cs-CZ" altLang="cs-CZ" sz="22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řízení </a:t>
            </a: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bez mentora</a:t>
            </a:r>
            <a:endParaRPr lang="cs-CZ" altLang="cs-CZ" sz="22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2" name="Zástupný symbol pro obsah 8"/>
          <p:cNvSpPr txBox="1">
            <a:spLocks/>
          </p:cNvSpPr>
          <p:nvPr/>
        </p:nvSpPr>
        <p:spPr>
          <a:xfrm>
            <a:off x="4509313" y="5415442"/>
            <a:ext cx="2695575" cy="1250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zkouška, vydání </a:t>
            </a:r>
            <a:r>
              <a:rPr lang="cs-CZ" altLang="cs-CZ" sz="22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řidičského </a:t>
            </a: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průkazu a následné řízení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altLang="cs-CZ" sz="22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s doprovodnou osobou </a:t>
            </a:r>
            <a:endParaRPr lang="cs-CZ" altLang="cs-CZ" sz="22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1619250" y="4210050"/>
            <a:ext cx="1038225" cy="962025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1676400" y="4257675"/>
            <a:ext cx="99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15,5</a:t>
            </a:r>
            <a:endParaRPr lang="cs-CZ" sz="4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5" name="Ovál 34"/>
          <p:cNvSpPr/>
          <p:nvPr/>
        </p:nvSpPr>
        <p:spPr>
          <a:xfrm>
            <a:off x="5391150" y="4210050"/>
            <a:ext cx="1038225" cy="962025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5610224" y="4257675"/>
            <a:ext cx="8286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17</a:t>
            </a:r>
            <a:endParaRPr lang="cs-CZ" sz="48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7" name="Ovál 36"/>
          <p:cNvSpPr/>
          <p:nvPr/>
        </p:nvSpPr>
        <p:spPr>
          <a:xfrm>
            <a:off x="9305925" y="4200525"/>
            <a:ext cx="1038225" cy="962025"/>
          </a:xfrm>
          <a:prstGeom prst="ellipse">
            <a:avLst/>
          </a:prstGeom>
          <a:noFill/>
          <a:ln w="381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200" dirty="0">
              <a:latin typeface="Bahnschrift Condensed" panose="020B0502040204020203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9516583" y="4269416"/>
            <a:ext cx="807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18</a:t>
            </a:r>
            <a:endParaRPr lang="cs-CZ" sz="4800" dirty="0">
              <a:solidFill>
                <a:schemeClr val="bg1">
                  <a:lumMod val="85000"/>
                </a:schemeClr>
              </a:solidFill>
            </a:endParaRPr>
          </a:p>
        </p:txBody>
      </p:sp>
      <p:cxnSp>
        <p:nvCxnSpPr>
          <p:cNvPr id="11" name="Přímá spojnice 10"/>
          <p:cNvCxnSpPr/>
          <p:nvPr/>
        </p:nvCxnSpPr>
        <p:spPr>
          <a:xfrm>
            <a:off x="2981325" y="4705350"/>
            <a:ext cx="1933575" cy="9525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7000875" y="4714875"/>
            <a:ext cx="1933575" cy="9525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222326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91" y="0"/>
            <a:ext cx="10307909" cy="6858000"/>
          </a:xfrm>
          <a:prstGeom prst="rect">
            <a:avLst/>
          </a:prstGeom>
        </p:spPr>
      </p:pic>
      <p:sp>
        <p:nvSpPr>
          <p:cNvPr id="5" name="Obdélník 9"/>
          <p:cNvSpPr/>
          <p:nvPr/>
        </p:nvSpPr>
        <p:spPr>
          <a:xfrm>
            <a:off x="0" y="0"/>
            <a:ext cx="4867276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Nadpis 1"/>
          <p:cNvSpPr txBox="1">
            <a:spLocks/>
          </p:cNvSpPr>
          <p:nvPr/>
        </p:nvSpPr>
        <p:spPr>
          <a:xfrm>
            <a:off x="104774" y="155575"/>
            <a:ext cx="5648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0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ŘIDIČÁK NA ZKOUŠKU</a:t>
            </a:r>
            <a:endParaRPr lang="cs-CZ" sz="50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Zástupný symbol pro obsah 8"/>
          <p:cNvSpPr txBox="1">
            <a:spLocks/>
          </p:cNvSpPr>
          <p:nvPr/>
        </p:nvSpPr>
        <p:spPr>
          <a:xfrm>
            <a:off x="171449" y="1711325"/>
            <a:ext cx="3752851" cy="3336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po dobu </a:t>
            </a:r>
            <a:r>
              <a:rPr lang="cs-CZ" altLang="cs-CZ" sz="4400" b="1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2</a:t>
            </a:r>
            <a:r>
              <a:rPr lang="cs-CZ" altLang="cs-CZ" sz="3600" b="1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let od udělení řidičského 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oprávnění povinnost </a:t>
            </a:r>
            <a:r>
              <a:rPr lang="cs-CZ" altLang="cs-CZ" sz="24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absolvovat dopravně psychologickou přednášku a evaluační jízdu v případě spáchání </a:t>
            </a: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přestupku/trestného činu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24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za 6 bodů nebo se zákazem řízení</a:t>
            </a:r>
            <a:endParaRPr lang="cs-CZ" sz="2400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9952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1707;p65"/>
          <p:cNvGrpSpPr/>
          <p:nvPr/>
        </p:nvGrpSpPr>
        <p:grpSpPr>
          <a:xfrm>
            <a:off x="4169933" y="2353970"/>
            <a:ext cx="3043154" cy="3167206"/>
            <a:chOff x="5678771" y="2527788"/>
            <a:chExt cx="808329" cy="805800"/>
          </a:xfrm>
        </p:grpSpPr>
        <p:sp>
          <p:nvSpPr>
            <p:cNvPr id="8" name="Google Shape;1708;p65"/>
            <p:cNvSpPr/>
            <p:nvPr/>
          </p:nvSpPr>
          <p:spPr>
            <a:xfrm>
              <a:off x="5681300" y="2527788"/>
              <a:ext cx="805800" cy="805800"/>
            </a:xfrm>
            <a:prstGeom prst="ellipse">
              <a:avLst/>
            </a:prstGeom>
            <a:solidFill>
              <a:srgbClr val="FF6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" name="Google Shape;1709;p65"/>
            <p:cNvSpPr/>
            <p:nvPr/>
          </p:nvSpPr>
          <p:spPr>
            <a:xfrm>
              <a:off x="5678771" y="2527788"/>
              <a:ext cx="805800" cy="805800"/>
            </a:xfrm>
            <a:prstGeom prst="pie">
              <a:avLst>
                <a:gd name="adj1" fmla="val 5377219"/>
                <a:gd name="adj2" fmla="val 1620000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1" name="Zástupný symbol pro obsah 8"/>
          <p:cNvSpPr txBox="1">
            <a:spLocks/>
          </p:cNvSpPr>
          <p:nvPr/>
        </p:nvSpPr>
        <p:spPr>
          <a:xfrm>
            <a:off x="7339128" y="2642338"/>
            <a:ext cx="4152899" cy="3032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64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DOPRAVNĚ PSYCHOLOGICKÁ PŘEDNÁŠKA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vedou ji dopravní psychologové a vyučují se</a:t>
            </a:r>
            <a:endParaRPr lang="cs-CZ" alt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příčiny </a:t>
            </a:r>
            <a:r>
              <a:rPr lang="cs-CZ" alt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dopravních 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nehod, jejich předcházení, </a:t>
            </a:r>
            <a:r>
              <a:rPr lang="cs-CZ" altLang="cs-CZ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prevence a řešení mimořádných událostí v </a:t>
            </a:r>
            <a:r>
              <a:rPr lang="cs-CZ" altLang="cs-CZ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provozu</a:t>
            </a:r>
            <a:endParaRPr lang="cs-CZ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2" name="Zástupný symbol pro obsah 8"/>
          <p:cNvSpPr txBox="1">
            <a:spLocks/>
          </p:cNvSpPr>
          <p:nvPr/>
        </p:nvSpPr>
        <p:spPr>
          <a:xfrm>
            <a:off x="448788" y="3261240"/>
            <a:ext cx="3352801" cy="272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altLang="cs-CZ" sz="4000" b="1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EVALUAČNÍ JÍZDA</a:t>
            </a:r>
            <a:endParaRPr lang="cs-CZ" altLang="cs-CZ" sz="4000" b="1" dirty="0">
              <a:solidFill>
                <a:schemeClr val="bg1">
                  <a:lumMod val="85000"/>
                </a:schemeClr>
              </a:solidFill>
              <a:latin typeface="Bahnschrift Condensed" panose="020B0502040204020203" pitchFamily="34" charset="0"/>
            </a:endParaRPr>
          </a:p>
          <a:p>
            <a:pPr marL="0" indent="0" algn="ctr">
              <a:buNone/>
            </a:pPr>
            <a:r>
              <a:rPr lang="cs-CZ" altLang="cs-CZ" sz="18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bude probíhat v autoškolách a zahrnuje teorii, jízdu </a:t>
            </a:r>
            <a:r>
              <a:rPr lang="cs-CZ" altLang="cs-CZ" sz="18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v </a:t>
            </a:r>
            <a:r>
              <a:rPr lang="cs-CZ" altLang="cs-CZ" sz="1800" dirty="0" smtClean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provozu a vyhodnocení </a:t>
            </a:r>
            <a:r>
              <a:rPr lang="cs-CZ" altLang="cs-CZ" sz="1800" dirty="0">
                <a:solidFill>
                  <a:schemeClr val="bg1">
                    <a:lumMod val="85000"/>
                  </a:schemeClr>
                </a:solidFill>
                <a:latin typeface="Bahnschrift Condensed" panose="020B0502040204020203" pitchFamily="34" charset="0"/>
              </a:rPr>
              <a:t>jízdy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5818672" y="3281915"/>
            <a:ext cx="104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b="1" dirty="0" smtClean="0">
                <a:solidFill>
                  <a:srgbClr val="FFCCFF"/>
                </a:solidFill>
                <a:latin typeface="Bahnschrift Condensed" panose="020B0502040204020203" pitchFamily="34" charset="0"/>
              </a:rPr>
              <a:t>4h</a:t>
            </a:r>
            <a:endParaRPr lang="cs-CZ" sz="3200" b="1" dirty="0">
              <a:solidFill>
                <a:srgbClr val="FFCCFF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589947" y="3262865"/>
            <a:ext cx="104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72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Bahnschrift Condensed" panose="020B0502040204020203" pitchFamily="34" charset="0"/>
              </a:rPr>
              <a:t>4h</a:t>
            </a:r>
            <a:endParaRPr lang="cs-CZ" sz="3200" dirty="0">
              <a:solidFill>
                <a:schemeClr val="accent1">
                  <a:lumMod val="40000"/>
                  <a:lumOff val="6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20855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95946" y="355600"/>
            <a:ext cx="6400800" cy="1325563"/>
          </a:xfrm>
        </p:spPr>
        <p:txBody>
          <a:bodyPr>
            <a:normAutofit/>
          </a:bodyPr>
          <a:lstStyle/>
          <a:p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HARMONOGRAM</a:t>
            </a:r>
            <a:endParaRPr lang="cs-CZ" sz="48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502945" y="4665034"/>
            <a:ext cx="2019300" cy="895350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navrhovaný počátek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2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platnosti novely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cs-CZ" sz="22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grpSp>
        <p:nvGrpSpPr>
          <p:cNvPr id="4" name="Google Shape;4697;p67"/>
          <p:cNvGrpSpPr/>
          <p:nvPr/>
        </p:nvGrpSpPr>
        <p:grpSpPr>
          <a:xfrm>
            <a:off x="1352550" y="2076450"/>
            <a:ext cx="9115425" cy="2305052"/>
            <a:chOff x="4234950" y="2101012"/>
            <a:chExt cx="4219974" cy="1044091"/>
          </a:xfrm>
        </p:grpSpPr>
        <p:sp>
          <p:nvSpPr>
            <p:cNvPr id="9" name="Google Shape;4702;p67"/>
            <p:cNvSpPr/>
            <p:nvPr/>
          </p:nvSpPr>
          <p:spPr>
            <a:xfrm rot="10800000">
              <a:off x="7410780" y="2622683"/>
              <a:ext cx="1044144" cy="522420"/>
            </a:xfrm>
            <a:custGeom>
              <a:avLst/>
              <a:gdLst/>
              <a:ahLst/>
              <a:cxnLst/>
              <a:rect l="l" t="t" r="r" b="b"/>
              <a:pathLst>
                <a:path w="44066" h="22050" fill="none" extrusionOk="0">
                  <a:moveTo>
                    <a:pt x="1" y="22050"/>
                  </a:moveTo>
                  <a:cubicBezTo>
                    <a:pt x="1" y="9874"/>
                    <a:pt x="9874" y="1"/>
                    <a:pt x="22050" y="1"/>
                  </a:cubicBezTo>
                  <a:cubicBezTo>
                    <a:pt x="34192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4703;p67"/>
            <p:cNvSpPr/>
            <p:nvPr/>
          </p:nvSpPr>
          <p:spPr>
            <a:xfrm rot="10800000">
              <a:off x="6366656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5" y="1"/>
                  </a:moveTo>
                  <a:cubicBezTo>
                    <a:pt x="44065" y="12176"/>
                    <a:pt x="34191" y="22016"/>
                    <a:pt x="22049" y="22016"/>
                  </a:cubicBezTo>
                  <a:cubicBezTo>
                    <a:pt x="9874" y="22016"/>
                    <a:pt x="0" y="12176"/>
                    <a:pt x="0" y="1"/>
                  </a:cubicBezTo>
                </a:path>
              </a:pathLst>
            </a:custGeom>
            <a:noFill/>
            <a:ln w="20850" cap="rnd" cmpd="sng">
              <a:solidFill>
                <a:srgbClr val="FF66C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704;p67"/>
            <p:cNvSpPr/>
            <p:nvPr/>
          </p:nvSpPr>
          <p:spPr>
            <a:xfrm rot="10800000">
              <a:off x="5322557" y="2622683"/>
              <a:ext cx="1044120" cy="522420"/>
            </a:xfrm>
            <a:custGeom>
              <a:avLst/>
              <a:gdLst/>
              <a:ahLst/>
              <a:cxnLst/>
              <a:rect l="l" t="t" r="r" b="b"/>
              <a:pathLst>
                <a:path w="44065" h="22050" fill="none" extrusionOk="0">
                  <a:moveTo>
                    <a:pt x="0" y="22050"/>
                  </a:moveTo>
                  <a:cubicBezTo>
                    <a:pt x="0" y="9874"/>
                    <a:pt x="9874" y="1"/>
                    <a:pt x="22049" y="1"/>
                  </a:cubicBezTo>
                  <a:cubicBezTo>
                    <a:pt x="34191" y="1"/>
                    <a:pt x="44065" y="9874"/>
                    <a:pt x="44065" y="22050"/>
                  </a:cubicBezTo>
                </a:path>
              </a:pathLst>
            </a:custGeom>
            <a:noFill/>
            <a:ln w="20850" cap="rnd" cmpd="sng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705;p67"/>
            <p:cNvSpPr/>
            <p:nvPr/>
          </p:nvSpPr>
          <p:spPr>
            <a:xfrm rot="10800000">
              <a:off x="4278434" y="2101012"/>
              <a:ext cx="1044144" cy="521638"/>
            </a:xfrm>
            <a:custGeom>
              <a:avLst/>
              <a:gdLst/>
              <a:ahLst/>
              <a:cxnLst/>
              <a:rect l="l" t="t" r="r" b="b"/>
              <a:pathLst>
                <a:path w="44066" h="22017" fill="none" extrusionOk="0">
                  <a:moveTo>
                    <a:pt x="44066" y="1"/>
                  </a:moveTo>
                  <a:cubicBezTo>
                    <a:pt x="44066" y="12176"/>
                    <a:pt x="34192" y="22016"/>
                    <a:pt x="22017" y="22016"/>
                  </a:cubicBezTo>
                  <a:cubicBezTo>
                    <a:pt x="9875" y="22016"/>
                    <a:pt x="1" y="12176"/>
                    <a:pt x="1" y="1"/>
                  </a:cubicBezTo>
                </a:path>
              </a:pathLst>
            </a:custGeom>
            <a:noFill/>
            <a:ln w="20850" cap="rnd" cmpd="sng">
              <a:solidFill>
                <a:srgbClr val="FF66CC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706;p67"/>
            <p:cNvSpPr/>
            <p:nvPr/>
          </p:nvSpPr>
          <p:spPr>
            <a:xfrm rot="10800000">
              <a:off x="7367296" y="2570459"/>
              <a:ext cx="86984" cy="86975"/>
            </a:xfrm>
            <a:custGeom>
              <a:avLst/>
              <a:gdLst/>
              <a:ahLst/>
              <a:cxnLst/>
              <a:rect l="l" t="t" r="r" b="b"/>
              <a:pathLst>
                <a:path w="3671" h="3671" extrusionOk="0">
                  <a:moveTo>
                    <a:pt x="1835" y="1"/>
                  </a:moveTo>
                  <a:cubicBezTo>
                    <a:pt x="835" y="1"/>
                    <a:pt x="1" y="835"/>
                    <a:pt x="1" y="1836"/>
                  </a:cubicBezTo>
                  <a:cubicBezTo>
                    <a:pt x="1" y="2870"/>
                    <a:pt x="835" y="3670"/>
                    <a:pt x="1835" y="3670"/>
                  </a:cubicBezTo>
                  <a:cubicBezTo>
                    <a:pt x="2869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707;p67"/>
            <p:cNvSpPr/>
            <p:nvPr/>
          </p:nvSpPr>
          <p:spPr>
            <a:xfrm rot="10800000">
              <a:off x="6323197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1" y="835"/>
                    <a:pt x="1" y="1836"/>
                  </a:cubicBezTo>
                  <a:cubicBezTo>
                    <a:pt x="1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69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708;p67"/>
            <p:cNvSpPr/>
            <p:nvPr/>
          </p:nvSpPr>
          <p:spPr>
            <a:xfrm rot="10800000">
              <a:off x="5279073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70" y="2870"/>
                    <a:pt x="3670" y="1836"/>
                  </a:cubicBezTo>
                  <a:cubicBezTo>
                    <a:pt x="3670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4709;p67"/>
            <p:cNvSpPr/>
            <p:nvPr/>
          </p:nvSpPr>
          <p:spPr>
            <a:xfrm rot="10800000">
              <a:off x="4234950" y="2570459"/>
              <a:ext cx="86961" cy="86975"/>
            </a:xfrm>
            <a:custGeom>
              <a:avLst/>
              <a:gdLst/>
              <a:ahLst/>
              <a:cxnLst/>
              <a:rect l="l" t="t" r="r" b="b"/>
              <a:pathLst>
                <a:path w="3670" h="3671" extrusionOk="0">
                  <a:moveTo>
                    <a:pt x="1835" y="1"/>
                  </a:moveTo>
                  <a:cubicBezTo>
                    <a:pt x="834" y="1"/>
                    <a:pt x="0" y="835"/>
                    <a:pt x="0" y="1836"/>
                  </a:cubicBezTo>
                  <a:cubicBezTo>
                    <a:pt x="0" y="2870"/>
                    <a:pt x="834" y="3670"/>
                    <a:pt x="1835" y="3670"/>
                  </a:cubicBezTo>
                  <a:cubicBezTo>
                    <a:pt x="2836" y="3670"/>
                    <a:pt x="3669" y="2870"/>
                    <a:pt x="3669" y="1836"/>
                  </a:cubicBezTo>
                  <a:cubicBezTo>
                    <a:pt x="3669" y="835"/>
                    <a:pt x="2836" y="1"/>
                    <a:pt x="18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4710;p67"/>
            <p:cNvSpPr/>
            <p:nvPr/>
          </p:nvSpPr>
          <p:spPr>
            <a:xfrm rot="10800000">
              <a:off x="7541197" y="2231460"/>
              <a:ext cx="801483" cy="800617"/>
            </a:xfrm>
            <a:custGeom>
              <a:avLst/>
              <a:gdLst/>
              <a:ahLst/>
              <a:cxnLst/>
              <a:rect l="l" t="t" r="r" b="b"/>
              <a:pathLst>
                <a:path w="33825" h="33792" extrusionOk="0">
                  <a:moveTo>
                    <a:pt x="16912" y="1835"/>
                  </a:move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lose/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824" y="26219"/>
                    <a:pt x="33824" y="16879"/>
                  </a:cubicBezTo>
                  <a:cubicBezTo>
                    <a:pt x="33824" y="7539"/>
                    <a:pt x="26252" y="1"/>
                    <a:pt x="1691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711;p67"/>
            <p:cNvSpPr/>
            <p:nvPr/>
          </p:nvSpPr>
          <p:spPr>
            <a:xfrm rot="10800000">
              <a:off x="6488377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7" y="31923"/>
                    <a:pt x="1868" y="25185"/>
                    <a:pt x="1868" y="16879"/>
                  </a:cubicBezTo>
                  <a:cubicBezTo>
                    <a:pt x="1868" y="8573"/>
                    <a:pt x="8607" y="1835"/>
                    <a:pt x="16912" y="1835"/>
                  </a:cubicBezTo>
                  <a:cubicBezTo>
                    <a:pt x="25218" y="1835"/>
                    <a:pt x="31957" y="8573"/>
                    <a:pt x="31957" y="16879"/>
                  </a:cubicBezTo>
                  <a:cubicBezTo>
                    <a:pt x="31957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4712;p67"/>
            <p:cNvSpPr/>
            <p:nvPr/>
          </p:nvSpPr>
          <p:spPr>
            <a:xfrm rot="10800000">
              <a:off x="5434776" y="2231460"/>
              <a:ext cx="800701" cy="800617"/>
            </a:xfrm>
            <a:custGeom>
              <a:avLst/>
              <a:gdLst/>
              <a:ahLst/>
              <a:cxnLst/>
              <a:rect l="l" t="t" r="r" b="b"/>
              <a:pathLst>
                <a:path w="33792" h="33792" extrusionOk="0">
                  <a:moveTo>
                    <a:pt x="16879" y="1"/>
                  </a:moveTo>
                  <a:cubicBezTo>
                    <a:pt x="7539" y="1"/>
                    <a:pt x="0" y="7539"/>
                    <a:pt x="0" y="16879"/>
                  </a:cubicBezTo>
                  <a:cubicBezTo>
                    <a:pt x="0" y="26219"/>
                    <a:pt x="7539" y="33791"/>
                    <a:pt x="16879" y="33791"/>
                  </a:cubicBezTo>
                  <a:cubicBezTo>
                    <a:pt x="26219" y="33791"/>
                    <a:pt x="33791" y="26219"/>
                    <a:pt x="33791" y="16879"/>
                  </a:cubicBezTo>
                  <a:cubicBezTo>
                    <a:pt x="33791" y="7539"/>
                    <a:pt x="26219" y="1"/>
                    <a:pt x="16879" y="1"/>
                  </a:cubicBezTo>
                  <a:close/>
                  <a:moveTo>
                    <a:pt x="16879" y="31923"/>
                  </a:moveTo>
                  <a:cubicBezTo>
                    <a:pt x="8573" y="31923"/>
                    <a:pt x="1835" y="25185"/>
                    <a:pt x="1835" y="16879"/>
                  </a:cubicBezTo>
                  <a:cubicBezTo>
                    <a:pt x="1835" y="8573"/>
                    <a:pt x="8573" y="1835"/>
                    <a:pt x="16879" y="1835"/>
                  </a:cubicBezTo>
                  <a:cubicBezTo>
                    <a:pt x="25185" y="1835"/>
                    <a:pt x="31923" y="8573"/>
                    <a:pt x="31923" y="16879"/>
                  </a:cubicBezTo>
                  <a:cubicBezTo>
                    <a:pt x="31923" y="25185"/>
                    <a:pt x="25185" y="31923"/>
                    <a:pt x="16879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4713;p67"/>
            <p:cNvSpPr/>
            <p:nvPr/>
          </p:nvSpPr>
          <p:spPr>
            <a:xfrm rot="10800000">
              <a:off x="4381980" y="2231460"/>
              <a:ext cx="800678" cy="800617"/>
            </a:xfrm>
            <a:custGeom>
              <a:avLst/>
              <a:gdLst/>
              <a:ahLst/>
              <a:cxnLst/>
              <a:rect l="l" t="t" r="r" b="b"/>
              <a:pathLst>
                <a:path w="33791" h="33792" extrusionOk="0">
                  <a:moveTo>
                    <a:pt x="16912" y="1"/>
                  </a:moveTo>
                  <a:cubicBezTo>
                    <a:pt x="7572" y="1"/>
                    <a:pt x="0" y="7539"/>
                    <a:pt x="0" y="16879"/>
                  </a:cubicBezTo>
                  <a:cubicBezTo>
                    <a:pt x="0" y="26219"/>
                    <a:pt x="7572" y="33791"/>
                    <a:pt x="16912" y="33791"/>
                  </a:cubicBezTo>
                  <a:cubicBezTo>
                    <a:pt x="26252" y="33791"/>
                    <a:pt x="33791" y="26219"/>
                    <a:pt x="33791" y="16879"/>
                  </a:cubicBezTo>
                  <a:cubicBezTo>
                    <a:pt x="33791" y="7539"/>
                    <a:pt x="26252" y="1"/>
                    <a:pt x="16912" y="1"/>
                  </a:cubicBezTo>
                  <a:close/>
                  <a:moveTo>
                    <a:pt x="16912" y="31923"/>
                  </a:moveTo>
                  <a:cubicBezTo>
                    <a:pt x="8606" y="31923"/>
                    <a:pt x="1868" y="25185"/>
                    <a:pt x="1868" y="16879"/>
                  </a:cubicBezTo>
                  <a:cubicBezTo>
                    <a:pt x="1868" y="8573"/>
                    <a:pt x="8606" y="1835"/>
                    <a:pt x="16912" y="1835"/>
                  </a:cubicBezTo>
                  <a:cubicBezTo>
                    <a:pt x="25218" y="1835"/>
                    <a:pt x="31956" y="8573"/>
                    <a:pt x="31956" y="16879"/>
                  </a:cubicBezTo>
                  <a:cubicBezTo>
                    <a:pt x="31956" y="25185"/>
                    <a:pt x="25218" y="31923"/>
                    <a:pt x="16912" y="319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TextovéPole 20"/>
          <p:cNvSpPr txBox="1"/>
          <p:nvPr/>
        </p:nvSpPr>
        <p:spPr>
          <a:xfrm>
            <a:off x="8836467" y="2857889"/>
            <a:ext cx="1394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2024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2016567" y="2867414"/>
            <a:ext cx="1394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MPŘ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153317" y="2877862"/>
            <a:ext cx="1609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VLÁDA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6618789" y="2868337"/>
            <a:ext cx="10332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PSP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Obdélník 24"/>
          <p:cNvSpPr/>
          <p:nvPr/>
        </p:nvSpPr>
        <p:spPr>
          <a:xfrm>
            <a:off x="1743739" y="4606408"/>
            <a:ext cx="161681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s-CZ" sz="22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mezirezortní připomínkové řízení</a:t>
            </a:r>
          </a:p>
        </p:txBody>
      </p:sp>
      <p:sp>
        <p:nvSpPr>
          <p:cNvPr id="26" name="Obdélník 25"/>
          <p:cNvSpPr/>
          <p:nvPr/>
        </p:nvSpPr>
        <p:spPr>
          <a:xfrm>
            <a:off x="4149668" y="4634984"/>
            <a:ext cx="143981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sz="22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j</a:t>
            </a:r>
            <a:r>
              <a:rPr lang="cs-CZ" sz="22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ednání vlády</a:t>
            </a:r>
            <a:endParaRPr lang="cs-CZ" sz="22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7" name="Obdélník 26"/>
          <p:cNvSpPr/>
          <p:nvPr/>
        </p:nvSpPr>
        <p:spPr>
          <a:xfrm>
            <a:off x="6303823" y="4654034"/>
            <a:ext cx="17524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s-CZ" sz="22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projednávání</a:t>
            </a:r>
          </a:p>
          <a:p>
            <a:pPr lvl="0" algn="ctr"/>
            <a:r>
              <a:rPr lang="cs-CZ" sz="22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 Parlamentu ČR</a:t>
            </a:r>
            <a:endParaRPr lang="cs-CZ" sz="22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13884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786809" y="228009"/>
            <a:ext cx="1111102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HLAVNÍ PRIORITY PRO ZVYŠOVÁNÍ BEZPEČNOSTI</a:t>
            </a:r>
            <a:endParaRPr lang="cs-CZ" sz="60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5" name="Kosoúhelník 4"/>
          <p:cNvSpPr>
            <a:spLocks noChangeAspect="1"/>
          </p:cNvSpPr>
          <p:nvPr/>
        </p:nvSpPr>
        <p:spPr>
          <a:xfrm>
            <a:off x="3425571" y="4144482"/>
            <a:ext cx="1836981" cy="1412303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Kosoúhelník 5"/>
          <p:cNvSpPr>
            <a:spLocks noChangeAspect="1"/>
          </p:cNvSpPr>
          <p:nvPr/>
        </p:nvSpPr>
        <p:spPr>
          <a:xfrm>
            <a:off x="8167696" y="4144484"/>
            <a:ext cx="1836981" cy="1412303"/>
          </a:xfrm>
          <a:prstGeom prst="parallelogram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TextovéPole 44"/>
          <p:cNvSpPr txBox="1"/>
          <p:nvPr/>
        </p:nvSpPr>
        <p:spPr>
          <a:xfrm>
            <a:off x="1573628" y="5582092"/>
            <a:ext cx="343235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účinný </a:t>
            </a:r>
            <a:r>
              <a:rPr lang="cs-CZ" sz="28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dohled</a:t>
            </a:r>
          </a:p>
          <a:p>
            <a:r>
              <a:rPr lang="cs-CZ" sz="28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větší </a:t>
            </a: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vymahatelnost práva </a:t>
            </a:r>
            <a:endParaRPr lang="cs-CZ" sz="2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6275662" y="5573715"/>
            <a:ext cx="49151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opatření cílená </a:t>
            </a:r>
            <a:endParaRPr lang="cs-CZ" sz="2800" dirty="0" smtClean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  <a:p>
            <a:r>
              <a:rPr lang="cs-CZ" sz="28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na </a:t>
            </a:r>
            <a:r>
              <a:rPr lang="cs-CZ" sz="28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nejrizikovější skupinu – mladé řidiče</a:t>
            </a:r>
          </a:p>
          <a:p>
            <a:endParaRPr lang="cs-CZ" sz="2800" dirty="0"/>
          </a:p>
        </p:txBody>
      </p:sp>
      <p:sp>
        <p:nvSpPr>
          <p:cNvPr id="47" name="Kosoúhelník 46"/>
          <p:cNvSpPr>
            <a:spLocks noChangeAspect="1"/>
          </p:cNvSpPr>
          <p:nvPr/>
        </p:nvSpPr>
        <p:spPr>
          <a:xfrm>
            <a:off x="1701219" y="2654593"/>
            <a:ext cx="3835890" cy="2565988"/>
          </a:xfrm>
          <a:prstGeom prst="parallelogram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Kosoúhelník 47"/>
          <p:cNvSpPr>
            <a:spLocks noChangeAspect="1"/>
          </p:cNvSpPr>
          <p:nvPr/>
        </p:nvSpPr>
        <p:spPr>
          <a:xfrm>
            <a:off x="6436254" y="2647501"/>
            <a:ext cx="3835890" cy="2565988"/>
          </a:xfrm>
          <a:prstGeom prst="parallelogram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89" t="-960" r="-10089" b="-96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4498015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47" r="4589"/>
          <a:stretch/>
        </p:blipFill>
        <p:spPr>
          <a:xfrm>
            <a:off x="0" y="0"/>
            <a:ext cx="5657851" cy="6858000"/>
          </a:xfrm>
        </p:spPr>
      </p:pic>
      <p:sp>
        <p:nvSpPr>
          <p:cNvPr id="5" name="Obdélník 9"/>
          <p:cNvSpPr/>
          <p:nvPr/>
        </p:nvSpPr>
        <p:spPr>
          <a:xfrm flipH="1">
            <a:off x="4076700" y="0"/>
            <a:ext cx="7248523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82475 w 12192000"/>
              <a:gd name="connsiteY2" fmla="*/ 33337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0220325 w 12192000"/>
              <a:gd name="connsiteY2" fmla="*/ 3371850 h 6858000"/>
              <a:gd name="connsiteX3" fmla="*/ 12192000 w 12192000"/>
              <a:gd name="connsiteY3" fmla="*/ 6858000 h 6858000"/>
              <a:gd name="connsiteX4" fmla="*/ 0 w 12192000"/>
              <a:gd name="connsiteY4" fmla="*/ 6858000 h 6858000"/>
              <a:gd name="connsiteX5" fmla="*/ 0 w 12192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0220325" y="337185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6192253" y="196182"/>
            <a:ext cx="44932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ALKOHOL</a:t>
            </a:r>
            <a:endParaRPr lang="cs-CZ" sz="5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4294036"/>
              </p:ext>
            </p:extLst>
          </p:nvPr>
        </p:nvGraphicFramePr>
        <p:xfrm>
          <a:off x="6274385" y="2827673"/>
          <a:ext cx="668337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8" name="CorelDRAW" r:id="rId4" imgW="667971" imgH="348544" progId="CorelDraw.Graphic.19">
                  <p:embed/>
                </p:oleObj>
              </mc:Choice>
              <mc:Fallback>
                <p:oleObj name="CorelDRAW" r:id="rId4" imgW="667971" imgH="348544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74385" y="2827673"/>
                        <a:ext cx="668337" cy="349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k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4169936"/>
              </p:ext>
            </p:extLst>
          </p:nvPr>
        </p:nvGraphicFramePr>
        <p:xfrm>
          <a:off x="6411078" y="4054892"/>
          <a:ext cx="428625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9" name="CorelDRAW" r:id="rId6" imgW="428250" imgH="351014" progId="CorelDraw.Graphic.19">
                  <p:embed/>
                </p:oleObj>
              </mc:Choice>
              <mc:Fallback>
                <p:oleObj name="CorelDRAW" r:id="rId6" imgW="428250" imgH="351014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11078" y="4054892"/>
                        <a:ext cx="428625" cy="350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7561224"/>
              </p:ext>
            </p:extLst>
          </p:nvPr>
        </p:nvGraphicFramePr>
        <p:xfrm>
          <a:off x="6388434" y="5141161"/>
          <a:ext cx="696913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0" name="CorelDRAW" r:id="rId8" imgW="697627" imgH="392289" progId="CorelDraw.Graphic.19">
                  <p:embed/>
                </p:oleObj>
              </mc:Choice>
              <mc:Fallback>
                <p:oleObj name="CorelDRAW" r:id="rId8" imgW="697627" imgH="392289" progId="CorelDraw.Graphic.1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88434" y="5141161"/>
                        <a:ext cx="696913" cy="39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ovéPole 14"/>
          <p:cNvSpPr txBox="1"/>
          <p:nvPr/>
        </p:nvSpPr>
        <p:spPr>
          <a:xfrm>
            <a:off x="7251032" y="2582779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4700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7483643" y="3858126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49</a:t>
            </a:r>
            <a:endParaRPr lang="cs-CZ" sz="4400" dirty="0">
              <a:solidFill>
                <a:schemeClr val="bg1">
                  <a:lumMod val="9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7234991" y="5013158"/>
            <a:ext cx="152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&gt;1,5‰ 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8931699" y="2572519"/>
            <a:ext cx="2711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nehod v roce 2021, při 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kterých byl řidič ovlivněn 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alkoholem či drogami 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8936012" y="3882003"/>
            <a:ext cx="27111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lidí při těchto nehodách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v roce 2021 zahynulo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8970520" y="4874561"/>
            <a:ext cx="28394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nadýchala více než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polovina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řidičů, kteří </a:t>
            </a:r>
            <a:r>
              <a:rPr lang="cs-CZ" sz="2000" dirty="0" smtClean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způsobili </a:t>
            </a:r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nehodu</a:t>
            </a:r>
          </a:p>
          <a:p>
            <a:r>
              <a:rPr lang="cs-CZ" sz="2000" dirty="0">
                <a:solidFill>
                  <a:schemeClr val="bg1">
                    <a:lumMod val="95000"/>
                  </a:schemeClr>
                </a:solidFill>
                <a:latin typeface="Bahnschrift Condensed" panose="020B0502040204020203" pitchFamily="34" charset="0"/>
              </a:rPr>
              <a:t>pod vlivem</a:t>
            </a:r>
          </a:p>
        </p:txBody>
      </p:sp>
    </p:spTree>
    <p:extLst>
      <p:ext uri="{BB962C8B-B14F-4D97-AF65-F5344CB8AC3E}">
        <p14:creationId xmlns:p14="http://schemas.microsoft.com/office/powerpoint/2010/main" val="1255268000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1303</TotalTime>
  <Words>611</Words>
  <Application>Microsoft Office PowerPoint</Application>
  <PresentationFormat>Širokoúhlá obrazovka</PresentationFormat>
  <Paragraphs>139</Paragraphs>
  <Slides>23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Bahnschrift Condensed</vt:lpstr>
      <vt:lpstr>Calibri</vt:lpstr>
      <vt:lpstr>Calibri Light</vt:lpstr>
      <vt:lpstr>Motiv Office</vt:lpstr>
      <vt:lpstr>CorelDRAW</vt:lpstr>
      <vt:lpstr>NOVÝ BODOVÝ SYSTÉM</vt:lpstr>
      <vt:lpstr>PŘEHLEDNĚJŠÍ SYSTÉM</vt:lpstr>
      <vt:lpstr>ŘÍZENÍ OD 17 LET</vt:lpstr>
      <vt:lpstr>Prezentace aplikace PowerPoint</vt:lpstr>
      <vt:lpstr>Prezentace aplikace PowerPoint</vt:lpstr>
      <vt:lpstr>Prezentace aplikace PowerPoint</vt:lpstr>
      <vt:lpstr>HARMONOGRAM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DÍKY ZA POZORNOST!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Nejsou body jako body</dc:title>
  <dc:creator>Lukašík Tomáš Ing.</dc:creator>
  <cp:lastModifiedBy>Stadler Jakub Mgr.</cp:lastModifiedBy>
  <cp:revision>96</cp:revision>
  <dcterms:created xsi:type="dcterms:W3CDTF">2022-07-14T12:05:15Z</dcterms:created>
  <dcterms:modified xsi:type="dcterms:W3CDTF">2022-07-18T11:33:40Z</dcterms:modified>
</cp:coreProperties>
</file>