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65" r:id="rId4"/>
    <p:sldId id="266" r:id="rId5"/>
    <p:sldId id="267" r:id="rId6"/>
    <p:sldId id="268" r:id="rId7"/>
    <p:sldId id="262" r:id="rId8"/>
    <p:sldId id="263" r:id="rId9"/>
    <p:sldId id="269" r:id="rId10"/>
    <p:sldId id="274" r:id="rId11"/>
    <p:sldId id="275" r:id="rId12"/>
    <p:sldId id="285" r:id="rId13"/>
    <p:sldId id="271" r:id="rId14"/>
    <p:sldId id="272" r:id="rId15"/>
    <p:sldId id="278" r:id="rId16"/>
    <p:sldId id="280" r:id="rId17"/>
    <p:sldId id="273" r:id="rId18"/>
    <p:sldId id="284" r:id="rId19"/>
    <p:sldId id="286" r:id="rId20"/>
    <p:sldId id="277" r:id="rId21"/>
    <p:sldId id="288" r:id="rId22"/>
    <p:sldId id="287" r:id="rId23"/>
    <p:sldId id="282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řold Tomáš Mgr. M.A." initials="NTMM" lastIdx="12" clrIdx="0">
    <p:extLst>
      <p:ext uri="{19B8F6BF-5375-455C-9EA6-DF929625EA0E}">
        <p15:presenceInfo xmlns:p15="http://schemas.microsoft.com/office/powerpoint/2012/main" userId="S-1-5-21-2013546996-1368335440-1734353810-18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44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64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85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62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99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0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25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64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9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00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85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32974-85DD-480D-80E6-22C4477CA369}" type="datetimeFigureOut">
              <a:rPr lang="cs-CZ" smtClean="0"/>
              <a:t>18.07.2022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09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9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1472" y="3627992"/>
            <a:ext cx="6697626" cy="1325563"/>
          </a:xfrm>
        </p:spPr>
        <p:txBody>
          <a:bodyPr>
            <a:normAutofit/>
          </a:bodyPr>
          <a:lstStyle/>
          <a:p>
            <a:r>
              <a:rPr lang="cs-CZ" sz="72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NOVÝ BODOVÝ SYSTÉM</a:t>
            </a:r>
            <a:endParaRPr lang="cs-CZ" sz="72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Google Shape;1706;p65"/>
          <p:cNvSpPr/>
          <p:nvPr/>
        </p:nvSpPr>
        <p:spPr>
          <a:xfrm flipH="1">
            <a:off x="4208996" y="4898243"/>
            <a:ext cx="7524349" cy="54740"/>
          </a:xfrm>
          <a:custGeom>
            <a:avLst/>
            <a:gdLst>
              <a:gd name="connsiteX0" fmla="*/ 0 w 8121"/>
              <a:gd name="connsiteY0" fmla="*/ 0 h 9994"/>
              <a:gd name="connsiteX1" fmla="*/ 0 w 8121"/>
              <a:gd name="connsiteY1" fmla="*/ 9994 h 9994"/>
              <a:gd name="connsiteX2" fmla="*/ 8121 w 8121"/>
              <a:gd name="connsiteY2" fmla="*/ 9546 h 9994"/>
              <a:gd name="connsiteX3" fmla="*/ 7220 w 8121"/>
              <a:gd name="connsiteY3" fmla="*/ 0 h 9994"/>
              <a:gd name="connsiteX4" fmla="*/ 0 w 8121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1" h="9994" extrusionOk="0">
                <a:moveTo>
                  <a:pt x="0" y="0"/>
                </a:moveTo>
                <a:lnTo>
                  <a:pt x="0" y="9994"/>
                </a:lnTo>
                <a:lnTo>
                  <a:pt x="8121" y="9546"/>
                </a:lnTo>
                <a:cubicBezTo>
                  <a:pt x="7821" y="6364"/>
                  <a:pt x="7520" y="3182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06;p65"/>
          <p:cNvSpPr/>
          <p:nvPr/>
        </p:nvSpPr>
        <p:spPr>
          <a:xfrm flipH="1">
            <a:off x="2963759" y="5127992"/>
            <a:ext cx="8778860" cy="53595"/>
          </a:xfrm>
          <a:custGeom>
            <a:avLst/>
            <a:gdLst>
              <a:gd name="connsiteX0" fmla="*/ 0 w 8079"/>
              <a:gd name="connsiteY0" fmla="*/ 0 h 9994"/>
              <a:gd name="connsiteX1" fmla="*/ 0 w 8079"/>
              <a:gd name="connsiteY1" fmla="*/ 9994 h 9994"/>
              <a:gd name="connsiteX2" fmla="*/ 8079 w 8079"/>
              <a:gd name="connsiteY2" fmla="*/ 9019 h 9994"/>
              <a:gd name="connsiteX3" fmla="*/ 7220 w 8079"/>
              <a:gd name="connsiteY3" fmla="*/ 0 h 9994"/>
              <a:gd name="connsiteX4" fmla="*/ 0 w 8079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" h="9994" extrusionOk="0">
                <a:moveTo>
                  <a:pt x="0" y="0"/>
                </a:moveTo>
                <a:lnTo>
                  <a:pt x="0" y="9994"/>
                </a:lnTo>
                <a:lnTo>
                  <a:pt x="8079" y="9019"/>
                </a:lnTo>
                <a:cubicBezTo>
                  <a:pt x="7793" y="6013"/>
                  <a:pt x="7506" y="3006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4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0"/>
            <a:ext cx="9124950" cy="6846304"/>
          </a:xfrm>
          <a:prstGeom prst="rect">
            <a:avLst/>
          </a:prstGeom>
        </p:spPr>
      </p:pic>
      <p:sp>
        <p:nvSpPr>
          <p:cNvPr id="20" name="Obdélník 9"/>
          <p:cNvSpPr/>
          <p:nvPr/>
        </p:nvSpPr>
        <p:spPr>
          <a:xfrm>
            <a:off x="-170121" y="0"/>
            <a:ext cx="515097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87522" y="2501752"/>
            <a:ext cx="43338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Červenec 2021 </a:t>
            </a:r>
          </a:p>
          <a:p>
            <a:endParaRPr lang="cs-CZ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Nezvládnutí řízení ve </a:t>
            </a:r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městě, náraz do 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sloupu. </a:t>
            </a:r>
            <a:endParaRPr lang="cs-CZ" sz="2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Téměř 2x překročena rychlost </a:t>
            </a:r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(50 km/h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)</a:t>
            </a:r>
          </a:p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 těžká zranění, jedno lehké,</a:t>
            </a:r>
          </a:p>
          <a:p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ř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idič na následky poranění mozku zemřel v nemocnici.</a:t>
            </a:r>
            <a:endParaRPr lang="cs-CZ" sz="2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11657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soúhelník 1"/>
          <p:cNvSpPr/>
          <p:nvPr/>
        </p:nvSpPr>
        <p:spPr>
          <a:xfrm>
            <a:off x="2181726" y="2368215"/>
            <a:ext cx="9126955" cy="1147010"/>
          </a:xfrm>
          <a:prstGeom prst="parallelogram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/>
          <p:cNvSpPr/>
          <p:nvPr/>
        </p:nvSpPr>
        <p:spPr>
          <a:xfrm>
            <a:off x="763505" y="2264944"/>
            <a:ext cx="1491915" cy="114701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Kosoúhelník 14"/>
          <p:cNvSpPr/>
          <p:nvPr/>
        </p:nvSpPr>
        <p:spPr>
          <a:xfrm>
            <a:off x="1941094" y="4301289"/>
            <a:ext cx="9126955" cy="1147010"/>
          </a:xfrm>
          <a:prstGeom prst="parallelogram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/>
          <p:cNvSpPr/>
          <p:nvPr/>
        </p:nvSpPr>
        <p:spPr>
          <a:xfrm>
            <a:off x="522873" y="4198018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36219" y="2489534"/>
            <a:ext cx="93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NYNÍ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47461" y="4454692"/>
            <a:ext cx="105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NOVĚ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14863" y="2560721"/>
            <a:ext cx="930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7 b </a:t>
            </a:r>
            <a:r>
              <a:rPr lang="cs-CZ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+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2 500-20 000 </a:t>
            </a:r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Kč </a:t>
            </a:r>
            <a:r>
              <a:rPr lang="cs-CZ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+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6-12 měsíců zákaz řízení 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460908" y="4513346"/>
            <a:ext cx="930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6 b </a:t>
            </a:r>
            <a:r>
              <a:rPr lang="cs-CZ" sz="4000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+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7 000-25 000 </a:t>
            </a:r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Kč </a:t>
            </a:r>
            <a:r>
              <a:rPr lang="cs-CZ" sz="4000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+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6-18 měsíců zákaz řízení 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668921"/>
              </p:ext>
            </p:extLst>
          </p:nvPr>
        </p:nvGraphicFramePr>
        <p:xfrm>
          <a:off x="5121609" y="733426"/>
          <a:ext cx="1505350" cy="846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CorelDRAW" r:id="rId3" imgW="697627" imgH="392289" progId="CorelDraw.Graphic.19">
                  <p:embed/>
                </p:oleObj>
              </mc:Choice>
              <mc:Fallback>
                <p:oleObj name="CorelDRAW" r:id="rId3" imgW="697627" imgH="392289" progId="CorelDraw.Graphic.19">
                  <p:embed/>
                  <p:pic>
                    <p:nvPicPr>
                      <p:cNvPr id="14" name="Objekt 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21609" y="733426"/>
                        <a:ext cx="1505350" cy="846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056735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soúhelník 1"/>
          <p:cNvSpPr/>
          <p:nvPr/>
        </p:nvSpPr>
        <p:spPr>
          <a:xfrm>
            <a:off x="2181726" y="2368215"/>
            <a:ext cx="9126955" cy="1147010"/>
          </a:xfrm>
          <a:prstGeom prst="parallelogram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/>
          <p:cNvSpPr/>
          <p:nvPr/>
        </p:nvSpPr>
        <p:spPr>
          <a:xfrm>
            <a:off x="763505" y="2264944"/>
            <a:ext cx="1491915" cy="114701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Kosoúhelník 14"/>
          <p:cNvSpPr/>
          <p:nvPr/>
        </p:nvSpPr>
        <p:spPr>
          <a:xfrm>
            <a:off x="1941094" y="4301289"/>
            <a:ext cx="9126955" cy="1147010"/>
          </a:xfrm>
          <a:prstGeom prst="parallelogram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/>
          <p:cNvSpPr/>
          <p:nvPr/>
        </p:nvSpPr>
        <p:spPr>
          <a:xfrm>
            <a:off x="522873" y="4198018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36219" y="2489534"/>
            <a:ext cx="93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NYNÍ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47461" y="4454692"/>
            <a:ext cx="105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NOVĚ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76738" y="2560721"/>
            <a:ext cx="930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7 b </a:t>
            </a:r>
            <a:r>
              <a:rPr lang="cs-CZ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+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25 000-50 000 </a:t>
            </a:r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Kč </a:t>
            </a:r>
            <a:r>
              <a:rPr lang="cs-CZ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+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12-24 měsíců zákaz řízení 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127533" y="4513346"/>
            <a:ext cx="930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6 b </a:t>
            </a:r>
            <a:r>
              <a:rPr lang="cs-CZ" sz="4000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+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25 000-75 000 </a:t>
            </a:r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Kč </a:t>
            </a:r>
            <a:r>
              <a:rPr lang="cs-CZ" sz="4000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+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18-36 měsíců zákaz řízení 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r="38788" b="20269"/>
          <a:stretch/>
        </p:blipFill>
        <p:spPr>
          <a:xfrm>
            <a:off x="5295900" y="438150"/>
            <a:ext cx="16573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4691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3"/>
          <a:stretch/>
        </p:blipFill>
        <p:spPr>
          <a:xfrm>
            <a:off x="-19050" y="0"/>
            <a:ext cx="5419726" cy="6858000"/>
          </a:xfrm>
        </p:spPr>
      </p:pic>
      <p:sp>
        <p:nvSpPr>
          <p:cNvPr id="5" name="Obdélník 9"/>
          <p:cNvSpPr/>
          <p:nvPr/>
        </p:nvSpPr>
        <p:spPr>
          <a:xfrm flipH="1">
            <a:off x="4076699" y="0"/>
            <a:ext cx="81153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298030" y="196182"/>
            <a:ext cx="640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RYCHLOST</a:t>
            </a:r>
            <a:endParaRPr lang="cs-CZ" sz="5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309443"/>
              </p:ext>
            </p:extLst>
          </p:nvPr>
        </p:nvGraphicFramePr>
        <p:xfrm>
          <a:off x="6400800" y="2574492"/>
          <a:ext cx="492125" cy="546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" name="CorelDRAW" r:id="rId4" imgW="376705" imgH="418042" progId="CorelDraw.Graphic.19">
                  <p:embed/>
                </p:oleObj>
              </mc:Choice>
              <mc:Fallback>
                <p:oleObj name="CorelDRAW" r:id="rId4" imgW="376705" imgH="418042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00800" y="2574492"/>
                        <a:ext cx="492125" cy="546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04906"/>
              </p:ext>
            </p:extLst>
          </p:nvPr>
        </p:nvGraphicFramePr>
        <p:xfrm>
          <a:off x="6408593" y="3789446"/>
          <a:ext cx="551426" cy="451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CorelDRAW" r:id="rId6" imgW="428250" imgH="351014" progId="CorelDraw.Graphic.19">
                  <p:embed/>
                </p:oleObj>
              </mc:Choice>
              <mc:Fallback>
                <p:oleObj name="CorelDRAW" r:id="rId6" imgW="428250" imgH="35101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08593" y="3789446"/>
                        <a:ext cx="551426" cy="451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7210927" y="249153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40 %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218949" y="3612982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4/10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831924" y="2338020"/>
            <a:ext cx="2711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všech bodovaných </a:t>
            </a:r>
          </a:p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přestupků v roce 2021 </a:t>
            </a:r>
          </a:p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tvoří překročení rychlosti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842556" y="3548814"/>
            <a:ext cx="2951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osob, které na našich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silnicích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zemřou, byly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usmrceny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z důvodu </a:t>
            </a:r>
          </a:p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nepřiměřené rychlosti</a:t>
            </a: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291584"/>
              </p:ext>
            </p:extLst>
          </p:nvPr>
        </p:nvGraphicFramePr>
        <p:xfrm>
          <a:off x="6389543" y="4932446"/>
          <a:ext cx="551426" cy="451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CorelDRAW" r:id="rId6" imgW="428250" imgH="351014" progId="CorelDraw.Graphic.19">
                  <p:embed/>
                </p:oleObj>
              </mc:Choice>
              <mc:Fallback>
                <p:oleObj name="CorelDRAW" r:id="rId6" imgW="428250" imgH="351014" progId="CorelDraw.Graphic.19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89543" y="4932446"/>
                        <a:ext cx="551426" cy="451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ovéPole 17"/>
          <p:cNvSpPr txBox="1"/>
          <p:nvPr/>
        </p:nvSpPr>
        <p:spPr>
          <a:xfrm>
            <a:off x="7199899" y="4755982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178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823506" y="4853739"/>
            <a:ext cx="295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lidí zemřelo v roce 2021 v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důsledku nepřiměřené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rychlosti</a:t>
            </a:r>
            <a:endParaRPr lang="cs-CZ" sz="2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9591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symbol pro obsa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9597" y="0"/>
            <a:ext cx="8992403" cy="6858000"/>
          </a:xfrm>
          <a:prstGeom prst="rect">
            <a:avLst/>
          </a:prstGeom>
        </p:spPr>
      </p:pic>
      <p:sp>
        <p:nvSpPr>
          <p:cNvPr id="13" name="Obdélník 9"/>
          <p:cNvSpPr/>
          <p:nvPr/>
        </p:nvSpPr>
        <p:spPr>
          <a:xfrm>
            <a:off x="-467835" y="0"/>
            <a:ext cx="515097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433497" y="2160846"/>
            <a:ext cx="45434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  <a:defRPr/>
            </a:pPr>
            <a:endParaRPr lang="cs-CZ" altLang="cs-CZ" b="1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buClr>
                <a:srgbClr val="009900"/>
              </a:buClr>
              <a:defRPr/>
            </a:pPr>
            <a:r>
              <a:rPr lang="cs-CZ" altLang="cs-CZ" sz="3600" b="1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Těšany</a:t>
            </a:r>
          </a:p>
          <a:p>
            <a:pPr>
              <a:buClr>
                <a:srgbClr val="009900"/>
              </a:buClr>
              <a:defRPr/>
            </a:pPr>
            <a:r>
              <a:rPr lang="cs-CZ" altLang="cs-CZ" sz="3600" b="1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7.2.2017</a:t>
            </a:r>
          </a:p>
          <a:p>
            <a:pPr>
              <a:buClr>
                <a:srgbClr val="009900"/>
              </a:buClr>
              <a:defRPr/>
            </a:pPr>
            <a:endParaRPr lang="cs-CZ" altLang="cs-CZ" b="1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buClr>
                <a:srgbClr val="009900"/>
              </a:buClr>
              <a:defRPr/>
            </a:pPr>
            <a:r>
              <a:rPr lang="cs-CZ" alt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Přetáčivý smyk následkem vysoké rychlosti v zatáčce, náraz do stromu.</a:t>
            </a:r>
          </a:p>
          <a:p>
            <a:pPr>
              <a:buClr>
                <a:srgbClr val="009900"/>
              </a:buClr>
              <a:defRPr/>
            </a:pPr>
            <a:r>
              <a:rPr lang="cs-CZ" alt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Řidič zemřel.</a:t>
            </a:r>
          </a:p>
          <a:p>
            <a:pPr>
              <a:buClr>
                <a:srgbClr val="009900"/>
              </a:buClr>
              <a:defRPr/>
            </a:pPr>
            <a:endParaRPr lang="cs-CZ" sz="2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6489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soúhelník 1"/>
          <p:cNvSpPr/>
          <p:nvPr/>
        </p:nvSpPr>
        <p:spPr>
          <a:xfrm>
            <a:off x="2181726" y="2707572"/>
            <a:ext cx="9126955" cy="1147010"/>
          </a:xfrm>
          <a:prstGeom prst="parallelogram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/>
          <p:cNvSpPr/>
          <p:nvPr/>
        </p:nvSpPr>
        <p:spPr>
          <a:xfrm>
            <a:off x="763505" y="2604301"/>
            <a:ext cx="1491915" cy="114701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Kosoúhelník 14"/>
          <p:cNvSpPr/>
          <p:nvPr/>
        </p:nvSpPr>
        <p:spPr>
          <a:xfrm>
            <a:off x="1941094" y="4640646"/>
            <a:ext cx="9126955" cy="1147010"/>
          </a:xfrm>
          <a:prstGeom prst="parallelogram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/>
          <p:cNvSpPr/>
          <p:nvPr/>
        </p:nvSpPr>
        <p:spPr>
          <a:xfrm>
            <a:off x="522873" y="4537375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36219" y="2828891"/>
            <a:ext cx="93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NYNÍ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47461" y="4794049"/>
            <a:ext cx="105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NOVĚ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14863" y="2900078"/>
            <a:ext cx="930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5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b  </a:t>
            </a:r>
            <a:r>
              <a:rPr lang="cs-CZ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+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5 000 - 10 000 Kč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567238" y="4852703"/>
            <a:ext cx="930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6 b  </a:t>
            </a:r>
            <a:r>
              <a:rPr lang="cs-CZ" sz="4000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+ 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7 000 - 25 000 Kč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5029200" y="446567"/>
            <a:ext cx="1722475" cy="170121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170967" y="567068"/>
            <a:ext cx="1453117" cy="1474382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378798" y="590958"/>
            <a:ext cx="12971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5</a:t>
            </a:r>
            <a:r>
              <a:rPr lang="pl-PL" sz="88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0</a:t>
            </a:r>
            <a:endParaRPr lang="cs-CZ" sz="8800" dirty="0"/>
          </a:p>
        </p:txBody>
      </p:sp>
    </p:spTree>
    <p:extLst>
      <p:ext uri="{BB962C8B-B14F-4D97-AF65-F5344CB8AC3E}">
        <p14:creationId xmlns:p14="http://schemas.microsoft.com/office/powerpoint/2010/main" val="424796780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soúhelník 1"/>
          <p:cNvSpPr/>
          <p:nvPr/>
        </p:nvSpPr>
        <p:spPr>
          <a:xfrm>
            <a:off x="2181726" y="2707575"/>
            <a:ext cx="9126955" cy="1147010"/>
          </a:xfrm>
          <a:prstGeom prst="parallelogram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/>
          <p:cNvSpPr/>
          <p:nvPr/>
        </p:nvSpPr>
        <p:spPr>
          <a:xfrm>
            <a:off x="763505" y="2604304"/>
            <a:ext cx="1491915" cy="114701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Kosoúhelník 14"/>
          <p:cNvSpPr/>
          <p:nvPr/>
        </p:nvSpPr>
        <p:spPr>
          <a:xfrm>
            <a:off x="1941094" y="4640649"/>
            <a:ext cx="9126955" cy="1147010"/>
          </a:xfrm>
          <a:prstGeom prst="parallelogram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/>
          <p:cNvSpPr/>
          <p:nvPr/>
        </p:nvSpPr>
        <p:spPr>
          <a:xfrm>
            <a:off x="522873" y="4537378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36219" y="2828894"/>
            <a:ext cx="93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NYNÍ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47461" y="4794052"/>
            <a:ext cx="105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NOVĚ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9613" y="2814356"/>
            <a:ext cx="7510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3 b  </a:t>
            </a:r>
            <a:r>
              <a:rPr lang="cs-CZ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+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0 - 2 500 Kč  </a:t>
            </a:r>
            <a:r>
              <a:rPr lang="cs-CZ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nebo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 2 500 </a:t>
            </a:r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–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5 000 Kč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471988" y="4747931"/>
            <a:ext cx="7891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4 b  </a:t>
            </a:r>
            <a:r>
              <a:rPr lang="cs-CZ" sz="4000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+ 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2 500 Kč  </a:t>
            </a:r>
            <a:r>
              <a:rPr lang="cs-CZ" sz="4000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nebo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4 000 </a:t>
            </a:r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- 10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000 Kč</a:t>
            </a:r>
            <a:endParaRPr lang="cs-CZ" sz="28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67151" y="342546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na místě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733800" y="5397135"/>
            <a:ext cx="111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na místě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258050" y="3434985"/>
            <a:ext cx="2066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ve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správním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řízení </a:t>
            </a:r>
          </a:p>
          <a:p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734175" y="5349510"/>
            <a:ext cx="2066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ve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správním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řízení </a:t>
            </a:r>
          </a:p>
          <a:p>
            <a:endParaRPr lang="cs-CZ" sz="2000" dirty="0"/>
          </a:p>
        </p:txBody>
      </p:sp>
      <p:sp>
        <p:nvSpPr>
          <p:cNvPr id="18" name="Ovál 17"/>
          <p:cNvSpPr/>
          <p:nvPr/>
        </p:nvSpPr>
        <p:spPr>
          <a:xfrm>
            <a:off x="5029200" y="446567"/>
            <a:ext cx="1722475" cy="170121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5170967" y="567068"/>
            <a:ext cx="1453117" cy="1474382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5348178" y="563526"/>
            <a:ext cx="12971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3</a:t>
            </a:r>
            <a:r>
              <a:rPr lang="pl-PL" sz="88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0</a:t>
            </a:r>
            <a:endParaRPr lang="cs-CZ" sz="8800" dirty="0"/>
          </a:p>
        </p:txBody>
      </p:sp>
    </p:spTree>
    <p:extLst>
      <p:ext uri="{BB962C8B-B14F-4D97-AF65-F5344CB8AC3E}">
        <p14:creationId xmlns:p14="http://schemas.microsoft.com/office/powerpoint/2010/main" val="2937650112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9"/>
          <a:stretch/>
        </p:blipFill>
        <p:spPr>
          <a:xfrm>
            <a:off x="0" y="0"/>
            <a:ext cx="6770269" cy="6865707"/>
          </a:xfrm>
        </p:spPr>
      </p:pic>
      <p:sp>
        <p:nvSpPr>
          <p:cNvPr id="5" name="Obdélník 9"/>
          <p:cNvSpPr/>
          <p:nvPr/>
        </p:nvSpPr>
        <p:spPr>
          <a:xfrm flipH="1">
            <a:off x="4076699" y="0"/>
            <a:ext cx="81153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201779" y="252329"/>
            <a:ext cx="640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TELEFON</a:t>
            </a:r>
            <a:endParaRPr lang="cs-CZ" sz="6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913109"/>
              </p:ext>
            </p:extLst>
          </p:nvPr>
        </p:nvGraphicFramePr>
        <p:xfrm>
          <a:off x="6274385" y="3241625"/>
          <a:ext cx="783938" cy="409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CorelDRAW" r:id="rId4" imgW="667971" imgH="348544" progId="CorelDraw.Graphic.19">
                  <p:embed/>
                </p:oleObj>
              </mc:Choice>
              <mc:Fallback>
                <p:oleObj name="CorelDRAW" r:id="rId4" imgW="667971" imgH="34854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4385" y="3241625"/>
                        <a:ext cx="783938" cy="409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700534"/>
              </p:ext>
            </p:extLst>
          </p:nvPr>
        </p:nvGraphicFramePr>
        <p:xfrm>
          <a:off x="6427119" y="4243254"/>
          <a:ext cx="571027" cy="467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CorelDRAW" r:id="rId6" imgW="428250" imgH="351014" progId="CorelDraw.Graphic.19">
                  <p:embed/>
                </p:oleObj>
              </mc:Choice>
              <mc:Fallback>
                <p:oleObj name="CorelDRAW" r:id="rId6" imgW="428250" imgH="35101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27119" y="4243254"/>
                        <a:ext cx="571027" cy="467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7210927" y="3081203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0 %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275097" y="4026684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56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916985" y="2980847"/>
            <a:ext cx="2711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nehod v roce 2021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vzniklo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tím, že řidič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při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jízdě nedával </a:t>
            </a:r>
          </a:p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dostatečný pozor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959515" y="4130958"/>
            <a:ext cx="295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lidí při těchto nehodách</a:t>
            </a:r>
          </a:p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 roce 2021 zahynulo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284622" y="504585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1/3</a:t>
            </a:r>
            <a:endParaRPr lang="cs-CZ" sz="4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969040" y="5150133"/>
            <a:ext cx="295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řidičů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přiznává, že za volantem </a:t>
            </a:r>
            <a:r>
              <a:rPr lang="cs-CZ" sz="2000" dirty="0" err="1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SMSkuje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nebo chatuje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5" t="8472" r="24687" b="6805"/>
          <a:stretch/>
        </p:blipFill>
        <p:spPr>
          <a:xfrm>
            <a:off x="6534150" y="5172074"/>
            <a:ext cx="366776" cy="6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4322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" name="Picture 9" descr="Obráze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2955" y="0"/>
            <a:ext cx="9149046" cy="6858000"/>
          </a:xfrm>
          <a:prstGeom prst="rect">
            <a:avLst/>
          </a:prstGeom>
          <a:noFill/>
        </p:spPr>
      </p:pic>
      <p:sp>
        <p:nvSpPr>
          <p:cNvPr id="18" name="Obdélník 9"/>
          <p:cNvSpPr/>
          <p:nvPr/>
        </p:nvSpPr>
        <p:spPr>
          <a:xfrm>
            <a:off x="-212651" y="0"/>
            <a:ext cx="515097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250530" y="2272488"/>
            <a:ext cx="45434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Sebranice</a:t>
            </a:r>
            <a:r>
              <a:rPr lang="cs-CZ" sz="36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okres </a:t>
            </a:r>
            <a:r>
              <a:rPr lang="cs-CZ" sz="36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Blansko</a:t>
            </a:r>
          </a:p>
          <a:p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22.5.2008 </a:t>
            </a:r>
          </a:p>
          <a:p>
            <a:endParaRPr lang="cs-CZ" sz="2400" dirty="0" smtClean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Řidička Octavie v době nehody telefonovala, řidič vozidla </a:t>
            </a:r>
            <a:r>
              <a:rPr lang="cs-CZ" sz="2400" dirty="0" err="1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Scania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se na poslední chvíli snažil vyhnout zleva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.</a:t>
            </a:r>
            <a:endParaRPr lang="cs-CZ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8293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7203" y="3290555"/>
            <a:ext cx="7341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Vyfotil jsem nějakou dopravní situaci, kterou jsem dal na sociální síť. A poté jsem sledoval, kdo tam k tomu co píše a jak to komentuje. Možná jsem i něco odepisoval, to je také možné, ale to už si 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nepamatuji.</a:t>
            </a:r>
            <a:r>
              <a:rPr lang="cs-CZ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“</a:t>
            </a:r>
            <a:endParaRPr lang="cs-CZ" sz="2400" dirty="0">
              <a:solidFill>
                <a:schemeClr val="accent1">
                  <a:lumMod val="60000"/>
                  <a:lumOff val="4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462243" y="-772721"/>
            <a:ext cx="14173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4400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endParaRPr lang="cs-CZ" sz="23900" dirty="0">
              <a:solidFill>
                <a:srgbClr val="FF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0657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soúhelník 14"/>
          <p:cNvSpPr/>
          <p:nvPr/>
        </p:nvSpPr>
        <p:spPr>
          <a:xfrm>
            <a:off x="2422183" y="4232411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úhelník 17"/>
          <p:cNvSpPr/>
          <p:nvPr/>
        </p:nvSpPr>
        <p:spPr>
          <a:xfrm>
            <a:off x="5998267" y="4235955"/>
            <a:ext cx="1491915" cy="114701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Kosoúhelník 18"/>
          <p:cNvSpPr/>
          <p:nvPr/>
        </p:nvSpPr>
        <p:spPr>
          <a:xfrm>
            <a:off x="9613337" y="4225321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/>
          <p:cNvSpPr/>
          <p:nvPr/>
        </p:nvSpPr>
        <p:spPr>
          <a:xfrm>
            <a:off x="384825" y="2020185"/>
            <a:ext cx="3868200" cy="3131571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/>
          <p:cNvSpPr/>
          <p:nvPr/>
        </p:nvSpPr>
        <p:spPr>
          <a:xfrm>
            <a:off x="7565348" y="2044994"/>
            <a:ext cx="3868200" cy="3131571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úhelník 16"/>
          <p:cNvSpPr/>
          <p:nvPr/>
        </p:nvSpPr>
        <p:spPr>
          <a:xfrm>
            <a:off x="3964453" y="2027272"/>
            <a:ext cx="3868200" cy="3131571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9889" y="609674"/>
            <a:ext cx="6220046" cy="949325"/>
          </a:xfrm>
        </p:spPr>
        <p:txBody>
          <a:bodyPr>
            <a:noAutofit/>
          </a:bodyPr>
          <a:lstStyle/>
          <a:p>
            <a:pPr algn="ctr"/>
            <a:r>
              <a:rPr lang="cs-CZ" sz="6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PŘEHLEDNĚJŠÍ SYSTÉM</a:t>
            </a:r>
            <a:endParaRPr lang="cs-CZ" sz="6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34484" y="2622260"/>
            <a:ext cx="20383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BODY</a:t>
            </a:r>
            <a:endParaRPr lang="cs-CZ" sz="2000" b="1" dirty="0" smtClean="0">
              <a:solidFill>
                <a:srgbClr val="FF66CC"/>
              </a:solidFill>
              <a:latin typeface="Bahnschrift Condensed" panose="020B0502040204020203" pitchFamily="34" charset="0"/>
            </a:endParaRPr>
          </a:p>
          <a:p>
            <a:pPr algn="ctr"/>
            <a:endParaRPr lang="cs-CZ" sz="2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cs-CZ" sz="2400" b="1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6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bodů</a:t>
            </a:r>
          </a:p>
          <a:p>
            <a:pPr algn="ctr"/>
            <a:r>
              <a:rPr lang="cs-CZ" sz="2400" b="1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4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body </a:t>
            </a:r>
          </a:p>
          <a:p>
            <a:pPr algn="ctr"/>
            <a:r>
              <a:rPr lang="cs-CZ" sz="2400" b="1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body</a:t>
            </a:r>
            <a:endParaRPr lang="cs-CZ" sz="2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263934" y="2141581"/>
            <a:ext cx="247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POKUTY VE SPRÁVNÍM ŘÍZENÍ</a:t>
            </a:r>
          </a:p>
          <a:p>
            <a:pPr algn="ctr"/>
            <a:endParaRPr lang="cs-CZ" sz="2000" b="1" dirty="0" smtClean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25 </a:t>
            </a:r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000 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– </a:t>
            </a:r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75 000 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7 </a:t>
            </a:r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000 – 25 000 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4 </a:t>
            </a:r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000 – 10 000 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 </a:t>
            </a:r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000 – 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5 000 Kč</a:t>
            </a:r>
            <a:endParaRPr lang="cs-CZ" sz="2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35253" y="2134270"/>
            <a:ext cx="203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POKUTY </a:t>
            </a:r>
          </a:p>
          <a:p>
            <a:pPr algn="ctr"/>
            <a:r>
              <a:rPr lang="cs-CZ" sz="3200" b="1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NA MÍSTĚ</a:t>
            </a:r>
          </a:p>
          <a:p>
            <a:pPr algn="ctr"/>
            <a:endParaRPr lang="cs-CZ" sz="2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 lvl="0" algn="ctr" fontAlgn="base">
              <a:spcAft>
                <a:spcPct val="0"/>
              </a:spcAft>
            </a:pPr>
            <a:r>
              <a:rPr lang="cs-CZ" alt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5 000 Kč</a:t>
            </a:r>
          </a:p>
          <a:p>
            <a:pPr lvl="0" algn="ctr" fontAlgn="base">
              <a:spcAft>
                <a:spcPct val="0"/>
              </a:spcAft>
            </a:pPr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2 500 Kč</a:t>
            </a:r>
          </a:p>
          <a:p>
            <a:pPr lvl="0" algn="ctr" fontAlgn="base">
              <a:spcAft>
                <a:spcPct val="0"/>
              </a:spcAft>
            </a:pPr>
            <a:r>
              <a:rPr 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1 500 Kč</a:t>
            </a:r>
          </a:p>
          <a:p>
            <a:pPr lvl="0" algn="ctr" fontAlgn="base">
              <a:spcAft>
                <a:spcPct val="0"/>
              </a:spcAft>
            </a:pPr>
            <a:r>
              <a:rPr lang="cs-CZ" altLang="cs-CZ" sz="2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do </a:t>
            </a:r>
            <a:r>
              <a:rPr lang="cs-CZ" altLang="cs-CZ" sz="2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1 500 Kč</a:t>
            </a:r>
            <a:endParaRPr lang="cs-CZ" sz="2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6678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soúhelník 1"/>
          <p:cNvSpPr/>
          <p:nvPr/>
        </p:nvSpPr>
        <p:spPr>
          <a:xfrm>
            <a:off x="2181726" y="1644315"/>
            <a:ext cx="9126955" cy="1147010"/>
          </a:xfrm>
          <a:prstGeom prst="parallelogram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/>
          <p:cNvSpPr/>
          <p:nvPr/>
        </p:nvSpPr>
        <p:spPr>
          <a:xfrm>
            <a:off x="763505" y="1541044"/>
            <a:ext cx="1491915" cy="114701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Kosoúhelník 14"/>
          <p:cNvSpPr/>
          <p:nvPr/>
        </p:nvSpPr>
        <p:spPr>
          <a:xfrm>
            <a:off x="1941094" y="3577389"/>
            <a:ext cx="9126955" cy="1147010"/>
          </a:xfrm>
          <a:prstGeom prst="parallelogram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/>
          <p:cNvSpPr/>
          <p:nvPr/>
        </p:nvSpPr>
        <p:spPr>
          <a:xfrm>
            <a:off x="522873" y="3474118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36219" y="1765634"/>
            <a:ext cx="93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NYNÍ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47461" y="3730792"/>
            <a:ext cx="105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NOVĚ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9613" y="1751096"/>
            <a:ext cx="7510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b  </a:t>
            </a:r>
            <a:r>
              <a:rPr lang="cs-CZ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+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0 - 1 000 Kč  </a:t>
            </a:r>
            <a:r>
              <a:rPr lang="cs-CZ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nebo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 1 500 </a:t>
            </a:r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–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2 500 Kč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471988" y="3684671"/>
            <a:ext cx="7891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4 b  </a:t>
            </a:r>
            <a:r>
              <a:rPr lang="cs-CZ" sz="4000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+ 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2 500 Kč  </a:t>
            </a:r>
            <a:r>
              <a:rPr lang="cs-CZ" sz="4000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nebo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 4 000 </a:t>
            </a:r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- 10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000 Kč</a:t>
            </a:r>
            <a:endParaRPr lang="cs-CZ" sz="28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67151" y="23622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na místě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733800" y="4333875"/>
            <a:ext cx="111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na místě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258050" y="2371725"/>
            <a:ext cx="2066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ve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správním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řízení </a:t>
            </a:r>
          </a:p>
          <a:p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734175" y="4286250"/>
            <a:ext cx="2066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ve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správním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řízení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9659503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23" t="8698" r="6833" b="8001"/>
          <a:stretch/>
        </p:blipFill>
        <p:spPr>
          <a:xfrm>
            <a:off x="-1" y="0"/>
            <a:ext cx="12256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292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9116" r="2418" b="3462"/>
          <a:stretch/>
        </p:blipFill>
        <p:spPr>
          <a:xfrm>
            <a:off x="0" y="0"/>
            <a:ext cx="12248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02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1279" y="1183832"/>
            <a:ext cx="5201093" cy="1325563"/>
          </a:xfrm>
        </p:spPr>
        <p:txBody>
          <a:bodyPr>
            <a:normAutofit fontScale="90000"/>
          </a:bodyPr>
          <a:lstStyle/>
          <a:p>
            <a:r>
              <a:rPr lang="cs-CZ" sz="6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DÍKY ZA POZORNOST!</a:t>
            </a:r>
            <a:endParaRPr lang="cs-CZ" sz="6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1" y="2722048"/>
            <a:ext cx="2339052" cy="2339052"/>
          </a:xfrm>
        </p:spPr>
      </p:pic>
      <p:sp>
        <p:nvSpPr>
          <p:cNvPr id="5" name="Obdélník 9"/>
          <p:cNvSpPr/>
          <p:nvPr/>
        </p:nvSpPr>
        <p:spPr>
          <a:xfrm>
            <a:off x="0" y="0"/>
            <a:ext cx="204145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9"/>
          <p:cNvSpPr/>
          <p:nvPr/>
        </p:nvSpPr>
        <p:spPr>
          <a:xfrm flipH="1">
            <a:off x="10281683" y="0"/>
            <a:ext cx="1910316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92146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05474" y="365125"/>
            <a:ext cx="5648325" cy="1325563"/>
          </a:xfrm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ŘÍZENÍ OD 17 LET</a:t>
            </a:r>
            <a:endParaRPr lang="cs-CZ" sz="60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5686424" y="1539875"/>
            <a:ext cx="5667375" cy="936625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altLang="cs-CZ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pouze v doprovodu mentora </a:t>
            </a: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zapsaného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v </a:t>
            </a:r>
            <a:r>
              <a:rPr lang="cs-CZ" altLang="cs-CZ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registru </a:t>
            </a: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řidičů, např. rodiče</a:t>
            </a:r>
            <a:endParaRPr lang="cs-CZ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-4619625" y="0"/>
            <a:ext cx="101727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1386" r="-213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Google Shape;5744;p70"/>
          <p:cNvSpPr/>
          <p:nvPr/>
        </p:nvSpPr>
        <p:spPr>
          <a:xfrm>
            <a:off x="6294499" y="3476625"/>
            <a:ext cx="536606" cy="507586"/>
          </a:xfrm>
          <a:custGeom>
            <a:avLst/>
            <a:gdLst/>
            <a:ahLst/>
            <a:cxnLst/>
            <a:rect l="l" t="t" r="r" b="b"/>
            <a:pathLst>
              <a:path w="31871" h="31838" extrusionOk="0">
                <a:moveTo>
                  <a:pt x="15952" y="1"/>
                </a:moveTo>
                <a:cubicBezTo>
                  <a:pt x="7144" y="1"/>
                  <a:pt x="1" y="7112"/>
                  <a:pt x="1" y="15919"/>
                </a:cubicBezTo>
                <a:cubicBezTo>
                  <a:pt x="1" y="24694"/>
                  <a:pt x="7144" y="31838"/>
                  <a:pt x="15952" y="31838"/>
                </a:cubicBezTo>
                <a:cubicBezTo>
                  <a:pt x="24727" y="31838"/>
                  <a:pt x="31870" y="24694"/>
                  <a:pt x="31870" y="15919"/>
                </a:cubicBezTo>
                <a:cubicBezTo>
                  <a:pt x="31870" y="7112"/>
                  <a:pt x="24727" y="1"/>
                  <a:pt x="15952" y="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Skupina 21"/>
          <p:cNvGrpSpPr/>
          <p:nvPr/>
        </p:nvGrpSpPr>
        <p:grpSpPr>
          <a:xfrm>
            <a:off x="5906765" y="3467100"/>
            <a:ext cx="1313185" cy="3390900"/>
            <a:chOff x="7297415" y="3467100"/>
            <a:chExt cx="1313185" cy="3390900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97415" y="3467100"/>
              <a:ext cx="1313185" cy="3124200"/>
              <a:chOff x="5906765" y="3467100"/>
              <a:chExt cx="1313185" cy="3124200"/>
            </a:xfrm>
            <a:solidFill>
              <a:schemeClr val="accent1">
                <a:lumMod val="60000"/>
                <a:lumOff val="40000"/>
                <a:alpha val="56000"/>
              </a:schemeClr>
            </a:solidFill>
          </p:grpSpPr>
          <p:sp>
            <p:nvSpPr>
              <p:cNvPr id="16" name="Google Shape;5743;p70"/>
              <p:cNvSpPr/>
              <p:nvPr/>
            </p:nvSpPr>
            <p:spPr>
              <a:xfrm>
                <a:off x="5906765" y="4095557"/>
                <a:ext cx="1313185" cy="2495743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44;p70"/>
              <p:cNvSpPr/>
              <p:nvPr/>
            </p:nvSpPr>
            <p:spPr>
              <a:xfrm>
                <a:off x="6284974" y="3467100"/>
                <a:ext cx="536606" cy="507586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Obdélník 20"/>
            <p:cNvSpPr/>
            <p:nvPr/>
          </p:nvSpPr>
          <p:spPr>
            <a:xfrm>
              <a:off x="7496175" y="5410200"/>
              <a:ext cx="923925" cy="1447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5908269" y="3476625"/>
            <a:ext cx="1313185" cy="3124200"/>
            <a:chOff x="5906765" y="3467100"/>
            <a:chExt cx="1313185" cy="3124200"/>
          </a:xfrm>
          <a:solidFill>
            <a:schemeClr val="accent1">
              <a:lumMod val="60000"/>
              <a:lumOff val="40000"/>
              <a:alpha val="56000"/>
            </a:schemeClr>
          </a:solidFill>
        </p:grpSpPr>
        <p:sp>
          <p:nvSpPr>
            <p:cNvPr id="12" name="Google Shape;5743;p70"/>
            <p:cNvSpPr/>
            <p:nvPr/>
          </p:nvSpPr>
          <p:spPr>
            <a:xfrm>
              <a:off x="5906765" y="4095557"/>
              <a:ext cx="1313185" cy="2495743"/>
            </a:xfrm>
            <a:custGeom>
              <a:avLst/>
              <a:gdLst/>
              <a:ahLst/>
              <a:cxnLst/>
              <a:rect l="l" t="t" r="r" b="b"/>
              <a:pathLst>
                <a:path w="77995" h="156544" extrusionOk="0">
                  <a:moveTo>
                    <a:pt x="18496" y="1"/>
                  </a:moveTo>
                  <a:cubicBezTo>
                    <a:pt x="8514" y="1"/>
                    <a:pt x="359" y="8123"/>
                    <a:pt x="327" y="18105"/>
                  </a:cubicBezTo>
                  <a:lnTo>
                    <a:pt x="33" y="74537"/>
                  </a:lnTo>
                  <a:cubicBezTo>
                    <a:pt x="0" y="78778"/>
                    <a:pt x="3425" y="82235"/>
                    <a:pt x="7666" y="82268"/>
                  </a:cubicBezTo>
                  <a:lnTo>
                    <a:pt x="7731" y="82268"/>
                  </a:lnTo>
                  <a:cubicBezTo>
                    <a:pt x="11939" y="82268"/>
                    <a:pt x="15364" y="78843"/>
                    <a:pt x="15397" y="74635"/>
                  </a:cubicBezTo>
                  <a:lnTo>
                    <a:pt x="15691" y="18170"/>
                  </a:lnTo>
                  <a:cubicBezTo>
                    <a:pt x="15691" y="17341"/>
                    <a:pt x="16344" y="16668"/>
                    <a:pt x="17166" y="16668"/>
                  </a:cubicBezTo>
                  <a:cubicBezTo>
                    <a:pt x="17185" y="16668"/>
                    <a:pt x="17204" y="16669"/>
                    <a:pt x="17224" y="16669"/>
                  </a:cubicBezTo>
                  <a:cubicBezTo>
                    <a:pt x="18039" y="16669"/>
                    <a:pt x="18724" y="17355"/>
                    <a:pt x="18724" y="18170"/>
                  </a:cubicBezTo>
                  <a:lnTo>
                    <a:pt x="18724" y="147345"/>
                  </a:lnTo>
                  <a:cubicBezTo>
                    <a:pt x="18724" y="152433"/>
                    <a:pt x="22867" y="156543"/>
                    <a:pt x="27956" y="156543"/>
                  </a:cubicBezTo>
                  <a:cubicBezTo>
                    <a:pt x="33044" y="156543"/>
                    <a:pt x="37187" y="152433"/>
                    <a:pt x="37187" y="147345"/>
                  </a:cubicBezTo>
                  <a:lnTo>
                    <a:pt x="37187" y="73656"/>
                  </a:lnTo>
                  <a:lnTo>
                    <a:pt x="41167" y="73656"/>
                  </a:lnTo>
                  <a:lnTo>
                    <a:pt x="41167" y="147345"/>
                  </a:lnTo>
                  <a:cubicBezTo>
                    <a:pt x="41167" y="152433"/>
                    <a:pt x="45277" y="156543"/>
                    <a:pt x="50365" y="156543"/>
                  </a:cubicBezTo>
                  <a:cubicBezTo>
                    <a:pt x="55454" y="156543"/>
                    <a:pt x="59597" y="152433"/>
                    <a:pt x="59597" y="147345"/>
                  </a:cubicBezTo>
                  <a:cubicBezTo>
                    <a:pt x="59597" y="25477"/>
                    <a:pt x="59434" y="95153"/>
                    <a:pt x="59434" y="18300"/>
                  </a:cubicBezTo>
                  <a:cubicBezTo>
                    <a:pt x="59434" y="17420"/>
                    <a:pt x="60119" y="16702"/>
                    <a:pt x="60967" y="16669"/>
                  </a:cubicBezTo>
                  <a:cubicBezTo>
                    <a:pt x="60988" y="16669"/>
                    <a:pt x="61009" y="16668"/>
                    <a:pt x="61030" y="16668"/>
                  </a:cubicBezTo>
                  <a:cubicBezTo>
                    <a:pt x="61882" y="16668"/>
                    <a:pt x="62567" y="17310"/>
                    <a:pt x="62631" y="18170"/>
                  </a:cubicBezTo>
                  <a:lnTo>
                    <a:pt x="62598" y="74570"/>
                  </a:lnTo>
                  <a:cubicBezTo>
                    <a:pt x="62598" y="78810"/>
                    <a:pt x="66023" y="82268"/>
                    <a:pt x="70264" y="82268"/>
                  </a:cubicBezTo>
                  <a:cubicBezTo>
                    <a:pt x="74504" y="82268"/>
                    <a:pt x="77962" y="78843"/>
                    <a:pt x="77962" y="74602"/>
                  </a:cubicBezTo>
                  <a:lnTo>
                    <a:pt x="77994" y="18137"/>
                  </a:lnTo>
                  <a:cubicBezTo>
                    <a:pt x="77994" y="18137"/>
                    <a:pt x="77994" y="18105"/>
                    <a:pt x="77994" y="18105"/>
                  </a:cubicBezTo>
                  <a:cubicBezTo>
                    <a:pt x="77962" y="8123"/>
                    <a:pt x="69807" y="1"/>
                    <a:pt x="59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44;p70"/>
            <p:cNvSpPr/>
            <p:nvPr/>
          </p:nvSpPr>
          <p:spPr>
            <a:xfrm>
              <a:off x="6284974" y="3467100"/>
              <a:ext cx="536606" cy="507586"/>
            </a:xfrm>
            <a:custGeom>
              <a:avLst/>
              <a:gdLst/>
              <a:ahLst/>
              <a:cxnLst/>
              <a:rect l="l" t="t" r="r" b="b"/>
              <a:pathLst>
                <a:path w="31871" h="31838" extrusionOk="0">
                  <a:moveTo>
                    <a:pt x="15952" y="1"/>
                  </a:moveTo>
                  <a:cubicBezTo>
                    <a:pt x="7144" y="1"/>
                    <a:pt x="1" y="7112"/>
                    <a:pt x="1" y="15919"/>
                  </a:cubicBezTo>
                  <a:cubicBezTo>
                    <a:pt x="1" y="24694"/>
                    <a:pt x="7144" y="31838"/>
                    <a:pt x="15952" y="31838"/>
                  </a:cubicBezTo>
                  <a:cubicBezTo>
                    <a:pt x="24727" y="31838"/>
                    <a:pt x="31870" y="24694"/>
                    <a:pt x="31870" y="15919"/>
                  </a:cubicBezTo>
                  <a:cubicBezTo>
                    <a:pt x="31870" y="7112"/>
                    <a:pt x="24727" y="1"/>
                    <a:pt x="15952" y="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4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Zástupný symbol pro obsah 8"/>
          <p:cNvSpPr txBox="1">
            <a:spLocks/>
          </p:cNvSpPr>
          <p:nvPr/>
        </p:nvSpPr>
        <p:spPr>
          <a:xfrm>
            <a:off x="8564477" y="3502025"/>
            <a:ext cx="2409825" cy="51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zkušený řidič</a:t>
            </a:r>
            <a:endParaRPr lang="cs-CZ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Zástupný symbol pro obsah 8"/>
          <p:cNvSpPr txBox="1">
            <a:spLocks/>
          </p:cNvSpPr>
          <p:nvPr/>
        </p:nvSpPr>
        <p:spPr>
          <a:xfrm>
            <a:off x="8602577" y="4665077"/>
            <a:ext cx="2409825" cy="51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bezúhonnost</a:t>
            </a:r>
            <a:endParaRPr lang="cs-CZ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Zástupný symbol pro obsah 8"/>
          <p:cNvSpPr txBox="1">
            <a:spLocks/>
          </p:cNvSpPr>
          <p:nvPr/>
        </p:nvSpPr>
        <p:spPr>
          <a:xfrm>
            <a:off x="8602577" y="5816600"/>
            <a:ext cx="2409825" cy="51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 err="1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dohledatelnost</a:t>
            </a:r>
            <a:endParaRPr lang="cs-CZ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Google Shape;1700;p65" descr="Timeline background shape"/>
          <p:cNvSpPr/>
          <p:nvPr/>
        </p:nvSpPr>
        <p:spPr>
          <a:xfrm>
            <a:off x="7548714" y="3751623"/>
            <a:ext cx="960300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700;p65" descr="Timeline background shape"/>
          <p:cNvSpPr/>
          <p:nvPr/>
        </p:nvSpPr>
        <p:spPr>
          <a:xfrm>
            <a:off x="7558239" y="4867050"/>
            <a:ext cx="960300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700;p65" descr="Timeline background shape"/>
          <p:cNvSpPr/>
          <p:nvPr/>
        </p:nvSpPr>
        <p:spPr>
          <a:xfrm>
            <a:off x="7567764" y="6037623"/>
            <a:ext cx="960300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08456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9929" r="11797" b="20036"/>
          <a:stretch/>
        </p:blipFill>
        <p:spPr>
          <a:xfrm>
            <a:off x="0" y="0"/>
            <a:ext cx="12215735" cy="4124325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67095" y="5447340"/>
            <a:ext cx="2695575" cy="12509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zahájení kurzu autoškoly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již od 15,5 let</a:t>
            </a:r>
            <a:endParaRPr lang="cs-CZ" altLang="cs-CZ" sz="22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1" name="Zástupný symbol pro obsah 8"/>
          <p:cNvSpPr txBox="1">
            <a:spLocks/>
          </p:cNvSpPr>
          <p:nvPr/>
        </p:nvSpPr>
        <p:spPr>
          <a:xfrm>
            <a:off x="8506932" y="5391962"/>
            <a:ext cx="2695575" cy="1250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automatický </a:t>
            </a:r>
            <a:r>
              <a:rPr lang="cs-CZ" altLang="cs-CZ" sz="22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konec lhůty pro jízdu s mentorem a </a:t>
            </a:r>
            <a:r>
              <a:rPr lang="cs-CZ" altLang="cs-CZ" sz="22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začátek samostatného </a:t>
            </a:r>
            <a:r>
              <a:rPr lang="cs-CZ" altLang="cs-CZ" sz="22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řízení </a:t>
            </a:r>
            <a:r>
              <a:rPr lang="cs-CZ" altLang="cs-CZ" sz="22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bez mentora</a:t>
            </a:r>
            <a:endParaRPr lang="cs-CZ" altLang="cs-CZ" sz="22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2" name="Zástupný symbol pro obsah 8"/>
          <p:cNvSpPr txBox="1">
            <a:spLocks/>
          </p:cNvSpPr>
          <p:nvPr/>
        </p:nvSpPr>
        <p:spPr>
          <a:xfrm>
            <a:off x="4509313" y="5415442"/>
            <a:ext cx="2695575" cy="125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zkouška, vydání </a:t>
            </a:r>
            <a:r>
              <a:rPr lang="cs-CZ" altLang="cs-CZ" sz="22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řidičského </a:t>
            </a:r>
            <a:r>
              <a:rPr lang="cs-CZ" altLang="cs-CZ" sz="22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průkazu a následné řízení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s doprovodnou osobou </a:t>
            </a:r>
            <a:endParaRPr lang="cs-CZ" altLang="cs-CZ" sz="22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1619250" y="4210050"/>
            <a:ext cx="1038225" cy="96202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676400" y="4257675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15,5</a:t>
            </a:r>
            <a:endParaRPr lang="cs-CZ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Ovál 34"/>
          <p:cNvSpPr/>
          <p:nvPr/>
        </p:nvSpPr>
        <p:spPr>
          <a:xfrm>
            <a:off x="5391150" y="4210050"/>
            <a:ext cx="1038225" cy="96202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5610224" y="4257675"/>
            <a:ext cx="82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17</a:t>
            </a:r>
            <a:endParaRPr lang="cs-CZ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Ovál 36"/>
          <p:cNvSpPr/>
          <p:nvPr/>
        </p:nvSpPr>
        <p:spPr>
          <a:xfrm>
            <a:off x="9305925" y="4200525"/>
            <a:ext cx="1038225" cy="96202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9516583" y="4269416"/>
            <a:ext cx="807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18</a:t>
            </a:r>
            <a:endParaRPr lang="cs-CZ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2981325" y="4705350"/>
            <a:ext cx="1933575" cy="952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7000875" y="4714875"/>
            <a:ext cx="1933575" cy="952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22232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91" y="0"/>
            <a:ext cx="10307909" cy="6858000"/>
          </a:xfrm>
          <a:prstGeom prst="rect">
            <a:avLst/>
          </a:prstGeom>
        </p:spPr>
      </p:pic>
      <p:sp>
        <p:nvSpPr>
          <p:cNvPr id="5" name="Obdélník 9"/>
          <p:cNvSpPr/>
          <p:nvPr/>
        </p:nvSpPr>
        <p:spPr>
          <a:xfrm>
            <a:off x="0" y="0"/>
            <a:ext cx="4867276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04774" y="155575"/>
            <a:ext cx="5648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0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ŘIDIČÁK NA ZKOUŠKU</a:t>
            </a:r>
            <a:endParaRPr lang="cs-CZ" sz="50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Zástupný symbol pro obsah 8"/>
          <p:cNvSpPr txBox="1">
            <a:spLocks/>
          </p:cNvSpPr>
          <p:nvPr/>
        </p:nvSpPr>
        <p:spPr>
          <a:xfrm>
            <a:off x="171449" y="1711325"/>
            <a:ext cx="3752851" cy="3336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po dobu </a:t>
            </a:r>
            <a:r>
              <a:rPr lang="cs-CZ" altLang="cs-CZ" sz="4400" b="1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cs-CZ" altLang="cs-CZ" sz="3600" b="1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let od udělení řidičského 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oprávnění povinnost </a:t>
            </a:r>
            <a:r>
              <a:rPr lang="cs-CZ" altLang="cs-CZ" sz="24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absolvovat dopravně psychologickou přednášku a evaluační jízdu v případě spáchání </a:t>
            </a: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přestupku/trestného činu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za 6 bodů nebo se zákazem řízení</a:t>
            </a:r>
            <a:endParaRPr lang="cs-CZ" sz="2400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9952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707;p65"/>
          <p:cNvGrpSpPr/>
          <p:nvPr/>
        </p:nvGrpSpPr>
        <p:grpSpPr>
          <a:xfrm>
            <a:off x="4169933" y="2353970"/>
            <a:ext cx="3043154" cy="3167206"/>
            <a:chOff x="5678771" y="2527788"/>
            <a:chExt cx="808329" cy="805800"/>
          </a:xfrm>
        </p:grpSpPr>
        <p:sp>
          <p:nvSpPr>
            <p:cNvPr id="8" name="Google Shape;1708;p65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FF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Google Shape;1709;p65"/>
            <p:cNvSpPr/>
            <p:nvPr/>
          </p:nvSpPr>
          <p:spPr>
            <a:xfrm>
              <a:off x="5678771" y="2527788"/>
              <a:ext cx="805800" cy="805800"/>
            </a:xfrm>
            <a:prstGeom prst="pie">
              <a:avLst>
                <a:gd name="adj1" fmla="val 5377219"/>
                <a:gd name="adj2" fmla="val 162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1" name="Zástupný symbol pro obsah 8"/>
          <p:cNvSpPr txBox="1">
            <a:spLocks/>
          </p:cNvSpPr>
          <p:nvPr/>
        </p:nvSpPr>
        <p:spPr>
          <a:xfrm>
            <a:off x="7339128" y="2642338"/>
            <a:ext cx="4152899" cy="3032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64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DOPRAVNĚ PSYCHOLOGICKÁ PŘEDNÁŠKA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vedou ji dopravní psychologové a vyučují se</a:t>
            </a:r>
            <a:endParaRPr lang="cs-CZ" altLang="cs-CZ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příčiny </a:t>
            </a:r>
            <a:r>
              <a:rPr lang="cs-CZ" altLang="cs-CZ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dopravních </a:t>
            </a: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nehod, jejich předcházení, </a:t>
            </a:r>
            <a:r>
              <a:rPr lang="cs-CZ" altLang="cs-CZ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prevence a řešení mimořádných událostí v </a:t>
            </a:r>
            <a:r>
              <a:rPr lang="cs-CZ" altLang="cs-CZ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provozu</a:t>
            </a:r>
            <a:endParaRPr lang="cs-CZ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Zástupný symbol pro obsah 8"/>
          <p:cNvSpPr txBox="1">
            <a:spLocks/>
          </p:cNvSpPr>
          <p:nvPr/>
        </p:nvSpPr>
        <p:spPr>
          <a:xfrm>
            <a:off x="448788" y="3261240"/>
            <a:ext cx="3352801" cy="272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4000" b="1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EVALUAČNÍ JÍZDA</a:t>
            </a:r>
            <a:endParaRPr lang="cs-CZ" altLang="cs-CZ" sz="4000" b="1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cs-CZ" altLang="cs-CZ" sz="18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bude probíhat v autoškolách a zahrnuje teorii, jízdu </a:t>
            </a:r>
            <a:r>
              <a:rPr lang="cs-CZ" altLang="cs-CZ" sz="18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v </a:t>
            </a:r>
            <a:r>
              <a:rPr lang="cs-CZ" altLang="cs-CZ" sz="1800" dirty="0" smtClean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provozu a vyhodnocení </a:t>
            </a:r>
            <a:r>
              <a:rPr lang="cs-CZ" altLang="cs-CZ" sz="18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jízdy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818672" y="3281915"/>
            <a:ext cx="104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CCFF"/>
                </a:solidFill>
                <a:latin typeface="Bahnschrift Condensed" panose="020B0502040204020203" pitchFamily="34" charset="0"/>
              </a:rPr>
              <a:t>4h</a:t>
            </a:r>
            <a:endParaRPr lang="cs-CZ" sz="3200" b="1" dirty="0">
              <a:solidFill>
                <a:srgbClr val="FFCC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589947" y="3262865"/>
            <a:ext cx="104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</a:rPr>
              <a:t>4h</a:t>
            </a:r>
            <a:endParaRPr lang="cs-CZ" sz="3200" dirty="0">
              <a:solidFill>
                <a:schemeClr val="accent1">
                  <a:lumMod val="40000"/>
                  <a:lumOff val="60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0855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95946" y="355600"/>
            <a:ext cx="6400800" cy="1325563"/>
          </a:xfrm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HARMONOGRAM</a:t>
            </a:r>
            <a:endParaRPr lang="cs-CZ" sz="48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02945" y="4665034"/>
            <a:ext cx="2019300" cy="89535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2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navrhovaný počátek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2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platnosti novely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22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4" name="Google Shape;4697;p67"/>
          <p:cNvGrpSpPr/>
          <p:nvPr/>
        </p:nvGrpSpPr>
        <p:grpSpPr>
          <a:xfrm>
            <a:off x="1352550" y="2076450"/>
            <a:ext cx="9115425" cy="2305052"/>
            <a:chOff x="4234950" y="2101012"/>
            <a:chExt cx="4219974" cy="1044091"/>
          </a:xfrm>
        </p:grpSpPr>
        <p:sp>
          <p:nvSpPr>
            <p:cNvPr id="9" name="Google Shape;4702;p67"/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03;p67"/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noFill/>
            <a:ln w="20850" cap="rnd" cmpd="sng">
              <a:solidFill>
                <a:srgbClr val="FF66C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04;p67"/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05;p67"/>
            <p:cNvSpPr/>
            <p:nvPr/>
          </p:nvSpPr>
          <p:spPr>
            <a:xfrm rot="10800000">
              <a:off x="4278434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noFill/>
            <a:ln w="20850" cap="rnd" cmpd="sng">
              <a:solidFill>
                <a:srgbClr val="FF66C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06;p67"/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07;p67"/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08;p67"/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09;p67"/>
            <p:cNvSpPr/>
            <p:nvPr/>
          </p:nvSpPr>
          <p:spPr>
            <a:xfrm rot="10800000">
              <a:off x="4234950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10;p67"/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11;p67"/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12;p67"/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13;p67"/>
            <p:cNvSpPr/>
            <p:nvPr/>
          </p:nvSpPr>
          <p:spPr>
            <a:xfrm rot="10800000">
              <a:off x="4381980" y="2231460"/>
              <a:ext cx="800678" cy="800617"/>
            </a:xfrm>
            <a:custGeom>
              <a:avLst/>
              <a:gdLst/>
              <a:ahLst/>
              <a:cxnLst/>
              <a:rect l="l" t="t" r="r" b="b"/>
              <a:pathLst>
                <a:path w="33791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8836467" y="2857889"/>
            <a:ext cx="1394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2024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016567" y="2867414"/>
            <a:ext cx="1394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MPŘ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153317" y="2877862"/>
            <a:ext cx="1609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VLÁDA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618789" y="2868337"/>
            <a:ext cx="1033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PSP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1743739" y="4606408"/>
            <a:ext cx="161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22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mezirezortní připomínkové řízení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4149668" y="4634984"/>
            <a:ext cx="14398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cs-CZ" sz="22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j</a:t>
            </a:r>
            <a:r>
              <a:rPr lang="cs-CZ" sz="22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ednání vlády</a:t>
            </a:r>
            <a:endParaRPr lang="cs-CZ" sz="22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6303823" y="4654034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cs-CZ" sz="22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projednávání</a:t>
            </a:r>
          </a:p>
          <a:p>
            <a:pPr lvl="0" algn="ctr"/>
            <a:r>
              <a:rPr lang="cs-CZ" sz="22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 Parlamentu ČR</a:t>
            </a:r>
            <a:endParaRPr lang="cs-CZ" sz="22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13884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86809" y="228009"/>
            <a:ext cx="111110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HLAVNÍ PRIORITY PRO ZVYŠOVÁNÍ BEZPEČNOSTI</a:t>
            </a:r>
            <a:endParaRPr lang="cs-CZ" sz="6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Kosoúhelník 4"/>
          <p:cNvSpPr>
            <a:spLocks noChangeAspect="1"/>
          </p:cNvSpPr>
          <p:nvPr/>
        </p:nvSpPr>
        <p:spPr>
          <a:xfrm>
            <a:off x="3425571" y="4144482"/>
            <a:ext cx="1836981" cy="1412303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Kosoúhelník 5"/>
          <p:cNvSpPr>
            <a:spLocks noChangeAspect="1"/>
          </p:cNvSpPr>
          <p:nvPr/>
        </p:nvSpPr>
        <p:spPr>
          <a:xfrm>
            <a:off x="8167696" y="4144484"/>
            <a:ext cx="1836981" cy="1412303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1573628" y="5582092"/>
            <a:ext cx="3432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účinný 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dohled</a:t>
            </a:r>
          </a:p>
          <a:p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větší </a:t>
            </a:r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vymahatelnost práva </a:t>
            </a:r>
            <a:endParaRPr lang="cs-CZ" sz="2800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6275662" y="5573715"/>
            <a:ext cx="49151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opatření cílená </a:t>
            </a:r>
            <a:endParaRPr lang="cs-CZ" sz="2800" dirty="0" smtClean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na </a:t>
            </a:r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nejrizikovější skupinu – mladé řidiče</a:t>
            </a:r>
          </a:p>
          <a:p>
            <a:endParaRPr lang="cs-CZ" sz="2800" dirty="0"/>
          </a:p>
        </p:txBody>
      </p:sp>
      <p:sp>
        <p:nvSpPr>
          <p:cNvPr id="47" name="Kosoúhelník 46"/>
          <p:cNvSpPr>
            <a:spLocks noChangeAspect="1"/>
          </p:cNvSpPr>
          <p:nvPr/>
        </p:nvSpPr>
        <p:spPr>
          <a:xfrm>
            <a:off x="1701219" y="2654593"/>
            <a:ext cx="3835890" cy="2565988"/>
          </a:xfrm>
          <a:prstGeom prst="parallelogram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Kosoúhelník 47"/>
          <p:cNvSpPr>
            <a:spLocks noChangeAspect="1"/>
          </p:cNvSpPr>
          <p:nvPr/>
        </p:nvSpPr>
        <p:spPr>
          <a:xfrm>
            <a:off x="6436254" y="2647501"/>
            <a:ext cx="3835890" cy="2565988"/>
          </a:xfrm>
          <a:prstGeom prst="parallelogram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89" t="-960" r="-10089" b="-96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49801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7" r="4589"/>
          <a:stretch/>
        </p:blipFill>
        <p:spPr>
          <a:xfrm>
            <a:off x="0" y="0"/>
            <a:ext cx="5657851" cy="6858000"/>
          </a:xfrm>
        </p:spPr>
      </p:pic>
      <p:sp>
        <p:nvSpPr>
          <p:cNvPr id="5" name="Obdélník 9"/>
          <p:cNvSpPr/>
          <p:nvPr/>
        </p:nvSpPr>
        <p:spPr>
          <a:xfrm flipH="1">
            <a:off x="4076700" y="0"/>
            <a:ext cx="7248523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192253" y="196182"/>
            <a:ext cx="44932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ALKOHOL</a:t>
            </a:r>
            <a:endParaRPr lang="cs-CZ" sz="5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294036"/>
              </p:ext>
            </p:extLst>
          </p:nvPr>
        </p:nvGraphicFramePr>
        <p:xfrm>
          <a:off x="6274385" y="2827673"/>
          <a:ext cx="66833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" name="CorelDRAW" r:id="rId4" imgW="667971" imgH="348544" progId="CorelDraw.Graphic.19">
                  <p:embed/>
                </p:oleObj>
              </mc:Choice>
              <mc:Fallback>
                <p:oleObj name="CorelDRAW" r:id="rId4" imgW="667971" imgH="34854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4385" y="2827673"/>
                        <a:ext cx="668337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169936"/>
              </p:ext>
            </p:extLst>
          </p:nvPr>
        </p:nvGraphicFramePr>
        <p:xfrm>
          <a:off x="6411078" y="4054892"/>
          <a:ext cx="428625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CorelDRAW" r:id="rId6" imgW="428250" imgH="351014" progId="CorelDraw.Graphic.19">
                  <p:embed/>
                </p:oleObj>
              </mc:Choice>
              <mc:Fallback>
                <p:oleObj name="CorelDRAW" r:id="rId6" imgW="428250" imgH="35101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11078" y="4054892"/>
                        <a:ext cx="428625" cy="35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561224"/>
              </p:ext>
            </p:extLst>
          </p:nvPr>
        </p:nvGraphicFramePr>
        <p:xfrm>
          <a:off x="6388434" y="5141161"/>
          <a:ext cx="696913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CorelDRAW" r:id="rId8" imgW="697627" imgH="392289" progId="CorelDraw.Graphic.19">
                  <p:embed/>
                </p:oleObj>
              </mc:Choice>
              <mc:Fallback>
                <p:oleObj name="CorelDRAW" r:id="rId8" imgW="697627" imgH="39228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88434" y="5141161"/>
                        <a:ext cx="696913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ovéPole 14"/>
          <p:cNvSpPr txBox="1"/>
          <p:nvPr/>
        </p:nvSpPr>
        <p:spPr>
          <a:xfrm>
            <a:off x="7251032" y="258277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4700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483643" y="3858126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49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234991" y="5013158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&gt;1,5‰ 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931699" y="2572519"/>
            <a:ext cx="2711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nehod v roce 2021, při </a:t>
            </a:r>
          </a:p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kterých byl řidič ovlivněn </a:t>
            </a:r>
          </a:p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alkoholem či drogami 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8936012" y="3882003"/>
            <a:ext cx="2711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lidí při těchto nehodách</a:t>
            </a:r>
          </a:p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v roce 2021 zahynulo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8970520" y="4874561"/>
            <a:ext cx="2839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nadýchala více než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polovina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řidičů, kteří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způsobili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nehodu</a:t>
            </a:r>
          </a:p>
          <a:p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pod vlivem</a:t>
            </a:r>
          </a:p>
        </p:txBody>
      </p:sp>
    </p:spTree>
    <p:extLst>
      <p:ext uri="{BB962C8B-B14F-4D97-AF65-F5344CB8AC3E}">
        <p14:creationId xmlns:p14="http://schemas.microsoft.com/office/powerpoint/2010/main" val="125526800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611</Words>
  <Application>Microsoft Office PowerPoint</Application>
  <PresentationFormat>Širokoúhlá obrazovka</PresentationFormat>
  <Paragraphs>139</Paragraphs>
  <Slides>23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Bahnschrift Condensed</vt:lpstr>
      <vt:lpstr>Calibri</vt:lpstr>
      <vt:lpstr>Calibri Light</vt:lpstr>
      <vt:lpstr>Motiv Office</vt:lpstr>
      <vt:lpstr>CorelDRAW</vt:lpstr>
      <vt:lpstr>NOVÝ BODOVÝ SYSTÉM</vt:lpstr>
      <vt:lpstr>PŘEHLEDNĚJŠÍ SYSTÉM</vt:lpstr>
      <vt:lpstr>ŘÍZENÍ OD 17 LET</vt:lpstr>
      <vt:lpstr>Prezentace aplikace PowerPoint</vt:lpstr>
      <vt:lpstr>Prezentace aplikace PowerPoint</vt:lpstr>
      <vt:lpstr>Prezentace aplikace PowerPoint</vt:lpstr>
      <vt:lpstr>HARMONOGRAM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DÍKY ZA POZORNOST!</vt:lpstr>
    </vt:vector>
  </TitlesOfParts>
  <Company>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Nejsou body jako body</dc:title>
  <dc:creator>Lukašík Tomáš Ing.</dc:creator>
  <cp:lastModifiedBy>Stadler Jakub Mgr.</cp:lastModifiedBy>
  <cp:revision>96</cp:revision>
  <dcterms:created xsi:type="dcterms:W3CDTF">2022-07-14T12:05:15Z</dcterms:created>
  <dcterms:modified xsi:type="dcterms:W3CDTF">2022-07-18T11:33:40Z</dcterms:modified>
</cp:coreProperties>
</file>