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5D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54D92E-9BB8-4830-8F6C-4E6E7B0CFFD9}" type="datetimeFigureOut">
              <a:rPr lang="cs-CZ" smtClean="0"/>
              <a:t>23.06.2022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07DD81-8A96-458D-9410-E712CC8857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85134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E5558-6AA2-42E9-A2C8-343DB52F5788}" type="datetimeFigureOut">
              <a:rPr lang="cs-CZ" smtClean="0"/>
              <a:t>23.06.2022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41543-28B0-4E44-8432-32EDDD79F70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9571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E5558-6AA2-42E9-A2C8-343DB52F5788}" type="datetimeFigureOut">
              <a:rPr lang="cs-CZ" smtClean="0"/>
              <a:t>23.06.2022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41543-28B0-4E44-8432-32EDDD79F70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0923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E5558-6AA2-42E9-A2C8-343DB52F5788}" type="datetimeFigureOut">
              <a:rPr lang="cs-CZ" smtClean="0"/>
              <a:t>23.06.2022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41543-28B0-4E44-8432-32EDDD79F70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0070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E5558-6AA2-42E9-A2C8-343DB52F5788}" type="datetimeFigureOut">
              <a:rPr lang="cs-CZ" smtClean="0"/>
              <a:t>23.06.2022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41543-28B0-4E44-8432-32EDDD79F70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73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E5558-6AA2-42E9-A2C8-343DB52F5788}" type="datetimeFigureOut">
              <a:rPr lang="cs-CZ" smtClean="0"/>
              <a:t>23.06.2022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41543-28B0-4E44-8432-32EDDD79F70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7817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E5558-6AA2-42E9-A2C8-343DB52F5788}" type="datetimeFigureOut">
              <a:rPr lang="cs-CZ" smtClean="0"/>
              <a:t>23.06.2022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41543-28B0-4E44-8432-32EDDD79F70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604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E5558-6AA2-42E9-A2C8-343DB52F5788}" type="datetimeFigureOut">
              <a:rPr lang="cs-CZ" smtClean="0"/>
              <a:t>23.06.2022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41543-28B0-4E44-8432-32EDDD79F70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6044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E5558-6AA2-42E9-A2C8-343DB52F5788}" type="datetimeFigureOut">
              <a:rPr lang="cs-CZ" smtClean="0"/>
              <a:t>23.06.2022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41543-28B0-4E44-8432-32EDDD79F70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4820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E5558-6AA2-42E9-A2C8-343DB52F5788}" type="datetimeFigureOut">
              <a:rPr lang="cs-CZ" smtClean="0"/>
              <a:t>23.06.2022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41543-28B0-4E44-8432-32EDDD79F70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2875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E5558-6AA2-42E9-A2C8-343DB52F5788}" type="datetimeFigureOut">
              <a:rPr lang="cs-CZ" smtClean="0"/>
              <a:t>23.06.2022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41543-28B0-4E44-8432-32EDDD79F70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1105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E5558-6AA2-42E9-A2C8-343DB52F5788}" type="datetimeFigureOut">
              <a:rPr lang="cs-CZ" smtClean="0"/>
              <a:t>23.06.2022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41543-28B0-4E44-8432-32EDDD79F70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7709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2E5558-6AA2-42E9-A2C8-343DB52F5788}" type="datetimeFigureOut">
              <a:rPr lang="cs-CZ" smtClean="0"/>
              <a:t>23.06.2022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41543-28B0-4E44-8432-32EDDD79F70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7444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17" Type="http://schemas.openxmlformats.org/officeDocument/2006/relationships/image" Target="../media/image16.jpeg"/><Relationship Id="rId2" Type="http://schemas.openxmlformats.org/officeDocument/2006/relationships/image" Target="../media/image1.jpe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Skupina 6"/>
          <p:cNvGrpSpPr/>
          <p:nvPr/>
        </p:nvGrpSpPr>
        <p:grpSpPr>
          <a:xfrm>
            <a:off x="2412230" y="1226423"/>
            <a:ext cx="1160373" cy="5552106"/>
            <a:chOff x="2412230" y="1226423"/>
            <a:chExt cx="1160373" cy="5552106"/>
          </a:xfrm>
        </p:grpSpPr>
        <p:pic>
          <p:nvPicPr>
            <p:cNvPr id="1026" name="Picture 2" descr="image9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40416" y="5001571"/>
              <a:ext cx="504000" cy="5202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7" name="Picture 3" descr="image10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39633" y="6258262"/>
              <a:ext cx="505566" cy="5202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8" name="Picture 4" descr="image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3208" y="1226423"/>
              <a:ext cx="418416" cy="5202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9" name="Picture 5" descr="image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499" y="1855614"/>
              <a:ext cx="481834" cy="5202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image4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6822" y="2484806"/>
              <a:ext cx="951189" cy="5202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1" name="Picture 7" descr="image7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40417" y="3743188"/>
              <a:ext cx="503999" cy="5202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" name="Obrázek 3"/>
            <p:cNvPicPr>
              <a:picLocks noChangeAspect="1"/>
            </p:cNvPicPr>
            <p:nvPr/>
          </p:nvPicPr>
          <p:blipFill rotWithShape="1">
            <a:blip r:embed="rId8"/>
            <a:srcRect b="29143"/>
            <a:stretch/>
          </p:blipFill>
          <p:spPr>
            <a:xfrm>
              <a:off x="2726834" y="3113997"/>
              <a:ext cx="531165" cy="520267"/>
            </a:xfrm>
            <a:prstGeom prst="rect">
              <a:avLst/>
            </a:prstGeom>
          </p:spPr>
        </p:pic>
        <p:pic>
          <p:nvPicPr>
            <p:cNvPr id="5" name="Obrázek 4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2794903" y="4372379"/>
              <a:ext cx="395026" cy="520267"/>
            </a:xfrm>
            <a:prstGeom prst="rect">
              <a:avLst/>
            </a:prstGeom>
          </p:spPr>
        </p:pic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2412230" y="5630762"/>
              <a:ext cx="1160373" cy="520267"/>
            </a:xfrm>
            <a:prstGeom prst="rect">
              <a:avLst/>
            </a:prstGeom>
          </p:spPr>
        </p:pic>
      </p:grpSp>
      <p:graphicFrame>
        <p:nvGraphicFramePr>
          <p:cNvPr id="14" name="Tabulk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9289123"/>
              </p:ext>
            </p:extLst>
          </p:nvPr>
        </p:nvGraphicFramePr>
        <p:xfrm>
          <a:off x="3545475" y="398501"/>
          <a:ext cx="2235404" cy="63800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7702">
                  <a:extLst>
                    <a:ext uri="{9D8B030D-6E8A-4147-A177-3AD203B41FA5}">
                      <a16:colId xmlns:a16="http://schemas.microsoft.com/office/drawing/2014/main" val="215514675"/>
                    </a:ext>
                  </a:extLst>
                </a:gridCol>
                <a:gridCol w="1117702">
                  <a:extLst>
                    <a:ext uri="{9D8B030D-6E8A-4147-A177-3AD203B41FA5}">
                      <a16:colId xmlns:a16="http://schemas.microsoft.com/office/drawing/2014/main" val="1557452861"/>
                    </a:ext>
                  </a:extLst>
                </a:gridCol>
              </a:tblGrid>
              <a:tr h="432000">
                <a:tc gridSpan="2">
                  <a:txBody>
                    <a:bodyPr/>
                    <a:lstStyle/>
                    <a:p>
                      <a:pPr algn="ctr"/>
                      <a:r>
                        <a:rPr lang="cs-CZ" sz="1200" dirty="0" smtClean="0">
                          <a:solidFill>
                            <a:srgbClr val="035D8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BLOKOVÉ</a:t>
                      </a:r>
                      <a:r>
                        <a:rPr lang="cs-CZ" sz="1200" baseline="0" dirty="0" smtClean="0">
                          <a:solidFill>
                            <a:srgbClr val="035D8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POKUTY</a:t>
                      </a:r>
                      <a:endParaRPr lang="cs-CZ" sz="1200" dirty="0">
                        <a:solidFill>
                          <a:srgbClr val="035D8D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8828518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NYNÍ</a:t>
                      </a:r>
                      <a:endParaRPr lang="cs-CZ" sz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 smtClean="0">
                          <a:solidFill>
                            <a:srgbClr val="035D8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NÁVRH</a:t>
                      </a:r>
                      <a:endParaRPr lang="cs-CZ" sz="1200" b="1" dirty="0">
                        <a:solidFill>
                          <a:srgbClr val="035D8D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4371890"/>
                  </a:ext>
                </a:extLst>
              </a:tr>
              <a:tr h="616892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cs-CZ" sz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 smtClean="0">
                          <a:solidFill>
                            <a:srgbClr val="035D8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cs-CZ" sz="1200" b="1" dirty="0">
                        <a:solidFill>
                          <a:srgbClr val="035D8D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0118735"/>
                  </a:ext>
                </a:extLst>
              </a:tr>
              <a:tr h="616892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cs-CZ" sz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 smtClean="0">
                          <a:solidFill>
                            <a:srgbClr val="035D8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cs-CZ" sz="1200" b="1" dirty="0">
                        <a:solidFill>
                          <a:srgbClr val="035D8D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4434202"/>
                  </a:ext>
                </a:extLst>
              </a:tr>
              <a:tr h="616892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</a:t>
                      </a:r>
                      <a:r>
                        <a:rPr lang="cs-CZ" sz="1200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2 500 Kč</a:t>
                      </a:r>
                      <a:endParaRPr lang="cs-CZ" sz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 smtClean="0">
                          <a:solidFill>
                            <a:srgbClr val="035D8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5 000</a:t>
                      </a:r>
                      <a:r>
                        <a:rPr lang="cs-CZ" sz="1200" b="1" baseline="0" dirty="0" smtClean="0">
                          <a:solidFill>
                            <a:srgbClr val="035D8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Kč</a:t>
                      </a:r>
                      <a:endParaRPr lang="cs-CZ" sz="1200" b="1" dirty="0">
                        <a:solidFill>
                          <a:srgbClr val="035D8D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8674017"/>
                  </a:ext>
                </a:extLst>
              </a:tr>
              <a:tr h="616892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</a:t>
                      </a:r>
                      <a:r>
                        <a:rPr lang="cs-CZ" sz="1200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2 500 Kč</a:t>
                      </a:r>
                      <a:endParaRPr lang="cs-CZ" sz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 smtClean="0">
                          <a:solidFill>
                            <a:srgbClr val="035D8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5 000</a:t>
                      </a:r>
                      <a:r>
                        <a:rPr lang="cs-CZ" sz="1200" b="1" baseline="0" dirty="0" smtClean="0">
                          <a:solidFill>
                            <a:srgbClr val="035D8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Kč</a:t>
                      </a:r>
                      <a:endParaRPr lang="cs-CZ" sz="1200" b="1" dirty="0">
                        <a:solidFill>
                          <a:srgbClr val="035D8D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664642"/>
                  </a:ext>
                </a:extLst>
              </a:tr>
              <a:tr h="616892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 2 000 Kč</a:t>
                      </a:r>
                      <a:endParaRPr lang="cs-CZ" sz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 smtClean="0">
                          <a:solidFill>
                            <a:srgbClr val="035D8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1 500 Kč</a:t>
                      </a:r>
                      <a:endParaRPr lang="cs-CZ" sz="1200" b="1" dirty="0">
                        <a:solidFill>
                          <a:srgbClr val="035D8D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1222102"/>
                  </a:ext>
                </a:extLst>
              </a:tr>
              <a:tr h="616892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 1 000 Kč</a:t>
                      </a:r>
                      <a:endParaRPr lang="cs-CZ" sz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 smtClean="0">
                          <a:solidFill>
                            <a:srgbClr val="035D8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2 500</a:t>
                      </a:r>
                      <a:r>
                        <a:rPr lang="cs-CZ" sz="1200" b="1" baseline="0" dirty="0" smtClean="0">
                          <a:solidFill>
                            <a:srgbClr val="035D8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Kč</a:t>
                      </a:r>
                      <a:endParaRPr lang="cs-CZ" sz="1200" b="1" dirty="0">
                        <a:solidFill>
                          <a:srgbClr val="035D8D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8024547"/>
                  </a:ext>
                </a:extLst>
              </a:tr>
              <a:tr h="616892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r>
                        <a:rPr lang="cs-CZ" sz="1200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2 000 Kč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 smtClean="0">
                          <a:solidFill>
                            <a:srgbClr val="035D8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 – 1 500 Kč</a:t>
                      </a:r>
                      <a:endParaRPr lang="cs-CZ" sz="1200" b="1" dirty="0">
                        <a:solidFill>
                          <a:srgbClr val="035D8D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2992979"/>
                  </a:ext>
                </a:extLst>
              </a:tr>
              <a:tr h="616892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 – 2 000 Kč</a:t>
                      </a:r>
                      <a:endParaRPr lang="cs-CZ" sz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 smtClean="0">
                          <a:solidFill>
                            <a:srgbClr val="035D8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 – 1 500</a:t>
                      </a:r>
                      <a:r>
                        <a:rPr lang="cs-CZ" sz="1200" b="1" baseline="0" dirty="0" smtClean="0">
                          <a:solidFill>
                            <a:srgbClr val="035D8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Kč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3430055"/>
                  </a:ext>
                </a:extLst>
              </a:tr>
              <a:tr h="616892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 – 2 000 Kč</a:t>
                      </a:r>
                      <a:endParaRPr lang="cs-CZ" sz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 smtClean="0">
                          <a:solidFill>
                            <a:srgbClr val="035D8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r>
                        <a:rPr lang="cs-CZ" sz="1200" b="1" baseline="0" dirty="0" smtClean="0">
                          <a:solidFill>
                            <a:srgbClr val="035D8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1 500 Kč</a:t>
                      </a:r>
                      <a:endParaRPr lang="cs-CZ" sz="1200" b="1" dirty="0">
                        <a:solidFill>
                          <a:srgbClr val="035D8D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0448245"/>
                  </a:ext>
                </a:extLst>
              </a:tr>
            </a:tbl>
          </a:graphicData>
        </a:graphic>
      </p:graphicFrame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3057721"/>
              </p:ext>
            </p:extLst>
          </p:nvPr>
        </p:nvGraphicFramePr>
        <p:xfrm>
          <a:off x="70314" y="1161133"/>
          <a:ext cx="2495247" cy="55521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5247">
                  <a:extLst>
                    <a:ext uri="{9D8B030D-6E8A-4147-A177-3AD203B41FA5}">
                      <a16:colId xmlns:a16="http://schemas.microsoft.com/office/drawing/2014/main" val="173256398"/>
                    </a:ext>
                  </a:extLst>
                </a:gridCol>
              </a:tblGrid>
              <a:tr h="616901">
                <a:tc>
                  <a:txBody>
                    <a:bodyPr/>
                    <a:lstStyle/>
                    <a:p>
                      <a:pPr algn="ctr"/>
                      <a:r>
                        <a:rPr lang="cs-CZ" sz="1200" b="1" kern="1200" dirty="0" smtClean="0">
                          <a:solidFill>
                            <a:srgbClr val="035D8D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Řízení vozidla s více, než 0,3 ‰ alkoholu v krvi</a:t>
                      </a:r>
                      <a:endParaRPr lang="cs-CZ" sz="1200" b="1" dirty="0">
                        <a:solidFill>
                          <a:srgbClr val="035D8D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1092306"/>
                  </a:ext>
                </a:extLst>
              </a:tr>
              <a:tr h="6169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1" i="0" u="none" strike="noStrike" kern="1200" dirty="0" smtClean="0">
                          <a:solidFill>
                            <a:srgbClr val="035D8D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Překročení rychlosti</a:t>
                      </a:r>
                      <a:r>
                        <a:rPr lang="cs-CZ" sz="1200" b="1" i="0" u="none" strike="noStrike" kern="1200" baseline="0" dirty="0" smtClean="0">
                          <a:solidFill>
                            <a:srgbClr val="035D8D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0" i="0" u="none" strike="noStrike" kern="1200" dirty="0" smtClean="0">
                          <a:solidFill>
                            <a:srgbClr val="035D8D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(o 50 km/h a více, o 40 km/h a více v obci)</a:t>
                      </a:r>
                      <a:endParaRPr lang="cs-CZ" sz="1000" b="0" dirty="0">
                        <a:solidFill>
                          <a:srgbClr val="035D8D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6654025"/>
                  </a:ext>
                </a:extLst>
              </a:tr>
              <a:tr h="6169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1" kern="1200" dirty="0" smtClean="0">
                          <a:solidFill>
                            <a:srgbClr val="035D8D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Vjíždění na železniční přejezd přes zákaz</a:t>
                      </a:r>
                      <a:endParaRPr lang="cs-CZ" sz="1200" b="1" dirty="0">
                        <a:solidFill>
                          <a:srgbClr val="035D8D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5171076"/>
                  </a:ext>
                </a:extLst>
              </a:tr>
              <a:tr h="6169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1" kern="1200" dirty="0" smtClean="0">
                          <a:solidFill>
                            <a:srgbClr val="035D8D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Jízda na červenou</a:t>
                      </a:r>
                      <a:endParaRPr lang="cs-CZ" sz="1200" b="1" dirty="0">
                        <a:solidFill>
                          <a:srgbClr val="035D8D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1919626"/>
                  </a:ext>
                </a:extLst>
              </a:tr>
              <a:tr h="6169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1" kern="1200" dirty="0" smtClean="0">
                          <a:solidFill>
                            <a:srgbClr val="035D8D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Nepoužití bezpečnostního pásu nebo autosedačky</a:t>
                      </a:r>
                      <a:endParaRPr lang="cs-CZ" sz="1200" b="1" dirty="0">
                        <a:solidFill>
                          <a:srgbClr val="035D8D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4786422"/>
                  </a:ext>
                </a:extLst>
              </a:tr>
              <a:tr h="6169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1" kern="1200" dirty="0" smtClean="0">
                          <a:solidFill>
                            <a:srgbClr val="035D8D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Držení telefonu při řízení</a:t>
                      </a:r>
                      <a:endParaRPr lang="cs-CZ" sz="1200" b="1" dirty="0">
                        <a:solidFill>
                          <a:srgbClr val="035D8D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799837"/>
                  </a:ext>
                </a:extLst>
              </a:tr>
              <a:tr h="6169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1" kern="1200" dirty="0" smtClean="0">
                          <a:solidFill>
                            <a:srgbClr val="035D8D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Zapomenuté doklady</a:t>
                      </a:r>
                      <a:endParaRPr lang="cs-CZ" sz="1200" b="1" dirty="0">
                        <a:solidFill>
                          <a:srgbClr val="035D8D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0639261"/>
                  </a:ext>
                </a:extLst>
              </a:tr>
              <a:tr h="6169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1" kern="1200" dirty="0" smtClean="0">
                          <a:solidFill>
                            <a:srgbClr val="035D8D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Špatné parkování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970419"/>
                  </a:ext>
                </a:extLst>
              </a:tr>
              <a:tr h="6169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1" kern="1200" dirty="0" smtClean="0">
                          <a:solidFill>
                            <a:srgbClr val="035D8D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Nerozsvícená světla</a:t>
                      </a:r>
                      <a:endParaRPr lang="cs-CZ" sz="1200" b="1" dirty="0">
                        <a:solidFill>
                          <a:srgbClr val="035D8D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5733592"/>
                  </a:ext>
                </a:extLst>
              </a:tr>
            </a:tbl>
          </a:graphicData>
        </a:graphic>
      </p:graphicFrame>
      <p:graphicFrame>
        <p:nvGraphicFramePr>
          <p:cNvPr id="24" name="Tabulka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8772787"/>
              </p:ext>
            </p:extLst>
          </p:nvPr>
        </p:nvGraphicFramePr>
        <p:xfrm>
          <a:off x="5968252" y="398501"/>
          <a:ext cx="2964184" cy="63800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2092">
                  <a:extLst>
                    <a:ext uri="{9D8B030D-6E8A-4147-A177-3AD203B41FA5}">
                      <a16:colId xmlns:a16="http://schemas.microsoft.com/office/drawing/2014/main" val="215514675"/>
                    </a:ext>
                  </a:extLst>
                </a:gridCol>
                <a:gridCol w="1482092">
                  <a:extLst>
                    <a:ext uri="{9D8B030D-6E8A-4147-A177-3AD203B41FA5}">
                      <a16:colId xmlns:a16="http://schemas.microsoft.com/office/drawing/2014/main" val="1557452861"/>
                    </a:ext>
                  </a:extLst>
                </a:gridCol>
              </a:tblGrid>
              <a:tr h="432000">
                <a:tc gridSpan="2">
                  <a:txBody>
                    <a:bodyPr/>
                    <a:lstStyle/>
                    <a:p>
                      <a:pPr algn="ctr"/>
                      <a:r>
                        <a:rPr lang="cs-CZ" sz="1200" dirty="0" smtClean="0">
                          <a:solidFill>
                            <a:srgbClr val="035D8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SPRÁVNÍ ŘÍZENÍ</a:t>
                      </a:r>
                      <a:endParaRPr lang="cs-CZ" sz="1200" dirty="0">
                        <a:solidFill>
                          <a:srgbClr val="035D8D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8828518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NYNÍ</a:t>
                      </a:r>
                      <a:endParaRPr lang="cs-CZ" sz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 smtClean="0">
                          <a:solidFill>
                            <a:srgbClr val="035D8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NÁVRH</a:t>
                      </a:r>
                      <a:endParaRPr lang="cs-CZ" sz="1200" b="1" dirty="0">
                        <a:solidFill>
                          <a:srgbClr val="035D8D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4371890"/>
                  </a:ext>
                </a:extLst>
              </a:tr>
              <a:tr h="616892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2 500 – 20 000</a:t>
                      </a:r>
                      <a:endParaRPr lang="cs-CZ" sz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 smtClean="0">
                          <a:solidFill>
                            <a:srgbClr val="035D8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7 000 – 25 000 Kč</a:t>
                      </a:r>
                      <a:endParaRPr lang="cs-CZ" sz="1200" b="1" dirty="0">
                        <a:solidFill>
                          <a:srgbClr val="035D8D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0118735"/>
                  </a:ext>
                </a:extLst>
              </a:tr>
              <a:tr h="616892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r>
                        <a:rPr lang="cs-CZ" sz="1200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000 – 10 000 Kč</a:t>
                      </a:r>
                      <a:endParaRPr lang="cs-CZ" sz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 smtClean="0">
                          <a:solidFill>
                            <a:srgbClr val="035D8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7 000 – 25 000 Kč</a:t>
                      </a:r>
                      <a:endParaRPr lang="cs-CZ" sz="1200" b="1" dirty="0">
                        <a:solidFill>
                          <a:srgbClr val="035D8D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4434202"/>
                  </a:ext>
                </a:extLst>
              </a:tr>
              <a:tr h="616892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2 500 – 5</a:t>
                      </a:r>
                      <a:r>
                        <a:rPr lang="cs-CZ" sz="1200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000 Kč</a:t>
                      </a:r>
                      <a:endParaRPr lang="cs-CZ" sz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 smtClean="0">
                          <a:solidFill>
                            <a:srgbClr val="035D8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7 000 –</a:t>
                      </a:r>
                      <a:r>
                        <a:rPr lang="cs-CZ" sz="1200" b="1" baseline="0" dirty="0" smtClean="0">
                          <a:solidFill>
                            <a:srgbClr val="035D8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25 000 Kč </a:t>
                      </a:r>
                      <a:endParaRPr lang="cs-CZ" sz="1200" b="1" dirty="0">
                        <a:solidFill>
                          <a:srgbClr val="035D8D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8674017"/>
                  </a:ext>
                </a:extLst>
              </a:tr>
              <a:tr h="616892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2 500 – 5000 Kč</a:t>
                      </a:r>
                      <a:endParaRPr lang="cs-CZ" sz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 smtClean="0">
                          <a:solidFill>
                            <a:srgbClr val="035D8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7 000 –</a:t>
                      </a:r>
                      <a:r>
                        <a:rPr lang="cs-CZ" sz="1200" b="1" baseline="0" dirty="0" smtClean="0">
                          <a:solidFill>
                            <a:srgbClr val="035D8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25 000 Kč</a:t>
                      </a:r>
                      <a:endParaRPr lang="cs-CZ" sz="1200" b="1" dirty="0">
                        <a:solidFill>
                          <a:srgbClr val="035D8D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664642"/>
                  </a:ext>
                </a:extLst>
              </a:tr>
              <a:tr h="616892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1 500 – 2500 Kč</a:t>
                      </a:r>
                      <a:endParaRPr lang="cs-CZ" sz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 smtClean="0">
                          <a:solidFill>
                            <a:srgbClr val="035D8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cs-CZ" sz="1200" b="1" baseline="0" dirty="0" smtClean="0">
                          <a:solidFill>
                            <a:srgbClr val="035D8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000 </a:t>
                      </a:r>
                      <a:r>
                        <a:rPr lang="cs-CZ" sz="1200" b="1" dirty="0" smtClean="0">
                          <a:solidFill>
                            <a:srgbClr val="035D8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– 5</a:t>
                      </a:r>
                      <a:r>
                        <a:rPr lang="cs-CZ" sz="1200" b="1" baseline="0" dirty="0" smtClean="0">
                          <a:solidFill>
                            <a:srgbClr val="035D8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000 Kč</a:t>
                      </a:r>
                      <a:endParaRPr lang="cs-CZ" sz="1200" b="1" dirty="0">
                        <a:solidFill>
                          <a:srgbClr val="035D8D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1222102"/>
                  </a:ext>
                </a:extLst>
              </a:tr>
              <a:tr h="616892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1 500 – 2500 Kč</a:t>
                      </a:r>
                      <a:endParaRPr lang="cs-CZ" sz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 smtClean="0">
                          <a:solidFill>
                            <a:srgbClr val="035D8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4 000 – 10 000 Kč</a:t>
                      </a:r>
                      <a:endParaRPr lang="cs-CZ" sz="1200" b="1" dirty="0">
                        <a:solidFill>
                          <a:srgbClr val="035D8D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8024547"/>
                  </a:ext>
                </a:extLst>
              </a:tr>
              <a:tr h="616892">
                <a:tc>
                  <a:txBody>
                    <a:bodyPr/>
                    <a:lstStyle/>
                    <a:p>
                      <a:pPr algn="ctr"/>
                      <a:r>
                        <a:rPr lang="cs-CZ" sz="1200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1 500 – 2 500 Kč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 smtClean="0">
                          <a:solidFill>
                            <a:srgbClr val="035D8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cs-CZ" sz="1200" b="1" baseline="0" dirty="0" smtClean="0">
                          <a:solidFill>
                            <a:srgbClr val="035D8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000 </a:t>
                      </a:r>
                      <a:r>
                        <a:rPr lang="cs-CZ" sz="1200" b="1" dirty="0" smtClean="0">
                          <a:solidFill>
                            <a:srgbClr val="035D8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– 5 000 Kč</a:t>
                      </a:r>
                      <a:endParaRPr lang="cs-CZ" sz="1200" b="1" dirty="0">
                        <a:solidFill>
                          <a:srgbClr val="035D8D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2992979"/>
                  </a:ext>
                </a:extLst>
              </a:tr>
              <a:tr h="616892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1 500 – 2 500 Kč</a:t>
                      </a:r>
                      <a:endParaRPr lang="cs-CZ" sz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baseline="0" dirty="0" smtClean="0">
                          <a:solidFill>
                            <a:srgbClr val="035D8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2 000 – 5 000 Kč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3430055"/>
                  </a:ext>
                </a:extLst>
              </a:tr>
              <a:tr h="616892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1 500 – 2</a:t>
                      </a:r>
                      <a:r>
                        <a:rPr lang="cs-CZ" sz="1200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500 Kč</a:t>
                      </a:r>
                      <a:endParaRPr lang="cs-CZ" sz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 smtClean="0">
                          <a:solidFill>
                            <a:srgbClr val="035D8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cs-CZ" sz="1200" b="1" baseline="0" dirty="0" smtClean="0">
                          <a:solidFill>
                            <a:srgbClr val="035D8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000 </a:t>
                      </a:r>
                      <a:r>
                        <a:rPr lang="cs-CZ" sz="1200" b="1" dirty="0" smtClean="0">
                          <a:solidFill>
                            <a:srgbClr val="035D8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– 5</a:t>
                      </a:r>
                      <a:r>
                        <a:rPr lang="cs-CZ" sz="1200" b="1" baseline="0" dirty="0" smtClean="0">
                          <a:solidFill>
                            <a:srgbClr val="035D8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000 Kč</a:t>
                      </a:r>
                      <a:endParaRPr lang="cs-CZ" sz="1200" b="1" dirty="0">
                        <a:solidFill>
                          <a:srgbClr val="035D8D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0448245"/>
                  </a:ext>
                </a:extLst>
              </a:tr>
            </a:tbl>
          </a:graphicData>
        </a:graphic>
      </p:graphicFrame>
      <p:graphicFrame>
        <p:nvGraphicFramePr>
          <p:cNvPr id="26" name="Tabulka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5950400"/>
              </p:ext>
            </p:extLst>
          </p:nvPr>
        </p:nvGraphicFramePr>
        <p:xfrm>
          <a:off x="9136027" y="399435"/>
          <a:ext cx="2068042" cy="63792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4021">
                  <a:extLst>
                    <a:ext uri="{9D8B030D-6E8A-4147-A177-3AD203B41FA5}">
                      <a16:colId xmlns:a16="http://schemas.microsoft.com/office/drawing/2014/main" val="215514675"/>
                    </a:ext>
                  </a:extLst>
                </a:gridCol>
                <a:gridCol w="1034021">
                  <a:extLst>
                    <a:ext uri="{9D8B030D-6E8A-4147-A177-3AD203B41FA5}">
                      <a16:colId xmlns:a16="http://schemas.microsoft.com/office/drawing/2014/main" val="1557452861"/>
                    </a:ext>
                  </a:extLst>
                </a:gridCol>
              </a:tblGrid>
              <a:tr h="432733">
                <a:tc gridSpan="2">
                  <a:txBody>
                    <a:bodyPr/>
                    <a:lstStyle/>
                    <a:p>
                      <a:pPr algn="ctr"/>
                      <a:r>
                        <a:rPr lang="cs-CZ" sz="1200" dirty="0" smtClean="0">
                          <a:solidFill>
                            <a:srgbClr val="035D8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BODOVÝ</a:t>
                      </a:r>
                      <a:r>
                        <a:rPr lang="cs-CZ" sz="1200" baseline="0" dirty="0" smtClean="0">
                          <a:solidFill>
                            <a:srgbClr val="035D8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SYSTÉM</a:t>
                      </a:r>
                      <a:endParaRPr lang="cs-CZ" sz="1200" dirty="0">
                        <a:solidFill>
                          <a:srgbClr val="035D8D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8828518"/>
                  </a:ext>
                </a:extLst>
              </a:tr>
              <a:tr h="396672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NYNÍ</a:t>
                      </a:r>
                      <a:endParaRPr lang="cs-CZ" sz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 smtClean="0">
                          <a:solidFill>
                            <a:srgbClr val="035D8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NÁVRH</a:t>
                      </a:r>
                      <a:endParaRPr lang="cs-CZ" sz="1200" b="1" dirty="0">
                        <a:solidFill>
                          <a:srgbClr val="035D8D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4371890"/>
                  </a:ext>
                </a:extLst>
              </a:tr>
              <a:tr h="616644"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r>
                        <a:rPr lang="cs-CZ" sz="18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..</a:t>
                      </a:r>
                      <a:endParaRPr lang="cs-CZ" sz="18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800" b="1" dirty="0" smtClean="0">
                          <a:solidFill>
                            <a:srgbClr val="035D8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6</a:t>
                      </a:r>
                      <a:endParaRPr lang="cs-CZ" sz="1800" b="1" dirty="0">
                        <a:solidFill>
                          <a:srgbClr val="035D8D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0118735"/>
                  </a:ext>
                </a:extLst>
              </a:tr>
              <a:tr h="616644"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r>
                        <a:rPr lang="cs-CZ" sz="18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..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 smtClean="0">
                          <a:solidFill>
                            <a:srgbClr val="035D8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4434202"/>
                  </a:ext>
                </a:extLst>
              </a:tr>
              <a:tr h="616644"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r>
                        <a:rPr lang="cs-CZ" sz="18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..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 smtClean="0">
                          <a:solidFill>
                            <a:srgbClr val="035D8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8674017"/>
                  </a:ext>
                </a:extLst>
              </a:tr>
              <a:tr h="616644"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r>
                        <a:rPr lang="cs-CZ" sz="18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..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 smtClean="0">
                          <a:solidFill>
                            <a:srgbClr val="035D8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664642"/>
                  </a:ext>
                </a:extLst>
              </a:tr>
              <a:tr h="616644"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cs-CZ" sz="18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..</a:t>
                      </a:r>
                      <a:endParaRPr lang="cs-CZ" sz="18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baseline="0" dirty="0" smtClean="0">
                          <a:solidFill>
                            <a:srgbClr val="035D8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cs-CZ" sz="1800" b="1" dirty="0" smtClean="0">
                          <a:solidFill>
                            <a:srgbClr val="035D8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1222102"/>
                  </a:ext>
                </a:extLst>
              </a:tr>
              <a:tr h="616644"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cs-CZ" sz="18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..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baseline="0" dirty="0" smtClean="0">
                          <a:solidFill>
                            <a:srgbClr val="035D8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cs-CZ" sz="1800" b="1" dirty="0" smtClean="0">
                          <a:solidFill>
                            <a:srgbClr val="035D8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8024547"/>
                  </a:ext>
                </a:extLst>
              </a:tr>
              <a:tr h="616644">
                <a:tc>
                  <a:txBody>
                    <a:bodyPr/>
                    <a:lstStyle/>
                    <a:p>
                      <a:pPr algn="ctr"/>
                      <a:r>
                        <a:rPr lang="cs-CZ" sz="1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 smtClean="0">
                          <a:solidFill>
                            <a:srgbClr val="035D8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2992979"/>
                  </a:ext>
                </a:extLst>
              </a:tr>
              <a:tr h="616644">
                <a:tc>
                  <a:txBody>
                    <a:bodyPr/>
                    <a:lstStyle/>
                    <a:p>
                      <a:pPr algn="ctr"/>
                      <a:r>
                        <a:rPr lang="cs-CZ" sz="1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 smtClean="0">
                          <a:solidFill>
                            <a:srgbClr val="035D8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3430055"/>
                  </a:ext>
                </a:extLst>
              </a:tr>
              <a:tr h="61664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 smtClean="0">
                          <a:solidFill>
                            <a:srgbClr val="035D8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0448245"/>
                  </a:ext>
                </a:extLst>
              </a:tr>
            </a:tbl>
          </a:graphicData>
        </a:graphic>
      </p:graphicFrame>
      <p:pic>
        <p:nvPicPr>
          <p:cNvPr id="11" name="Obrázek 10"/>
          <p:cNvPicPr>
            <a:picLocks noChangeAspect="1"/>
          </p:cNvPicPr>
          <p:nvPr/>
        </p:nvPicPr>
        <p:blipFill>
          <a:blip r:embed="rId11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6027" y="1288556"/>
            <a:ext cx="531393" cy="396000"/>
          </a:xfrm>
          <a:prstGeom prst="rect">
            <a:avLst/>
          </a:prstGeom>
        </p:spPr>
      </p:pic>
      <p:pic>
        <p:nvPicPr>
          <p:cNvPr id="42" name="Obrázek 41"/>
          <p:cNvPicPr>
            <a:picLocks noChangeAspect="1"/>
          </p:cNvPicPr>
          <p:nvPr/>
        </p:nvPicPr>
        <p:blipFill>
          <a:blip r:embed="rId1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0761" y="1917747"/>
            <a:ext cx="531393" cy="395999"/>
          </a:xfrm>
          <a:prstGeom prst="rect">
            <a:avLst/>
          </a:prstGeom>
        </p:spPr>
      </p:pic>
      <p:pic>
        <p:nvPicPr>
          <p:cNvPr id="43" name="Obrázek 42"/>
          <p:cNvPicPr>
            <a:picLocks noChangeAspect="1"/>
          </p:cNvPicPr>
          <p:nvPr/>
        </p:nvPicPr>
        <p:blipFill>
          <a:blip r:embed="rId1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0762" y="3136826"/>
            <a:ext cx="531393" cy="395999"/>
          </a:xfrm>
          <a:prstGeom prst="rect">
            <a:avLst/>
          </a:prstGeom>
        </p:spPr>
      </p:pic>
      <p:pic>
        <p:nvPicPr>
          <p:cNvPr id="44" name="Obrázek 43"/>
          <p:cNvPicPr>
            <a:picLocks noChangeAspect="1"/>
          </p:cNvPicPr>
          <p:nvPr/>
        </p:nvPicPr>
        <p:blipFill>
          <a:blip r:embed="rId11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185" y="2520403"/>
            <a:ext cx="531393" cy="396000"/>
          </a:xfrm>
          <a:prstGeom prst="rect">
            <a:avLst/>
          </a:prstGeom>
        </p:spPr>
      </p:pic>
      <p:pic>
        <p:nvPicPr>
          <p:cNvPr id="45" name="Obrázek 44"/>
          <p:cNvPicPr>
            <a:picLocks noChangeAspect="1"/>
          </p:cNvPicPr>
          <p:nvPr/>
        </p:nvPicPr>
        <p:blipFill>
          <a:blip r:embed="rId1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1714" y="3766017"/>
            <a:ext cx="531393" cy="395999"/>
          </a:xfrm>
          <a:prstGeom prst="rect">
            <a:avLst/>
          </a:prstGeom>
        </p:spPr>
      </p:pic>
      <p:pic>
        <p:nvPicPr>
          <p:cNvPr id="47" name="Obrázek 46"/>
          <p:cNvPicPr>
            <a:picLocks noChangeAspect="1"/>
          </p:cNvPicPr>
          <p:nvPr/>
        </p:nvPicPr>
        <p:blipFill>
          <a:blip r:embed="rId14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0762" y="4368673"/>
            <a:ext cx="531393" cy="395999"/>
          </a:xfrm>
          <a:prstGeom prst="rect">
            <a:avLst/>
          </a:prstGeom>
        </p:spPr>
      </p:pic>
      <p:pic>
        <p:nvPicPr>
          <p:cNvPr id="69" name="Obrázek 68"/>
          <p:cNvPicPr>
            <a:picLocks noChangeAspect="1"/>
          </p:cNvPicPr>
          <p:nvPr/>
        </p:nvPicPr>
        <p:blipFill>
          <a:blip r:embed="rId1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2390" y="1288557"/>
            <a:ext cx="531393" cy="395999"/>
          </a:xfrm>
          <a:prstGeom prst="rect">
            <a:avLst/>
          </a:prstGeom>
        </p:spPr>
      </p:pic>
      <p:pic>
        <p:nvPicPr>
          <p:cNvPr id="70" name="Obrázek 69"/>
          <p:cNvPicPr>
            <a:picLocks noChangeAspect="1"/>
          </p:cNvPicPr>
          <p:nvPr/>
        </p:nvPicPr>
        <p:blipFill>
          <a:blip r:embed="rId1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2390" y="1917748"/>
            <a:ext cx="531393" cy="395999"/>
          </a:xfrm>
          <a:prstGeom prst="rect">
            <a:avLst/>
          </a:prstGeom>
        </p:spPr>
      </p:pic>
      <p:pic>
        <p:nvPicPr>
          <p:cNvPr id="71" name="Obrázek 70"/>
          <p:cNvPicPr>
            <a:picLocks noChangeAspect="1"/>
          </p:cNvPicPr>
          <p:nvPr/>
        </p:nvPicPr>
        <p:blipFill>
          <a:blip r:embed="rId1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5193" y="3175286"/>
            <a:ext cx="531393" cy="395999"/>
          </a:xfrm>
          <a:prstGeom prst="rect">
            <a:avLst/>
          </a:prstGeom>
        </p:spPr>
      </p:pic>
      <p:pic>
        <p:nvPicPr>
          <p:cNvPr id="72" name="Obrázek 71"/>
          <p:cNvPicPr>
            <a:picLocks noChangeAspect="1"/>
          </p:cNvPicPr>
          <p:nvPr/>
        </p:nvPicPr>
        <p:blipFill>
          <a:blip r:embed="rId1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2390" y="2546939"/>
            <a:ext cx="531393" cy="395999"/>
          </a:xfrm>
          <a:prstGeom prst="rect">
            <a:avLst/>
          </a:prstGeom>
        </p:spPr>
      </p:pic>
      <p:pic>
        <p:nvPicPr>
          <p:cNvPr id="73" name="Obrázek 72"/>
          <p:cNvPicPr>
            <a:picLocks noChangeAspect="1"/>
          </p:cNvPicPr>
          <p:nvPr/>
        </p:nvPicPr>
        <p:blipFill>
          <a:blip r:embed="rId16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6145" y="3804477"/>
            <a:ext cx="531393" cy="395999"/>
          </a:xfrm>
          <a:prstGeom prst="rect">
            <a:avLst/>
          </a:prstGeom>
        </p:spPr>
      </p:pic>
      <p:pic>
        <p:nvPicPr>
          <p:cNvPr id="74" name="Obrázek 73"/>
          <p:cNvPicPr>
            <a:picLocks noChangeAspect="1"/>
          </p:cNvPicPr>
          <p:nvPr/>
        </p:nvPicPr>
        <p:blipFill>
          <a:blip r:embed="rId16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5193" y="4407133"/>
            <a:ext cx="531393" cy="395999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793" y="338093"/>
            <a:ext cx="2334768" cy="582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868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462</TotalTime>
  <Words>260</Words>
  <Application>Microsoft Office PowerPoint</Application>
  <PresentationFormat>Širokoúhlá obrazovka</PresentationFormat>
  <Paragraphs>73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Motiv Office</vt:lpstr>
      <vt:lpstr>Prezentace aplikace PowerPoint</vt:lpstr>
    </vt:vector>
  </TitlesOfParts>
  <Company>MD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Smrčka Jiří</dc:creator>
  <cp:lastModifiedBy>Neřold Tomáš Mgr. M.A.</cp:lastModifiedBy>
  <cp:revision>24</cp:revision>
  <dcterms:created xsi:type="dcterms:W3CDTF">2019-01-11T09:31:52Z</dcterms:created>
  <dcterms:modified xsi:type="dcterms:W3CDTF">2022-06-23T09:04:23Z</dcterms:modified>
</cp:coreProperties>
</file>