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98" r:id="rId3"/>
    <p:sldId id="303" r:id="rId4"/>
    <p:sldId id="308" r:id="rId5"/>
    <p:sldId id="309" r:id="rId6"/>
    <p:sldId id="305" r:id="rId7"/>
    <p:sldId id="310" r:id="rId8"/>
    <p:sldId id="315" r:id="rId9"/>
    <p:sldId id="258" r:id="rId10"/>
    <p:sldId id="313" r:id="rId11"/>
    <p:sldId id="314" r:id="rId12"/>
    <p:sldId id="296" r:id="rId13"/>
    <p:sldId id="304" r:id="rId14"/>
    <p:sldId id="312" r:id="rId15"/>
    <p:sldId id="311" r:id="rId16"/>
    <p:sldId id="301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3C76"/>
    <a:srgbClr val="E4E7EC"/>
    <a:srgbClr val="EAF1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0D127E-A689-4E30-8692-9EBAAC15DEDD}" v="178" dt="2025-06-27T08:43:25.499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louhá Veronika Mgr." userId="ad1fee41-0785-4617-a024-309c9e4ca0ec" providerId="ADAL" clId="{160D127E-A689-4E30-8692-9EBAAC15DEDD}"/>
    <pc:docChg chg="undo custSel addSld delSld modSld sldOrd">
      <pc:chgData name="Dlouhá Veronika Mgr." userId="ad1fee41-0785-4617-a024-309c9e4ca0ec" providerId="ADAL" clId="{160D127E-A689-4E30-8692-9EBAAC15DEDD}" dt="2025-06-27T08:47:04.908" v="563" actId="47"/>
      <pc:docMkLst>
        <pc:docMk/>
      </pc:docMkLst>
      <pc:sldChg chg="addSp delSp add del mod modTransition">
        <pc:chgData name="Dlouhá Veronika Mgr." userId="ad1fee41-0785-4617-a024-309c9e4ca0ec" providerId="ADAL" clId="{160D127E-A689-4E30-8692-9EBAAC15DEDD}" dt="2025-06-27T08:40:51.962" v="551" actId="47"/>
        <pc:sldMkLst>
          <pc:docMk/>
          <pc:sldMk cId="0" sldId="257"/>
        </pc:sldMkLst>
        <pc:grpChg chg="add del">
          <ac:chgData name="Dlouhá Veronika Mgr." userId="ad1fee41-0785-4617-a024-309c9e4ca0ec" providerId="ADAL" clId="{160D127E-A689-4E30-8692-9EBAAC15DEDD}" dt="2025-06-27T08:37:53.788" v="528" actId="21"/>
          <ac:grpSpMkLst>
            <pc:docMk/>
            <pc:sldMk cId="0" sldId="257"/>
            <ac:grpSpMk id="4" creationId="{00000000-0000-0000-0000-000000000000}"/>
          </ac:grpSpMkLst>
        </pc:grpChg>
      </pc:sldChg>
      <pc:sldChg chg="del">
        <pc:chgData name="Dlouhá Veronika Mgr." userId="ad1fee41-0785-4617-a024-309c9e4ca0ec" providerId="ADAL" clId="{160D127E-A689-4E30-8692-9EBAAC15DEDD}" dt="2025-06-27T08:27:54.654" v="495" actId="47"/>
        <pc:sldMkLst>
          <pc:docMk/>
          <pc:sldMk cId="92050070" sldId="257"/>
        </pc:sldMkLst>
      </pc:sldChg>
      <pc:sldChg chg="addSp delSp modSp mod">
        <pc:chgData name="Dlouhá Veronika Mgr." userId="ad1fee41-0785-4617-a024-309c9e4ca0ec" providerId="ADAL" clId="{160D127E-A689-4E30-8692-9EBAAC15DEDD}" dt="2025-06-27T07:43:02.877" v="65" actId="1076"/>
        <pc:sldMkLst>
          <pc:docMk/>
          <pc:sldMk cId="1047333058" sldId="296"/>
        </pc:sldMkLst>
        <pc:spChg chg="add mod">
          <ac:chgData name="Dlouhá Veronika Mgr." userId="ad1fee41-0785-4617-a024-309c9e4ca0ec" providerId="ADAL" clId="{160D127E-A689-4E30-8692-9EBAAC15DEDD}" dt="2025-06-27T07:43:02.877" v="65" actId="1076"/>
          <ac:spMkLst>
            <pc:docMk/>
            <pc:sldMk cId="1047333058" sldId="296"/>
            <ac:spMk id="2" creationId="{5D8224A6-1364-13E1-2A2D-64124775C02F}"/>
          </ac:spMkLst>
        </pc:spChg>
        <pc:spChg chg="del mod">
          <ac:chgData name="Dlouhá Veronika Mgr." userId="ad1fee41-0785-4617-a024-309c9e4ca0ec" providerId="ADAL" clId="{160D127E-A689-4E30-8692-9EBAAC15DEDD}" dt="2025-06-27T07:41:12.656" v="31" actId="478"/>
          <ac:spMkLst>
            <pc:docMk/>
            <pc:sldMk cId="1047333058" sldId="296"/>
            <ac:spMk id="4" creationId="{9D677D19-4B8D-19A9-3CA3-707E874322F0}"/>
          </ac:spMkLst>
        </pc:spChg>
      </pc:sldChg>
      <pc:sldChg chg="modSp mod">
        <pc:chgData name="Dlouhá Veronika Mgr." userId="ad1fee41-0785-4617-a024-309c9e4ca0ec" providerId="ADAL" clId="{160D127E-A689-4E30-8692-9EBAAC15DEDD}" dt="2025-06-27T08:27:58.363" v="496" actId="6549"/>
        <pc:sldMkLst>
          <pc:docMk/>
          <pc:sldMk cId="0" sldId="298"/>
        </pc:sldMkLst>
        <pc:spChg chg="mod">
          <ac:chgData name="Dlouhá Veronika Mgr." userId="ad1fee41-0785-4617-a024-309c9e4ca0ec" providerId="ADAL" clId="{160D127E-A689-4E30-8692-9EBAAC15DEDD}" dt="2025-06-27T08:27:58.363" v="496" actId="6549"/>
          <ac:spMkLst>
            <pc:docMk/>
            <pc:sldMk cId="0" sldId="298"/>
            <ac:spMk id="180" creationId="{00000000-0000-0000-0000-000000000000}"/>
          </ac:spMkLst>
        </pc:spChg>
      </pc:sldChg>
      <pc:sldChg chg="modSp mod modShow">
        <pc:chgData name="Dlouhá Veronika Mgr." userId="ad1fee41-0785-4617-a024-309c9e4ca0ec" providerId="ADAL" clId="{160D127E-A689-4E30-8692-9EBAAC15DEDD}" dt="2025-06-27T08:17:25.790" v="335" actId="729"/>
        <pc:sldMkLst>
          <pc:docMk/>
          <pc:sldMk cId="1684073968" sldId="302"/>
        </pc:sldMkLst>
        <pc:picChg chg="mod">
          <ac:chgData name="Dlouhá Veronika Mgr." userId="ad1fee41-0785-4617-a024-309c9e4ca0ec" providerId="ADAL" clId="{160D127E-A689-4E30-8692-9EBAAC15DEDD}" dt="2025-06-27T07:43:47.629" v="67" actId="1076"/>
          <ac:picMkLst>
            <pc:docMk/>
            <pc:sldMk cId="1684073968" sldId="302"/>
            <ac:picMk id="2" creationId="{9484ED80-9E5D-CBE4-1EEB-2C4263F543BB}"/>
          </ac:picMkLst>
        </pc:picChg>
      </pc:sldChg>
      <pc:sldChg chg="modSp mod">
        <pc:chgData name="Dlouhá Veronika Mgr." userId="ad1fee41-0785-4617-a024-309c9e4ca0ec" providerId="ADAL" clId="{160D127E-A689-4E30-8692-9EBAAC15DEDD}" dt="2025-06-27T08:28:05.854" v="504" actId="6549"/>
        <pc:sldMkLst>
          <pc:docMk/>
          <pc:sldMk cId="3766961118" sldId="303"/>
        </pc:sldMkLst>
        <pc:spChg chg="mod">
          <ac:chgData name="Dlouhá Veronika Mgr." userId="ad1fee41-0785-4617-a024-309c9e4ca0ec" providerId="ADAL" clId="{160D127E-A689-4E30-8692-9EBAAC15DEDD}" dt="2025-06-27T08:28:05.854" v="504" actId="6549"/>
          <ac:spMkLst>
            <pc:docMk/>
            <pc:sldMk cId="3766961118" sldId="303"/>
            <ac:spMk id="180" creationId="{9A553768-C132-DFB4-6573-07392BE4F2A8}"/>
          </ac:spMkLst>
        </pc:spChg>
      </pc:sldChg>
      <pc:sldChg chg="modSp mod">
        <pc:chgData name="Dlouhá Veronika Mgr." userId="ad1fee41-0785-4617-a024-309c9e4ca0ec" providerId="ADAL" clId="{160D127E-A689-4E30-8692-9EBAAC15DEDD}" dt="2025-06-27T08:28:11.726" v="512" actId="6549"/>
        <pc:sldMkLst>
          <pc:docMk/>
          <pc:sldMk cId="1916833407" sldId="308"/>
        </pc:sldMkLst>
        <pc:spChg chg="mod">
          <ac:chgData name="Dlouhá Veronika Mgr." userId="ad1fee41-0785-4617-a024-309c9e4ca0ec" providerId="ADAL" clId="{160D127E-A689-4E30-8692-9EBAAC15DEDD}" dt="2025-06-27T08:28:11.726" v="512" actId="6549"/>
          <ac:spMkLst>
            <pc:docMk/>
            <pc:sldMk cId="1916833407" sldId="308"/>
            <ac:spMk id="11" creationId="{A7F145A2-A9A3-62B4-5665-FFE130C3B2AA}"/>
          </ac:spMkLst>
        </pc:spChg>
      </pc:sldChg>
      <pc:sldChg chg="modSp mod">
        <pc:chgData name="Dlouhá Veronika Mgr." userId="ad1fee41-0785-4617-a024-309c9e4ca0ec" providerId="ADAL" clId="{160D127E-A689-4E30-8692-9EBAAC15DEDD}" dt="2025-06-27T08:28:17.366" v="520" actId="6549"/>
        <pc:sldMkLst>
          <pc:docMk/>
          <pc:sldMk cId="1087184103" sldId="309"/>
        </pc:sldMkLst>
        <pc:spChg chg="mod">
          <ac:chgData name="Dlouhá Veronika Mgr." userId="ad1fee41-0785-4617-a024-309c9e4ca0ec" providerId="ADAL" clId="{160D127E-A689-4E30-8692-9EBAAC15DEDD}" dt="2025-06-27T08:28:17.366" v="520" actId="6549"/>
          <ac:spMkLst>
            <pc:docMk/>
            <pc:sldMk cId="1087184103" sldId="309"/>
            <ac:spMk id="9" creationId="{1EE365D0-986E-EFD5-BADA-193C466A2256}"/>
          </ac:spMkLst>
        </pc:spChg>
      </pc:sldChg>
      <pc:sldChg chg="modSp mod">
        <pc:chgData name="Dlouhá Veronika Mgr." userId="ad1fee41-0785-4617-a024-309c9e4ca0ec" providerId="ADAL" clId="{160D127E-A689-4E30-8692-9EBAAC15DEDD}" dt="2025-06-27T08:05:35.695" v="215" actId="27918"/>
        <pc:sldMkLst>
          <pc:docMk/>
          <pc:sldMk cId="450141060" sldId="310"/>
        </pc:sldMkLst>
        <pc:graphicFrameChg chg="mod">
          <ac:chgData name="Dlouhá Veronika Mgr." userId="ad1fee41-0785-4617-a024-309c9e4ca0ec" providerId="ADAL" clId="{160D127E-A689-4E30-8692-9EBAAC15DEDD}" dt="2025-06-27T08:05:29.145" v="214"/>
          <ac:graphicFrameMkLst>
            <pc:docMk/>
            <pc:sldMk cId="450141060" sldId="310"/>
            <ac:graphicFrameMk id="2" creationId="{A449F07E-3C9D-4B9E-9C4D-0236B1F9721D}"/>
          </ac:graphicFrameMkLst>
        </pc:graphicFrameChg>
      </pc:sldChg>
      <pc:sldChg chg="modSp mod">
        <pc:chgData name="Dlouhá Veronika Mgr." userId="ad1fee41-0785-4617-a024-309c9e4ca0ec" providerId="ADAL" clId="{160D127E-A689-4E30-8692-9EBAAC15DEDD}" dt="2025-06-27T07:29:08.273" v="28" actId="403"/>
        <pc:sldMkLst>
          <pc:docMk/>
          <pc:sldMk cId="3760808258" sldId="311"/>
        </pc:sldMkLst>
        <pc:spChg chg="mod">
          <ac:chgData name="Dlouhá Veronika Mgr." userId="ad1fee41-0785-4617-a024-309c9e4ca0ec" providerId="ADAL" clId="{160D127E-A689-4E30-8692-9EBAAC15DEDD}" dt="2025-06-27T07:29:08.273" v="28" actId="403"/>
          <ac:spMkLst>
            <pc:docMk/>
            <pc:sldMk cId="3760808258" sldId="311"/>
            <ac:spMk id="7" creationId="{2F197D13-BF52-1AA3-717D-ED7DA2F3EB4B}"/>
          </ac:spMkLst>
        </pc:spChg>
      </pc:sldChg>
      <pc:sldChg chg="addSp delSp modSp add mod ord">
        <pc:chgData name="Dlouhá Veronika Mgr." userId="ad1fee41-0785-4617-a024-309c9e4ca0ec" providerId="ADAL" clId="{160D127E-A689-4E30-8692-9EBAAC15DEDD}" dt="2025-06-27T08:18:27.016" v="338" actId="1076"/>
        <pc:sldMkLst>
          <pc:docMk/>
          <pc:sldMk cId="1715238091" sldId="312"/>
        </pc:sldMkLst>
        <pc:graphicFrameChg chg="add del mod">
          <ac:chgData name="Dlouhá Veronika Mgr." userId="ad1fee41-0785-4617-a024-309c9e4ca0ec" providerId="ADAL" clId="{160D127E-A689-4E30-8692-9EBAAC15DEDD}" dt="2025-06-27T07:47:41.904" v="101" actId="21"/>
          <ac:graphicFrameMkLst>
            <pc:docMk/>
            <pc:sldMk cId="1715238091" sldId="312"/>
            <ac:graphicFrameMk id="6" creationId="{678D0396-6DBE-761F-9440-5B7FBA42BC88}"/>
          </ac:graphicFrameMkLst>
        </pc:graphicFrameChg>
        <pc:graphicFrameChg chg="add del mod">
          <ac:chgData name="Dlouhá Veronika Mgr." userId="ad1fee41-0785-4617-a024-309c9e4ca0ec" providerId="ADAL" clId="{160D127E-A689-4E30-8692-9EBAAC15DEDD}" dt="2025-06-27T07:54:55.520" v="167" actId="478"/>
          <ac:graphicFrameMkLst>
            <pc:docMk/>
            <pc:sldMk cId="1715238091" sldId="312"/>
            <ac:graphicFrameMk id="9" creationId="{9EA411ED-EB05-81A0-ADD0-9FDEBA70FBE7}"/>
          </ac:graphicFrameMkLst>
        </pc:graphicFrameChg>
        <pc:graphicFrameChg chg="add del mod">
          <ac:chgData name="Dlouhá Veronika Mgr." userId="ad1fee41-0785-4617-a024-309c9e4ca0ec" providerId="ADAL" clId="{160D127E-A689-4E30-8692-9EBAAC15DEDD}" dt="2025-06-27T07:57:29.977" v="181" actId="478"/>
          <ac:graphicFrameMkLst>
            <pc:docMk/>
            <pc:sldMk cId="1715238091" sldId="312"/>
            <ac:graphicFrameMk id="12" creationId="{0F1FB21D-AF46-B41C-A23D-94D1026D1D7A}"/>
          </ac:graphicFrameMkLst>
        </pc:graphicFrameChg>
        <pc:graphicFrameChg chg="add del mod">
          <ac:chgData name="Dlouhá Veronika Mgr." userId="ad1fee41-0785-4617-a024-309c9e4ca0ec" providerId="ADAL" clId="{160D127E-A689-4E30-8692-9EBAAC15DEDD}" dt="2025-06-27T08:04:56.962" v="212" actId="478"/>
          <ac:graphicFrameMkLst>
            <pc:docMk/>
            <pc:sldMk cId="1715238091" sldId="312"/>
            <ac:graphicFrameMk id="15" creationId="{4157137E-045B-6ABE-26DF-FA140F4C425E}"/>
          </ac:graphicFrameMkLst>
        </pc:graphicFrameChg>
        <pc:graphicFrameChg chg="add mod">
          <ac:chgData name="Dlouhá Veronika Mgr." userId="ad1fee41-0785-4617-a024-309c9e4ca0ec" providerId="ADAL" clId="{160D127E-A689-4E30-8692-9EBAAC15DEDD}" dt="2025-06-27T08:18:27.016" v="338" actId="1076"/>
          <ac:graphicFrameMkLst>
            <pc:docMk/>
            <pc:sldMk cId="1715238091" sldId="312"/>
            <ac:graphicFrameMk id="18" creationId="{9F6074E2-D0DE-C56C-1C20-8E8D82C3A499}"/>
          </ac:graphicFrameMkLst>
        </pc:graphicFrameChg>
        <pc:picChg chg="del mod">
          <ac:chgData name="Dlouhá Veronika Mgr." userId="ad1fee41-0785-4617-a024-309c9e4ca0ec" providerId="ADAL" clId="{160D127E-A689-4E30-8692-9EBAAC15DEDD}" dt="2025-06-27T08:16:05.958" v="323" actId="478"/>
          <ac:picMkLst>
            <pc:docMk/>
            <pc:sldMk cId="1715238091" sldId="312"/>
            <ac:picMk id="2" creationId="{CA297C05-B687-7630-38EA-C03942EC676B}"/>
          </ac:picMkLst>
        </pc:picChg>
        <pc:picChg chg="mod">
          <ac:chgData name="Dlouhá Veronika Mgr." userId="ad1fee41-0785-4617-a024-309c9e4ca0ec" providerId="ADAL" clId="{160D127E-A689-4E30-8692-9EBAAC15DEDD}" dt="2025-06-27T08:05:00.166" v="213" actId="1076"/>
          <ac:picMkLst>
            <pc:docMk/>
            <pc:sldMk cId="1715238091" sldId="312"/>
            <ac:picMk id="178" creationId="{1EF0C6A6-2A3A-5D2D-585B-33A06959C643}"/>
          </ac:picMkLst>
        </pc:picChg>
      </pc:sldChg>
      <pc:sldChg chg="addSp delSp modSp add mod ord">
        <pc:chgData name="Dlouhá Veronika Mgr." userId="ad1fee41-0785-4617-a024-309c9e4ca0ec" providerId="ADAL" clId="{160D127E-A689-4E30-8692-9EBAAC15DEDD}" dt="2025-06-27T08:21:21.219" v="411" actId="1076"/>
        <pc:sldMkLst>
          <pc:docMk/>
          <pc:sldMk cId="132757818" sldId="313"/>
        </pc:sldMkLst>
        <pc:spChg chg="mod">
          <ac:chgData name="Dlouhá Veronika Mgr." userId="ad1fee41-0785-4617-a024-309c9e4ca0ec" providerId="ADAL" clId="{160D127E-A689-4E30-8692-9EBAAC15DEDD}" dt="2025-06-27T08:20:18.213" v="405" actId="20577"/>
          <ac:spMkLst>
            <pc:docMk/>
            <pc:sldMk cId="132757818" sldId="313"/>
            <ac:spMk id="180" creationId="{379783EA-5489-8A9A-D5A2-DE5C1BEF2C99}"/>
          </ac:spMkLst>
        </pc:spChg>
        <pc:graphicFrameChg chg="del">
          <ac:chgData name="Dlouhá Veronika Mgr." userId="ad1fee41-0785-4617-a024-309c9e4ca0ec" providerId="ADAL" clId="{160D127E-A689-4E30-8692-9EBAAC15DEDD}" dt="2025-06-27T08:19:45.465" v="342" actId="478"/>
          <ac:graphicFrameMkLst>
            <pc:docMk/>
            <pc:sldMk cId="132757818" sldId="313"/>
            <ac:graphicFrameMk id="2" creationId="{7ABAFBAB-1314-00C1-3DD8-F35AC4F5D991}"/>
          </ac:graphicFrameMkLst>
        </pc:graphicFrameChg>
        <pc:picChg chg="add mod modCrop">
          <ac:chgData name="Dlouhá Veronika Mgr." userId="ad1fee41-0785-4617-a024-309c9e4ca0ec" providerId="ADAL" clId="{160D127E-A689-4E30-8692-9EBAAC15DEDD}" dt="2025-06-27T08:21:21.219" v="411" actId="1076"/>
          <ac:picMkLst>
            <pc:docMk/>
            <pc:sldMk cId="132757818" sldId="313"/>
            <ac:picMk id="4" creationId="{A15052DA-3C71-366C-EAF4-587524326285}"/>
          </ac:picMkLst>
        </pc:picChg>
      </pc:sldChg>
      <pc:sldChg chg="addSp modSp add mod">
        <pc:chgData name="Dlouhá Veronika Mgr." userId="ad1fee41-0785-4617-a024-309c9e4ca0ec" providerId="ADAL" clId="{160D127E-A689-4E30-8692-9EBAAC15DEDD}" dt="2025-06-27T08:28:39.655" v="522" actId="113"/>
        <pc:sldMkLst>
          <pc:docMk/>
          <pc:sldMk cId="772357294" sldId="314"/>
        </pc:sldMkLst>
        <pc:spChg chg="add mod">
          <ac:chgData name="Dlouhá Veronika Mgr." userId="ad1fee41-0785-4617-a024-309c9e4ca0ec" providerId="ADAL" clId="{160D127E-A689-4E30-8692-9EBAAC15DEDD}" dt="2025-06-27T08:28:39.655" v="522" actId="113"/>
          <ac:spMkLst>
            <pc:docMk/>
            <pc:sldMk cId="772357294" sldId="314"/>
            <ac:spMk id="3" creationId="{A332BBF0-477F-6DB3-8A9F-033452FDC557}"/>
          </ac:spMkLst>
        </pc:spChg>
        <pc:spChg chg="mod">
          <ac:chgData name="Dlouhá Veronika Mgr." userId="ad1fee41-0785-4617-a024-309c9e4ca0ec" providerId="ADAL" clId="{160D127E-A689-4E30-8692-9EBAAC15DEDD}" dt="2025-06-27T08:22:22.438" v="475" actId="20577"/>
          <ac:spMkLst>
            <pc:docMk/>
            <pc:sldMk cId="772357294" sldId="314"/>
            <ac:spMk id="180" creationId="{7A0811A3-BEF2-FC93-9D6F-0DEF7D517D4B}"/>
          </ac:spMkLst>
        </pc:spChg>
        <pc:picChg chg="add mod">
          <ac:chgData name="Dlouhá Veronika Mgr." userId="ad1fee41-0785-4617-a024-309c9e4ca0ec" providerId="ADAL" clId="{160D127E-A689-4E30-8692-9EBAAC15DEDD}" dt="2025-06-27T08:23:56.223" v="494"/>
          <ac:picMkLst>
            <pc:docMk/>
            <pc:sldMk cId="772357294" sldId="314"/>
            <ac:picMk id="4" creationId="{068EEC76-5FD8-C31C-8148-FE7EC45C671B}"/>
          </ac:picMkLst>
        </pc:picChg>
      </pc:sldChg>
      <pc:sldChg chg="addSp delSp modSp add del mod">
        <pc:chgData name="Dlouhá Veronika Mgr." userId="ad1fee41-0785-4617-a024-309c9e4ca0ec" providerId="ADAL" clId="{160D127E-A689-4E30-8692-9EBAAC15DEDD}" dt="2025-06-27T08:47:04.908" v="563" actId="47"/>
        <pc:sldMkLst>
          <pc:docMk/>
          <pc:sldMk cId="3024459214" sldId="315"/>
        </pc:sldMkLst>
        <pc:spChg chg="mod">
          <ac:chgData name="Dlouhá Veronika Mgr." userId="ad1fee41-0785-4617-a024-309c9e4ca0ec" providerId="ADAL" clId="{160D127E-A689-4E30-8692-9EBAAC15DEDD}" dt="2025-06-27T08:37:45.684" v="527"/>
          <ac:spMkLst>
            <pc:docMk/>
            <pc:sldMk cId="3024459214" sldId="315"/>
            <ac:spMk id="6" creationId="{00000000-0000-0000-0000-000000000000}"/>
          </ac:spMkLst>
        </pc:spChg>
        <pc:spChg chg="mod">
          <ac:chgData name="Dlouhá Veronika Mgr." userId="ad1fee41-0785-4617-a024-309c9e4ca0ec" providerId="ADAL" clId="{160D127E-A689-4E30-8692-9EBAAC15DEDD}" dt="2025-06-27T08:37:45.684" v="527"/>
          <ac:spMkLst>
            <pc:docMk/>
            <pc:sldMk cId="3024459214" sldId="315"/>
            <ac:spMk id="7" creationId="{00000000-0000-0000-0000-000000000000}"/>
          </ac:spMkLst>
        </pc:spChg>
        <pc:spChg chg="mod">
          <ac:chgData name="Dlouhá Veronika Mgr." userId="ad1fee41-0785-4617-a024-309c9e4ca0ec" providerId="ADAL" clId="{160D127E-A689-4E30-8692-9EBAAC15DEDD}" dt="2025-06-27T08:37:45.684" v="527"/>
          <ac:spMkLst>
            <pc:docMk/>
            <pc:sldMk cId="3024459214" sldId="315"/>
            <ac:spMk id="8" creationId="{00000000-0000-0000-0000-000000000000}"/>
          </ac:spMkLst>
        </pc:spChg>
        <pc:spChg chg="mod">
          <ac:chgData name="Dlouhá Veronika Mgr." userId="ad1fee41-0785-4617-a024-309c9e4ca0ec" providerId="ADAL" clId="{160D127E-A689-4E30-8692-9EBAAC15DEDD}" dt="2025-06-27T08:38:32.957" v="529"/>
          <ac:spMkLst>
            <pc:docMk/>
            <pc:sldMk cId="3024459214" sldId="315"/>
            <ac:spMk id="11" creationId="{7D6CA8A0-45D1-EC08-FDBD-DC52CED6BA46}"/>
          </ac:spMkLst>
        </pc:spChg>
        <pc:spChg chg="mod">
          <ac:chgData name="Dlouhá Veronika Mgr." userId="ad1fee41-0785-4617-a024-309c9e4ca0ec" providerId="ADAL" clId="{160D127E-A689-4E30-8692-9EBAAC15DEDD}" dt="2025-06-27T08:38:32.957" v="529"/>
          <ac:spMkLst>
            <pc:docMk/>
            <pc:sldMk cId="3024459214" sldId="315"/>
            <ac:spMk id="12" creationId="{53018071-DD5F-A74E-734D-2DF2856DF75A}"/>
          </ac:spMkLst>
        </pc:spChg>
        <pc:spChg chg="del mod">
          <ac:chgData name="Dlouhá Veronika Mgr." userId="ad1fee41-0785-4617-a024-309c9e4ca0ec" providerId="ADAL" clId="{160D127E-A689-4E30-8692-9EBAAC15DEDD}" dt="2025-06-27T08:39:47.613" v="544" actId="478"/>
          <ac:spMkLst>
            <pc:docMk/>
            <pc:sldMk cId="3024459214" sldId="315"/>
            <ac:spMk id="17" creationId="{BA7E736E-54FF-0312-C800-E90435A87605}"/>
          </ac:spMkLst>
        </pc:spChg>
        <pc:spChg chg="mod">
          <ac:chgData name="Dlouhá Veronika Mgr." userId="ad1fee41-0785-4617-a024-309c9e4ca0ec" providerId="ADAL" clId="{160D127E-A689-4E30-8692-9EBAAC15DEDD}" dt="2025-06-27T08:38:32.957" v="529"/>
          <ac:spMkLst>
            <pc:docMk/>
            <pc:sldMk cId="3024459214" sldId="315"/>
            <ac:spMk id="18" creationId="{A6560A4B-2983-C5B7-AA32-20238BFE68AB}"/>
          </ac:spMkLst>
        </pc:spChg>
        <pc:spChg chg="mod">
          <ac:chgData name="Dlouhá Veronika Mgr." userId="ad1fee41-0785-4617-a024-309c9e4ca0ec" providerId="ADAL" clId="{160D127E-A689-4E30-8692-9EBAAC15DEDD}" dt="2025-06-27T08:38:32.957" v="529"/>
          <ac:spMkLst>
            <pc:docMk/>
            <pc:sldMk cId="3024459214" sldId="315"/>
            <ac:spMk id="19" creationId="{AEFFEABA-AAC6-557B-96C7-B33C509F2321}"/>
          </ac:spMkLst>
        </pc:spChg>
        <pc:grpChg chg="add mod">
          <ac:chgData name="Dlouhá Veronika Mgr." userId="ad1fee41-0785-4617-a024-309c9e4ca0ec" providerId="ADAL" clId="{160D127E-A689-4E30-8692-9EBAAC15DEDD}" dt="2025-06-27T08:37:45.684" v="527"/>
          <ac:grpSpMkLst>
            <pc:docMk/>
            <pc:sldMk cId="3024459214" sldId="315"/>
            <ac:grpSpMk id="2" creationId="{00000000-0000-0000-0000-000000000000}"/>
          </ac:grpSpMkLst>
        </pc:grpChg>
        <pc:grpChg chg="add del mod">
          <ac:chgData name="Dlouhá Veronika Mgr." userId="ad1fee41-0785-4617-a024-309c9e4ca0ec" providerId="ADAL" clId="{160D127E-A689-4E30-8692-9EBAAC15DEDD}" dt="2025-06-27T08:40:03.887" v="548" actId="478"/>
          <ac:grpSpMkLst>
            <pc:docMk/>
            <pc:sldMk cId="3024459214" sldId="315"/>
            <ac:grpSpMk id="3" creationId="{8A1C74F6-98B6-F8ED-EBD6-2A50DB94EF37}"/>
          </ac:grpSpMkLst>
        </pc:grpChg>
        <pc:picChg chg="del">
          <ac:chgData name="Dlouhá Veronika Mgr." userId="ad1fee41-0785-4617-a024-309c9e4ca0ec" providerId="ADAL" clId="{160D127E-A689-4E30-8692-9EBAAC15DEDD}" dt="2025-06-27T08:37:29.787" v="524" actId="478"/>
          <ac:picMkLst>
            <pc:docMk/>
            <pc:sldMk cId="3024459214" sldId="315"/>
            <ac:picMk id="4" creationId="{4D6B0BCC-E1B6-BE25-5ED2-DD2CF35D7E4C}"/>
          </ac:picMkLst>
        </pc:picChg>
        <pc:picChg chg="mod">
          <ac:chgData name="Dlouhá Veronika Mgr." userId="ad1fee41-0785-4617-a024-309c9e4ca0ec" providerId="ADAL" clId="{160D127E-A689-4E30-8692-9EBAAC15DEDD}" dt="2025-06-27T08:37:45.684" v="527"/>
          <ac:picMkLst>
            <pc:docMk/>
            <pc:sldMk cId="3024459214" sldId="315"/>
            <ac:picMk id="5" creationId="{00000000-0000-0000-0000-000000000000}"/>
          </ac:picMkLst>
        </pc:picChg>
        <pc:picChg chg="mod">
          <ac:chgData name="Dlouhá Veronika Mgr." userId="ad1fee41-0785-4617-a024-309c9e4ca0ec" providerId="ADAL" clId="{160D127E-A689-4E30-8692-9EBAAC15DEDD}" dt="2025-06-27T08:38:32.957" v="529"/>
          <ac:picMkLst>
            <pc:docMk/>
            <pc:sldMk cId="3024459214" sldId="315"/>
            <ac:picMk id="13" creationId="{9B74AF2C-F9B3-509A-D148-9500E99332E6}"/>
          </ac:picMkLst>
        </pc:picChg>
        <pc:picChg chg="mod">
          <ac:chgData name="Dlouhá Veronika Mgr." userId="ad1fee41-0785-4617-a024-309c9e4ca0ec" providerId="ADAL" clId="{160D127E-A689-4E30-8692-9EBAAC15DEDD}" dt="2025-06-27T08:38:32.957" v="529"/>
          <ac:picMkLst>
            <pc:docMk/>
            <pc:sldMk cId="3024459214" sldId="315"/>
            <ac:picMk id="14" creationId="{09519645-A6AD-017B-C2D4-8540F010B560}"/>
          </ac:picMkLst>
        </pc:picChg>
        <pc:picChg chg="del mod">
          <ac:chgData name="Dlouhá Veronika Mgr." userId="ad1fee41-0785-4617-a024-309c9e4ca0ec" providerId="ADAL" clId="{160D127E-A689-4E30-8692-9EBAAC15DEDD}" dt="2025-06-27T08:40:02.692" v="547" actId="478"/>
          <ac:picMkLst>
            <pc:docMk/>
            <pc:sldMk cId="3024459214" sldId="315"/>
            <ac:picMk id="15" creationId="{A943C89B-006E-12EA-0169-B0326E0C14A1}"/>
          </ac:picMkLst>
        </pc:picChg>
        <pc:picChg chg="del mod">
          <ac:chgData name="Dlouhá Veronika Mgr." userId="ad1fee41-0785-4617-a024-309c9e4ca0ec" providerId="ADAL" clId="{160D127E-A689-4E30-8692-9EBAAC15DEDD}" dt="2025-06-27T08:39:59.048" v="546" actId="478"/>
          <ac:picMkLst>
            <pc:docMk/>
            <pc:sldMk cId="3024459214" sldId="315"/>
            <ac:picMk id="16" creationId="{378E8DEE-A816-3FD2-5EA4-55EA427824F0}"/>
          </ac:picMkLst>
        </pc:picChg>
        <pc:picChg chg="add mod modCrop">
          <ac:chgData name="Dlouhá Veronika Mgr." userId="ad1fee41-0785-4617-a024-309c9e4ca0ec" providerId="ADAL" clId="{160D127E-A689-4E30-8692-9EBAAC15DEDD}" dt="2025-06-27T08:44:39.090" v="562" actId="14100"/>
          <ac:picMkLst>
            <pc:docMk/>
            <pc:sldMk cId="3024459214" sldId="315"/>
            <ac:picMk id="21" creationId="{A1C36EBB-A684-9BAF-8FBF-6E14DC2D8626}"/>
          </ac:picMkLst>
        </pc:picChg>
      </pc:sldChg>
      <pc:sldChg chg="add del modTransition">
        <pc:chgData name="Dlouhá Veronika Mgr." userId="ad1fee41-0785-4617-a024-309c9e4ca0ec" providerId="ADAL" clId="{160D127E-A689-4E30-8692-9EBAAC15DEDD}" dt="2025-06-27T08:40:50.217" v="550" actId="47"/>
        <pc:sldMkLst>
          <pc:docMk/>
          <pc:sldMk cId="0" sldId="31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4400">
                <a:solidFill>
                  <a:srgbClr val="2C3C76"/>
                </a:solidFill>
              </a:defRPr>
            </a:pPr>
            <a:r>
              <a:rPr lang="cs-CZ" sz="4400" dirty="0">
                <a:solidFill>
                  <a:srgbClr val="2C3C76"/>
                </a:solidFill>
              </a:rPr>
              <a:t>Podíl vozidel vybavených ETCS (ČR)</a:t>
            </a:r>
          </a:p>
        </c:rich>
      </c:tx>
      <c:layout>
        <c:manualLayout>
          <c:xMode val="edge"/>
          <c:yMode val="edge"/>
          <c:x val="0.24438924301129025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Síť TEN-T</c:v>
                </c:pt>
              </c:strCache>
            </c:strRef>
          </c:tx>
          <c:spPr>
            <a:solidFill>
              <a:srgbClr val="2C5884"/>
            </a:solidFill>
            <a:ln>
              <a:noFill/>
            </a:ln>
            <a:effectLst/>
          </c:spPr>
          <c:invertIfNegative val="0"/>
          <c:cat>
            <c:numRef>
              <c:f>List1!$A$2:$A$5</c:f>
              <c:numCache>
                <c:formatCode>General</c:formatCode>
                <c:ptCount val="4"/>
                <c:pt idx="0">
                  <c:v>2025</c:v>
                </c:pt>
                <c:pt idx="1">
                  <c:v>2028</c:v>
                </c:pt>
                <c:pt idx="2">
                  <c:v>2030</c:v>
                </c:pt>
                <c:pt idx="3">
                  <c:v>2033</c:v>
                </c:pt>
              </c:numCache>
            </c:numRef>
          </c:cat>
          <c:val>
            <c:numRef>
              <c:f>List1!$B$2:$B$5</c:f>
              <c:numCache>
                <c:formatCode>General</c:formatCode>
                <c:ptCount val="4"/>
                <c:pt idx="0">
                  <c:v>75</c:v>
                </c:pt>
                <c:pt idx="1">
                  <c:v>97</c:v>
                </c:pt>
                <c:pt idx="2">
                  <c:v>99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3A-46F1-99E9-6A15A70BEC9D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Ostatní tratě</c:v>
                </c:pt>
              </c:strCache>
            </c:strRef>
          </c:tx>
          <c:spPr>
            <a:solidFill>
              <a:srgbClr val="64B7C8"/>
            </a:solidFill>
            <a:ln>
              <a:noFill/>
            </a:ln>
            <a:effectLst/>
          </c:spPr>
          <c:invertIfNegative val="0"/>
          <c:cat>
            <c:numRef>
              <c:f>List1!$A$2:$A$5</c:f>
              <c:numCache>
                <c:formatCode>General</c:formatCode>
                <c:ptCount val="4"/>
                <c:pt idx="0">
                  <c:v>2025</c:v>
                </c:pt>
                <c:pt idx="1">
                  <c:v>2028</c:v>
                </c:pt>
                <c:pt idx="2">
                  <c:v>2030</c:v>
                </c:pt>
                <c:pt idx="3">
                  <c:v>2033</c:v>
                </c:pt>
              </c:numCache>
            </c:numRef>
          </c:cat>
          <c:val>
            <c:numRef>
              <c:f>List1!$C$2:$C$5</c:f>
              <c:numCache>
                <c:formatCode>General</c:formatCode>
                <c:ptCount val="4"/>
                <c:pt idx="0">
                  <c:v>26</c:v>
                </c:pt>
                <c:pt idx="1">
                  <c:v>69</c:v>
                </c:pt>
                <c:pt idx="2">
                  <c:v>93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3A-46F1-99E9-6A15A70BEC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9509135"/>
        <c:axId val="789510575"/>
      </c:barChart>
      <c:catAx>
        <c:axId val="789509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800">
                <a:solidFill>
                  <a:srgbClr val="2C3C76"/>
                </a:solidFill>
              </a:defRPr>
            </a:pPr>
            <a:endParaRPr lang="cs-CZ"/>
          </a:p>
        </c:txPr>
        <c:crossAx val="789510575"/>
        <c:crosses val="autoZero"/>
        <c:auto val="1"/>
        <c:lblAlgn val="ctr"/>
        <c:lblOffset val="100"/>
        <c:noMultiLvlLbl val="0"/>
      </c:catAx>
      <c:valAx>
        <c:axId val="789510575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3200" b="0">
                    <a:solidFill>
                      <a:srgbClr val="2C3C76"/>
                    </a:solidFill>
                  </a:defRPr>
                </a:pPr>
                <a:r>
                  <a:rPr lang="cs-CZ" sz="3200" b="0">
                    <a:solidFill>
                      <a:srgbClr val="2C3C76"/>
                    </a:solidFill>
                  </a:rPr>
                  <a:t>[%]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2800">
                <a:solidFill>
                  <a:srgbClr val="2C3C76"/>
                </a:solidFill>
              </a:defRPr>
            </a:pPr>
            <a:endParaRPr lang="cs-CZ"/>
          </a:p>
        </c:txPr>
        <c:crossAx val="7895091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2800">
              <a:solidFill>
                <a:srgbClr val="2C3C76"/>
              </a:solidFill>
            </a:defRPr>
          </a:pPr>
          <a:endParaRPr lang="cs-CZ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indent="0">
              <a:defRPr sz="4400" b="1" i="0" u="none" strike="noStrike" kern="1200" spc="0" baseline="0">
                <a:solidFill>
                  <a:srgbClr val="2C3C76"/>
                </a:solidFill>
                <a:latin typeface="+mn-lt"/>
                <a:ea typeface="+mn-ea"/>
                <a:cs typeface="+mn-cs"/>
              </a:defRPr>
            </a:pPr>
            <a:r>
              <a:rPr lang="cs-CZ" sz="4400" b="1" i="0" u="none" strike="noStrike" baseline="0" dirty="0">
                <a:solidFill>
                  <a:srgbClr val="2C3C76"/>
                </a:solidFill>
                <a:effectLst/>
              </a:rPr>
              <a:t>Celková délka tratí vybavených ETCS v 2024 [km] </a:t>
            </a:r>
            <a:endParaRPr lang="en-US" sz="4400" b="1" dirty="0">
              <a:solidFill>
                <a:srgbClr val="2C3C76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indent="0">
            <a:defRPr sz="4400" b="1" i="0" u="none" strike="noStrike" kern="1200" spc="0" baseline="0">
              <a:solidFill>
                <a:srgbClr val="2C3C76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[1]List4!$C$3</c:f>
              <c:strCache>
                <c:ptCount val="1"/>
                <c:pt idx="0">
                  <c:v>ETCS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7E7-4AF4-8B1D-988F930A8CB6}"/>
              </c:ext>
            </c:extLst>
          </c:dPt>
          <c:cat>
            <c:strRef>
              <c:f>[1]List4!$B$4:$B$22</c:f>
              <c:strCache>
                <c:ptCount val="19"/>
                <c:pt idx="0">
                  <c:v>Switzerland*</c:v>
                </c:pt>
                <c:pt idx="1">
                  <c:v>Spain</c:v>
                </c:pt>
                <c:pt idx="2">
                  <c:v>Belgium</c:v>
                </c:pt>
                <c:pt idx="3">
                  <c:v>Italy</c:v>
                </c:pt>
                <c:pt idx="4">
                  <c:v>Czechia</c:v>
                </c:pt>
                <c:pt idx="5">
                  <c:v>France</c:v>
                </c:pt>
                <c:pt idx="6">
                  <c:v>Poland</c:v>
                </c:pt>
                <c:pt idx="7">
                  <c:v>Austria</c:v>
                </c:pt>
                <c:pt idx="8">
                  <c:v>Germany</c:v>
                </c:pt>
                <c:pt idx="9">
                  <c:v>Sweden</c:v>
                </c:pt>
                <c:pt idx="10">
                  <c:v>Romania</c:v>
                </c:pt>
                <c:pt idx="11">
                  <c:v>Slovenia</c:v>
                </c:pt>
                <c:pt idx="12">
                  <c:v>Denmark</c:v>
                </c:pt>
                <c:pt idx="13">
                  <c:v>Luxembourg</c:v>
                </c:pt>
                <c:pt idx="14">
                  <c:v>Bulgaria</c:v>
                </c:pt>
                <c:pt idx="15">
                  <c:v>Slovakia</c:v>
                </c:pt>
                <c:pt idx="16">
                  <c:v>Netherlands</c:v>
                </c:pt>
                <c:pt idx="17">
                  <c:v>Hungary</c:v>
                </c:pt>
                <c:pt idx="18">
                  <c:v>Croatia</c:v>
                </c:pt>
              </c:strCache>
            </c:strRef>
          </c:cat>
          <c:val>
            <c:numRef>
              <c:f>[1]List4!$C$4:$C$22</c:f>
              <c:numCache>
                <c:formatCode>General</c:formatCode>
                <c:ptCount val="19"/>
                <c:pt idx="0">
                  <c:v>5734.8</c:v>
                </c:pt>
                <c:pt idx="1">
                  <c:v>3597.3999999999996</c:v>
                </c:pt>
                <c:pt idx="2">
                  <c:v>2782.2</c:v>
                </c:pt>
                <c:pt idx="3">
                  <c:v>1188.3</c:v>
                </c:pt>
                <c:pt idx="4">
                  <c:v>1140.7</c:v>
                </c:pt>
                <c:pt idx="5">
                  <c:v>1024.1000000000001</c:v>
                </c:pt>
                <c:pt idx="6">
                  <c:v>850.6</c:v>
                </c:pt>
                <c:pt idx="7">
                  <c:v>842.4</c:v>
                </c:pt>
                <c:pt idx="8">
                  <c:v>835.69999999999993</c:v>
                </c:pt>
                <c:pt idx="9">
                  <c:v>587</c:v>
                </c:pt>
                <c:pt idx="10">
                  <c:v>476.1</c:v>
                </c:pt>
                <c:pt idx="11">
                  <c:v>446.2</c:v>
                </c:pt>
                <c:pt idx="12">
                  <c:v>316.10000000000002</c:v>
                </c:pt>
                <c:pt idx="13">
                  <c:v>268.8</c:v>
                </c:pt>
                <c:pt idx="14">
                  <c:v>218.4</c:v>
                </c:pt>
                <c:pt idx="15">
                  <c:v>180.6</c:v>
                </c:pt>
                <c:pt idx="16">
                  <c:v>166.5</c:v>
                </c:pt>
                <c:pt idx="17">
                  <c:v>124.1</c:v>
                </c:pt>
                <c:pt idx="18">
                  <c:v>79.2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E7-4AF4-8B1D-988F930A8C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88730495"/>
        <c:axId val="1488730015"/>
      </c:barChart>
      <c:catAx>
        <c:axId val="14887304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rgbClr val="2C3C76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88730015"/>
        <c:crosses val="autoZero"/>
        <c:auto val="1"/>
        <c:lblAlgn val="ctr"/>
        <c:lblOffset val="100"/>
        <c:noMultiLvlLbl val="0"/>
      </c:catAx>
      <c:valAx>
        <c:axId val="1488730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rgbClr val="2C3C76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887304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400" b="1" i="0" u="none" strike="noStrike" kern="1200" spc="0" baseline="0">
                <a:solidFill>
                  <a:srgbClr val="2C3C76"/>
                </a:solidFill>
                <a:latin typeface="+mn-lt"/>
                <a:ea typeface="+mn-ea"/>
                <a:cs typeface="+mn-cs"/>
              </a:defRPr>
            </a:pPr>
            <a:r>
              <a:rPr lang="en-US" sz="4400" b="1" dirty="0" err="1">
                <a:solidFill>
                  <a:srgbClr val="2C3C76"/>
                </a:solidFill>
              </a:rPr>
              <a:t>Dokončené</a:t>
            </a:r>
            <a:r>
              <a:rPr lang="en-US" sz="4400" b="1" dirty="0">
                <a:solidFill>
                  <a:srgbClr val="2C3C76"/>
                </a:solidFill>
              </a:rPr>
              <a:t>, v </a:t>
            </a:r>
            <a:r>
              <a:rPr lang="en-US" sz="4400" b="1" dirty="0" err="1">
                <a:solidFill>
                  <a:srgbClr val="2C3C76"/>
                </a:solidFill>
              </a:rPr>
              <a:t>realizaci</a:t>
            </a:r>
            <a:r>
              <a:rPr lang="en-US" sz="4400" b="1" dirty="0">
                <a:solidFill>
                  <a:srgbClr val="2C3C76"/>
                </a:solidFill>
              </a:rPr>
              <a:t> a </a:t>
            </a:r>
            <a:r>
              <a:rPr lang="en-US" sz="4400" b="1" dirty="0" err="1">
                <a:solidFill>
                  <a:srgbClr val="2C3C76"/>
                </a:solidFill>
              </a:rPr>
              <a:t>schválené</a:t>
            </a:r>
            <a:r>
              <a:rPr lang="en-US" sz="4400" b="1" dirty="0">
                <a:solidFill>
                  <a:srgbClr val="2C3C76"/>
                </a:solidFill>
              </a:rPr>
              <a:t> </a:t>
            </a:r>
            <a:br>
              <a:rPr lang="cs-CZ" sz="4400" b="1" dirty="0">
                <a:solidFill>
                  <a:srgbClr val="2C3C76"/>
                </a:solidFill>
              </a:rPr>
            </a:br>
            <a:r>
              <a:rPr lang="en-US" sz="4400" b="1" dirty="0" err="1">
                <a:solidFill>
                  <a:srgbClr val="2C3C76"/>
                </a:solidFill>
              </a:rPr>
              <a:t>projekty</a:t>
            </a:r>
            <a:r>
              <a:rPr lang="en-US" sz="4400" b="1" dirty="0">
                <a:solidFill>
                  <a:srgbClr val="2C3C76"/>
                </a:solidFill>
              </a:rPr>
              <a:t> </a:t>
            </a:r>
            <a:r>
              <a:rPr lang="en-US" sz="4400" b="1" dirty="0" err="1">
                <a:solidFill>
                  <a:srgbClr val="2C3C76"/>
                </a:solidFill>
              </a:rPr>
              <a:t>dle</a:t>
            </a:r>
            <a:r>
              <a:rPr lang="en-US" sz="4400" b="1" dirty="0">
                <a:solidFill>
                  <a:srgbClr val="2C3C76"/>
                </a:solidFill>
              </a:rPr>
              <a:t> </a:t>
            </a:r>
            <a:r>
              <a:rPr lang="en-US" sz="4400" b="1" dirty="0" err="1">
                <a:solidFill>
                  <a:srgbClr val="2C3C76"/>
                </a:solidFill>
              </a:rPr>
              <a:t>veřejných</a:t>
            </a:r>
            <a:r>
              <a:rPr lang="en-US" sz="4400" b="1" dirty="0">
                <a:solidFill>
                  <a:srgbClr val="2C3C76"/>
                </a:solidFill>
              </a:rPr>
              <a:t> </a:t>
            </a:r>
            <a:r>
              <a:rPr lang="en-US" sz="4400" b="1" dirty="0" err="1">
                <a:solidFill>
                  <a:srgbClr val="2C3C76"/>
                </a:solidFill>
              </a:rPr>
              <a:t>zdrojů</a:t>
            </a:r>
            <a:endParaRPr lang="en-US" sz="4400" b="1" dirty="0">
              <a:solidFill>
                <a:srgbClr val="2C3C76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1" i="0" u="none" strike="noStrike" kern="1200" spc="0" baseline="0">
              <a:solidFill>
                <a:srgbClr val="2C3C76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Dokončené, v realizaci a schválené projekty dle veřejných zdrojů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403-470B-A917-B040E2834DAD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B403-470B-A917-B040E2834DA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403-470B-A917-B040E2834DAD}"/>
              </c:ext>
            </c:extLst>
          </c:dPt>
          <c:dLbls>
            <c:dLbl>
              <c:idx val="0"/>
              <c:layout>
                <c:manualLayout>
                  <c:x val="-3.6811581693471596E-2"/>
                  <c:y val="-2.021402934743397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4000" b="0" i="0" u="none" strike="noStrike" kern="1200" baseline="0">
                        <a:solidFill>
                          <a:srgbClr val="2C3C7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0" dirty="0">
                        <a:solidFill>
                          <a:srgbClr val="2C3C76"/>
                        </a:solidFill>
                      </a:rPr>
                      <a:t>3,9 mld. </a:t>
                    </a:r>
                    <a:r>
                      <a:rPr lang="en-US" b="0" dirty="0" err="1">
                        <a:solidFill>
                          <a:srgbClr val="2C3C76"/>
                        </a:solidFill>
                      </a:rPr>
                      <a:t>Kč</a:t>
                    </a:r>
                    <a:endParaRPr lang="en-US" b="0" dirty="0">
                      <a:solidFill>
                        <a:srgbClr val="2C3C76"/>
                      </a:solidFill>
                    </a:endParaRPr>
                  </a:p>
                  <a:p>
                    <a:pPr>
                      <a:defRPr sz="4000">
                        <a:solidFill>
                          <a:srgbClr val="2C3C76"/>
                        </a:solidFill>
                      </a:defRPr>
                    </a:pPr>
                    <a:r>
                      <a:rPr lang="en-US" b="0" dirty="0">
                        <a:solidFill>
                          <a:srgbClr val="2C3C76"/>
                        </a:solidFill>
                      </a:rPr>
                      <a:t> 37%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0" i="0" u="none" strike="noStrike" kern="1200" baseline="0">
                      <a:solidFill>
                        <a:srgbClr val="2C3C7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403-470B-A917-B040E2834DAD}"/>
                </c:ext>
              </c:extLst>
            </c:dLbl>
            <c:dLbl>
              <c:idx val="1"/>
              <c:layout>
                <c:manualLayout>
                  <c:x val="-0.10579270697380935"/>
                  <c:y val="-0.1419837465708244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4000" b="0" i="0" u="none" strike="noStrike" kern="1200" baseline="0">
                        <a:solidFill>
                          <a:srgbClr val="2C3C7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rgbClr val="2C3C76"/>
                        </a:solidFill>
                      </a:rPr>
                      <a:t>3,8 mld. Kč</a:t>
                    </a:r>
                  </a:p>
                  <a:p>
                    <a:pPr>
                      <a:defRPr sz="4000">
                        <a:solidFill>
                          <a:srgbClr val="2C3C76"/>
                        </a:solidFill>
                      </a:defRPr>
                    </a:pPr>
                    <a:fld id="{6B1850BB-BCC5-4F4A-B2A5-DA5F28832819}" type="VALUE">
                      <a:rPr lang="en-US" smtClean="0">
                        <a:solidFill>
                          <a:srgbClr val="2C3C76"/>
                        </a:solidFill>
                      </a:rPr>
                      <a:pPr>
                        <a:defRPr sz="4000">
                          <a:solidFill>
                            <a:srgbClr val="2C3C76"/>
                          </a:solidFill>
                        </a:defRPr>
                      </a:pPr>
                      <a:t>[HODNOTA]</a:t>
                    </a:fld>
                    <a:endParaRPr lang="cs-CZ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0" i="0" u="none" strike="noStrike" kern="1200" baseline="0">
                      <a:solidFill>
                        <a:srgbClr val="2C3C7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403-470B-A917-B040E2834DAD}"/>
                </c:ext>
              </c:extLst>
            </c:dLbl>
            <c:dLbl>
              <c:idx val="2"/>
              <c:layout>
                <c:manualLayout>
                  <c:x val="1.7324397245657069E-2"/>
                  <c:y val="6.10028919261036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4000" b="0" i="0" u="none" strike="noStrike" kern="1200" baseline="0">
                        <a:solidFill>
                          <a:srgbClr val="2C3C7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0" dirty="0">
                        <a:solidFill>
                          <a:srgbClr val="2C3C76"/>
                        </a:solidFill>
                      </a:rPr>
                      <a:t>2,8 </a:t>
                    </a:r>
                    <a:r>
                      <a:rPr lang="en-US" b="0" dirty="0" err="1">
                        <a:solidFill>
                          <a:srgbClr val="2C3C76"/>
                        </a:solidFill>
                      </a:rPr>
                      <a:t>mld</a:t>
                    </a:r>
                    <a:r>
                      <a:rPr lang="en-US" b="0" dirty="0">
                        <a:solidFill>
                          <a:srgbClr val="2C3C76"/>
                        </a:solidFill>
                      </a:rPr>
                      <a:t>. </a:t>
                    </a:r>
                    <a:r>
                      <a:rPr lang="en-US" b="0" dirty="0" err="1">
                        <a:solidFill>
                          <a:srgbClr val="2C3C76"/>
                        </a:solidFill>
                      </a:rPr>
                      <a:t>Kč</a:t>
                    </a:r>
                    <a:endParaRPr lang="en-US" b="0" dirty="0">
                      <a:solidFill>
                        <a:srgbClr val="2C3C76"/>
                      </a:solidFill>
                    </a:endParaRPr>
                  </a:p>
                  <a:p>
                    <a:pPr>
                      <a:defRPr sz="4000">
                        <a:solidFill>
                          <a:srgbClr val="2C3C76"/>
                        </a:solidFill>
                      </a:defRPr>
                    </a:pPr>
                    <a:fld id="{C9209A49-11EA-4118-A879-6E36CABD70D5}" type="VALUE">
                      <a:rPr lang="en-US" b="0" smtClean="0">
                        <a:solidFill>
                          <a:srgbClr val="2C3C76"/>
                        </a:solidFill>
                      </a:rPr>
                      <a:pPr>
                        <a:defRPr sz="4000">
                          <a:solidFill>
                            <a:srgbClr val="2C3C76"/>
                          </a:solidFill>
                        </a:defRPr>
                      </a:pPr>
                      <a:t>[HODNOTA]</a:t>
                    </a:fld>
                    <a:endParaRPr lang="cs-CZ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0" i="0" u="none" strike="noStrike" kern="1200" baseline="0">
                      <a:solidFill>
                        <a:srgbClr val="2C3C7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403-470B-A917-B040E2834D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3"/>
                <c:pt idx="0">
                  <c:v>SFDI</c:v>
                </c:pt>
                <c:pt idx="1">
                  <c:v>CEF</c:v>
                </c:pt>
                <c:pt idx="2">
                  <c:v>OPD</c:v>
                </c:pt>
              </c:strCache>
              <c:extLst/>
            </c:strRef>
          </c:cat>
          <c:val>
            <c:numRef>
              <c:f>List1!$B$2:$B$5</c:f>
              <c:numCache>
                <c:formatCode>0%</c:formatCode>
                <c:ptCount val="3"/>
                <c:pt idx="0">
                  <c:v>0.37</c:v>
                </c:pt>
                <c:pt idx="1">
                  <c:v>0.36</c:v>
                </c:pt>
                <c:pt idx="2">
                  <c:v>0.27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B403-470B-A917-B040E2834DA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List1!$C$1</c15:sqref>
                        </c15:formulaRef>
                      </c:ext>
                    </c:extLst>
                    <c:strCache>
                      <c:ptCount val="1"/>
                      <c:pt idx="0">
                        <c:v>Sloupec1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7-17B9-4193-B20F-E2AF714B72B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9-17B9-4193-B20F-E2AF714B72B2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B-17B9-4193-B20F-E2AF714B72B2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cs-CZ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List1!$A$2:$A$5</c15:sqref>
                        </c15:formulaRef>
                      </c:ext>
                    </c:extLst>
                    <c:strCache>
                      <c:ptCount val="3"/>
                      <c:pt idx="0">
                        <c:v>SFDI</c:v>
                      </c:pt>
                      <c:pt idx="1">
                        <c:v>CEF</c:v>
                      </c:pt>
                      <c:pt idx="2">
                        <c:v>OPD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List1!$C$2:$C$5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2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B403-470B-A917-B040E2834DAD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rgbClr val="2C3C76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ternativní název a 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Mísa s lososovými koláčky, salátem a humusem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Název snímku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Název snímku</a:t>
            </a:r>
          </a:p>
        </p:txBody>
      </p:sp>
      <p:sp>
        <p:nvSpPr>
          <p:cNvPr id="34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Podtitul snímku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ůležitý f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 úrovně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Více o fakt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Více o faktu</a:t>
            </a:r>
          </a:p>
        </p:txBody>
      </p:sp>
      <p:sp>
        <p:nvSpPr>
          <p:cNvPr id="12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Zdroj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Zdroj</a:t>
            </a:r>
          </a:p>
        </p:txBody>
      </p:sp>
      <p:sp>
        <p:nvSpPr>
          <p:cNvPr id="136" name="Text úrovně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„Význačný citát“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e - 3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Miska salátu se smaženou rýží, vařenými vejci a jídelními hůlkami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Mísa s lososovými koláčky, salátem a humusem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Mísa těstovin pappardelle s petrželovým máslem, praženými lískovými oříšky a strouhaným parmazánem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miska salátu se smaženou rýží, vařenými vejci a jídelními hůlkami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24384000" cy="1937084"/>
          </a:xfrm>
          <a:solidFill>
            <a:schemeClr val="tx1"/>
          </a:solidFill>
        </p:spPr>
        <p:txBody>
          <a:bodyPr>
            <a:normAutofit/>
          </a:bodyPr>
          <a:lstStyle>
            <a:lvl1pPr algn="ctr">
              <a:defRPr sz="6400" b="1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164306"/>
            <a:ext cx="21031200" cy="85303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F3F0EB48-3B39-4E60-8AEA-EE4FC263E631}"/>
              </a:ext>
            </a:extLst>
          </p:cNvPr>
          <p:cNvSpPr/>
          <p:nvPr userDrawn="1"/>
        </p:nvSpPr>
        <p:spPr>
          <a:xfrm>
            <a:off x="0" y="1973168"/>
            <a:ext cx="24384000" cy="1804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600" dirty="0">
              <a:ln>
                <a:noFill/>
              </a:ln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53E53B4-147A-4FBD-8F49-1F4D14A9DC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1000" y="12252974"/>
            <a:ext cx="2743200" cy="10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3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Náz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 a datu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Autor a datum</a:t>
            </a:r>
          </a:p>
        </p:txBody>
      </p:sp>
      <p:sp>
        <p:nvSpPr>
          <p:cNvPr id="12" name="Název prezentac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Název prezentace</a:t>
            </a:r>
          </a:p>
        </p:txBody>
      </p:sp>
      <p:sp>
        <p:nvSpPr>
          <p:cNvPr id="13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Podtitul prezentace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75747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Název snímku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Název snímku</a:t>
            </a:r>
          </a:p>
        </p:txBody>
      </p:sp>
      <p:sp>
        <p:nvSpPr>
          <p:cNvPr id="43" name="Podtitul snímk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Podtitul snímku</a:t>
            </a:r>
          </a:p>
        </p:txBody>
      </p:sp>
      <p:sp>
        <p:nvSpPr>
          <p:cNvPr id="44" name="Text úrovně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s odrážkami na snímku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, odrážky, 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odtitul snímk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Podtitul snímku</a:t>
            </a:r>
          </a:p>
        </p:txBody>
      </p:sp>
      <p:sp>
        <p:nvSpPr>
          <p:cNvPr id="61" name="Text úrovně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Text s odrážkami na snímku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Mísa těstovin pappardelle s petrželovým máslem, praženými lískovými oříšky a strouhaným parmazánem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Název snímku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Název snímku</a:t>
            </a:r>
          </a:p>
        </p:txBody>
      </p:sp>
      <p:sp>
        <p:nvSpPr>
          <p:cNvPr id="6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, odrážky a živé video – ma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odtitul snímk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Podtitul snímku</a:t>
            </a:r>
          </a:p>
        </p:txBody>
      </p:sp>
      <p:sp>
        <p:nvSpPr>
          <p:cNvPr id="72" name="Text úrovně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Text s odrážkami na snímku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Název snímku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Název snímku</a:t>
            </a:r>
          </a:p>
        </p:txBody>
      </p:sp>
      <p:sp>
        <p:nvSpPr>
          <p:cNvPr id="7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, odrážky a živé video – velk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odtitul snímk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Podtitul snímku</a:t>
            </a:r>
          </a:p>
        </p:txBody>
      </p:sp>
      <p:sp>
        <p:nvSpPr>
          <p:cNvPr id="82" name="Text úrovně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Text s odrážkami na snímku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Název snímku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Název snímku</a:t>
            </a:r>
          </a:p>
        </p:txBody>
      </p:sp>
      <p:sp>
        <p:nvSpPr>
          <p:cNvPr id="8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ddí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Název oddílu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Název oddílu</a:t>
            </a:r>
          </a:p>
        </p:txBody>
      </p:sp>
      <p:sp>
        <p:nvSpPr>
          <p:cNvPr id="92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Jen náz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Název snímku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Název snímku</a:t>
            </a:r>
          </a:p>
        </p:txBody>
      </p:sp>
      <p:sp>
        <p:nvSpPr>
          <p:cNvPr id="100" name="Podtitul snímk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Podtitul snímku</a:t>
            </a:r>
          </a:p>
        </p:txBody>
      </p:sp>
      <p:sp>
        <p:nvSpPr>
          <p:cNvPr id="10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Název programu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Název programu</a:t>
            </a:r>
          </a:p>
        </p:txBody>
      </p:sp>
      <p:sp>
        <p:nvSpPr>
          <p:cNvPr id="109" name="Program – podtitul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Program – podtitul</a:t>
            </a:r>
          </a:p>
        </p:txBody>
      </p:sp>
      <p:sp>
        <p:nvSpPr>
          <p:cNvPr id="110" name="Text úrovně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Body programu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ý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 úrovně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Výpis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ázev snímku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Název snímku</a:t>
            </a:r>
          </a:p>
        </p:txBody>
      </p:sp>
      <p:sp>
        <p:nvSpPr>
          <p:cNvPr id="3" name="Text úrovně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 s odrážkami na snímku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MD_PPT_001_09.jpg" descr="MD_PPT_001_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Přehled hlavních změn  v návrhu zákona  „devítinovely“"/>
          <p:cNvSpPr txBox="1">
            <a:spLocks noGrp="1"/>
          </p:cNvSpPr>
          <p:nvPr>
            <p:ph type="ctrTitle"/>
          </p:nvPr>
        </p:nvSpPr>
        <p:spPr>
          <a:xfrm>
            <a:off x="1206496" y="3189767"/>
            <a:ext cx="21971004" cy="435403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>
                <a:solidFill>
                  <a:srgbClr val="123262"/>
                </a:solidFill>
              </a:defRPr>
            </a:pPr>
            <a:r>
              <a:rPr lang="cs-CZ" dirty="0">
                <a:solidFill>
                  <a:srgbClr val="123262"/>
                </a:solidFill>
              </a:rPr>
              <a:t>Půl roku s ETCS </a:t>
            </a:r>
            <a:br>
              <a:rPr lang="cs-CZ" dirty="0">
                <a:solidFill>
                  <a:srgbClr val="123262"/>
                </a:solidFill>
              </a:rPr>
            </a:br>
            <a:r>
              <a:rPr lang="cs-CZ" dirty="0">
                <a:solidFill>
                  <a:srgbClr val="123262"/>
                </a:solidFill>
              </a:rPr>
              <a:t>ve výhradním provozu</a:t>
            </a:r>
            <a:endParaRPr lang="cs-CZ" b="0" dirty="0"/>
          </a:p>
        </p:txBody>
      </p:sp>
      <p:pic>
        <p:nvPicPr>
          <p:cNvPr id="173" name="Obrázek" descr="Obrá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1470" y="1190984"/>
            <a:ext cx="4524147" cy="113006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Inspekce silniční dopravy">
            <a:extLst>
              <a:ext uri="{FF2B5EF4-FFF2-40B4-BE49-F238E27FC236}">
                <a16:creationId xmlns:a16="http://schemas.microsoft.com/office/drawing/2014/main" id="{A102E7D4-04C8-9492-EEC3-7FE0773FEBD6}"/>
              </a:ext>
            </a:extLst>
          </p:cNvPr>
          <p:cNvSpPr txBox="1">
            <a:spLocks/>
          </p:cNvSpPr>
          <p:nvPr/>
        </p:nvSpPr>
        <p:spPr>
          <a:xfrm>
            <a:off x="1206496" y="10524879"/>
            <a:ext cx="80137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600" b="1" i="0" u="none" strike="noStrike" cap="none" spc="-232" baseline="0">
                <a:solidFill>
                  <a:srgbClr val="2C3C76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cs-CZ" sz="5400" dirty="0"/>
              <a:t>červen 2025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CD12B5-D101-589D-35E6-28D8B360E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MD_PPT_001_09.jpg" descr="MD_PPT_001_09.jpg">
            <a:extLst>
              <a:ext uri="{FF2B5EF4-FFF2-40B4-BE49-F238E27FC236}">
                <a16:creationId xmlns:a16="http://schemas.microsoft.com/office/drawing/2014/main" id="{C9F0059D-88FE-0A57-B882-6098EE5CB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Obrázek" descr="Obrázek">
            <a:extLst>
              <a:ext uri="{FF2B5EF4-FFF2-40B4-BE49-F238E27FC236}">
                <a16:creationId xmlns:a16="http://schemas.microsoft.com/office/drawing/2014/main" id="{873D6C8A-C1DF-A440-4541-4475A387F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1470" y="1190984"/>
            <a:ext cx="4524147" cy="1130060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Inspekce silniční dopravy">
            <a:extLst>
              <a:ext uri="{FF2B5EF4-FFF2-40B4-BE49-F238E27FC236}">
                <a16:creationId xmlns:a16="http://schemas.microsoft.com/office/drawing/2014/main" id="{379783EA-5489-8A9A-D5A2-DE5C1BEF2C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2C3C76"/>
                </a:solidFill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6600" dirty="0"/>
              <a:t>Aktuální stav provozu traťové části ETCS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15052DA-3C71-366C-EAF4-58752432628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1454" r="1168"/>
          <a:stretch/>
        </p:blipFill>
        <p:spPr>
          <a:xfrm>
            <a:off x="1206500" y="2891676"/>
            <a:ext cx="18749529" cy="1034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5781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BD6E0-A1FE-5149-42EE-708002A44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MD_PPT_001_09.jpg" descr="MD_PPT_001_09.jpg">
            <a:extLst>
              <a:ext uri="{FF2B5EF4-FFF2-40B4-BE49-F238E27FC236}">
                <a16:creationId xmlns:a16="http://schemas.microsoft.com/office/drawing/2014/main" id="{7C7CF44C-ABD0-66CA-53C4-57BA3AD9B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Obrázek" descr="Obrázek">
            <a:extLst>
              <a:ext uri="{FF2B5EF4-FFF2-40B4-BE49-F238E27FC236}">
                <a16:creationId xmlns:a16="http://schemas.microsoft.com/office/drawing/2014/main" id="{854D5647-5445-44CE-57C0-52BCCC0EA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1470" y="1190984"/>
            <a:ext cx="4524147" cy="1130060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Inspekce silniční dopravy">
            <a:extLst>
              <a:ext uri="{FF2B5EF4-FFF2-40B4-BE49-F238E27FC236}">
                <a16:creationId xmlns:a16="http://schemas.microsoft.com/office/drawing/2014/main" id="{7A0811A3-BEF2-FC93-9D6F-0DEF7D517D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2C3C76"/>
                </a:solidFill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6600" dirty="0"/>
              <a:t>Výhradní i smíšený provoz ETCS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332BBF0-477F-6DB3-8A9F-033452FDC557}"/>
              </a:ext>
            </a:extLst>
          </p:cNvPr>
          <p:cNvSpPr txBox="1"/>
          <p:nvPr/>
        </p:nvSpPr>
        <p:spPr>
          <a:xfrm>
            <a:off x="1206500" y="3592163"/>
            <a:ext cx="14214022" cy="49645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C3C76"/>
                </a:solidFill>
                <a:latin typeface="+mj-lt"/>
              </a:rPr>
              <a:t>V průměru </a:t>
            </a:r>
            <a:r>
              <a:rPr lang="cs-CZ" b="1" dirty="0">
                <a:solidFill>
                  <a:srgbClr val="2C3C76"/>
                </a:solidFill>
                <a:latin typeface="+mj-lt"/>
              </a:rPr>
              <a:t>přes 2 000 vlaků denně </a:t>
            </a:r>
            <a:r>
              <a:rPr lang="cs-CZ" dirty="0">
                <a:solidFill>
                  <a:srgbClr val="2C3C76"/>
                </a:solidFill>
                <a:latin typeface="+mj-lt"/>
              </a:rPr>
              <a:t>pod ETCS,    tj. více než 60 000 vlaků měsíčně. 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2C3C76"/>
                </a:solidFill>
                <a:latin typeface="+mj-lt"/>
              </a:rPr>
              <a:t>74 % </a:t>
            </a:r>
            <a:r>
              <a:rPr lang="cs-CZ" dirty="0">
                <a:solidFill>
                  <a:srgbClr val="2C3C76"/>
                </a:solidFill>
                <a:latin typeface="+mj-lt"/>
              </a:rPr>
              <a:t>ujetých vlakových kilometrů na vybavených tratích zabezpečeno dohledem ETCS. </a:t>
            </a:r>
          </a:p>
        </p:txBody>
      </p:sp>
      <p:pic>
        <p:nvPicPr>
          <p:cNvPr id="4" name="Obrázek 3" descr="Obsah obrázku vlak, Železnice, trať, Kolejové vozidlo&#10;&#10;Obsah vygenerovaný umělou inteligencí může být nesprávný.">
            <a:extLst>
              <a:ext uri="{FF2B5EF4-FFF2-40B4-BE49-F238E27FC236}">
                <a16:creationId xmlns:a16="http://schemas.microsoft.com/office/drawing/2014/main" id="{068EEC76-5FD8-C31C-8148-FE7EC45C67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34"/>
          <a:stretch/>
        </p:blipFill>
        <p:spPr>
          <a:xfrm>
            <a:off x="16093538" y="3996000"/>
            <a:ext cx="9700010" cy="9720000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77235729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FBBCF-CD0D-CFE2-6D73-4D2FD2376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MD_PPT_001_09.jpg" descr="MD_PPT_001_09.jpg">
            <a:extLst>
              <a:ext uri="{FF2B5EF4-FFF2-40B4-BE49-F238E27FC236}">
                <a16:creationId xmlns:a16="http://schemas.microsoft.com/office/drawing/2014/main" id="{BA02D5DD-28E8-956A-88C5-F437B2CC1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Obrázek" descr="Obrázek">
            <a:extLst>
              <a:ext uri="{FF2B5EF4-FFF2-40B4-BE49-F238E27FC236}">
                <a16:creationId xmlns:a16="http://schemas.microsoft.com/office/drawing/2014/main" id="{AC7C8CAB-86FB-B5AE-436B-FD0978722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1470" y="1190984"/>
            <a:ext cx="4524147" cy="113006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Inspekce silniční dopravy">
            <a:extLst>
              <a:ext uri="{FF2B5EF4-FFF2-40B4-BE49-F238E27FC236}">
                <a16:creationId xmlns:a16="http://schemas.microsoft.com/office/drawing/2014/main" id="{B7EA34FB-D555-A06C-3392-54BA6CAE5DF4}"/>
              </a:ext>
            </a:extLst>
          </p:cNvPr>
          <p:cNvSpPr txBox="1">
            <a:spLocks/>
          </p:cNvSpPr>
          <p:nvPr/>
        </p:nvSpPr>
        <p:spPr>
          <a:xfrm>
            <a:off x="1206500" y="1079501"/>
            <a:ext cx="21971000" cy="1241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2C3C76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>
              <a:lnSpc>
                <a:spcPct val="107000"/>
              </a:lnSpc>
              <a:spcAft>
                <a:spcPts val="800"/>
              </a:spcAft>
            </a:pPr>
            <a:r>
              <a:rPr lang="cs-CZ" sz="6600" dirty="0"/>
              <a:t>Fungování ETCS z pohledu působnosti DÚ</a:t>
            </a:r>
          </a:p>
        </p:txBody>
      </p:sp>
      <p:pic>
        <p:nvPicPr>
          <p:cNvPr id="12" name="Obrázek 11" descr="Obsah obrázku trať, Železnice, vlak, území&#10;&#10;Obsah vygenerovaný umělou inteligencí může být nesprávný.">
            <a:extLst>
              <a:ext uri="{FF2B5EF4-FFF2-40B4-BE49-F238E27FC236}">
                <a16:creationId xmlns:a16="http://schemas.microsoft.com/office/drawing/2014/main" id="{7F863592-A392-EBB8-858D-1766DEE948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59"/>
          <a:stretch/>
        </p:blipFill>
        <p:spPr>
          <a:xfrm>
            <a:off x="16078468" y="3400546"/>
            <a:ext cx="9730149" cy="9720000"/>
          </a:xfrm>
          <a:prstGeom prst="flowChartConnector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5D8224A6-1364-13E1-2A2D-64124775C02F}"/>
              </a:ext>
            </a:extLst>
          </p:cNvPr>
          <p:cNvSpPr txBox="1"/>
          <p:nvPr/>
        </p:nvSpPr>
        <p:spPr>
          <a:xfrm>
            <a:off x="1206500" y="2805092"/>
            <a:ext cx="16613667" cy="101280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4400" b="1" spc="-170" dirty="0">
                <a:solidFill>
                  <a:srgbClr val="2C3C76"/>
                </a:solidFill>
              </a:rPr>
              <a:t>1 981 vozidel </a:t>
            </a:r>
            <a:r>
              <a:rPr lang="cs-CZ" sz="4400" spc="-170" dirty="0">
                <a:solidFill>
                  <a:srgbClr val="2C3C76"/>
                </a:solidFill>
              </a:rPr>
              <a:t>má ESC testy a klíče pro provoz na tratích SŽ pod ETCS.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2800" spc="-170" dirty="0">
              <a:solidFill>
                <a:srgbClr val="2C3C76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4400" b="1" spc="-170" dirty="0">
                <a:solidFill>
                  <a:srgbClr val="2C3C76"/>
                </a:solidFill>
              </a:rPr>
              <a:t>Opatření DÚ: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4400" dirty="0">
                <a:solidFill>
                  <a:srgbClr val="2C3C76"/>
                </a:solidFill>
                <a:latin typeface="+mj-lt"/>
              </a:rPr>
              <a:t>Vydáno v dubnu 2025. </a:t>
            </a:r>
          </a:p>
          <a:p>
            <a:pPr marL="457200" indent="-457200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4400" dirty="0">
                <a:solidFill>
                  <a:srgbClr val="2C3C76"/>
                </a:solidFill>
                <a:latin typeface="+mj-lt"/>
              </a:rPr>
              <a:t>Ukládá provozovatelům drážní dopravy od 1. 5. 2025 </a:t>
            </a:r>
            <a:br>
              <a:rPr lang="cs-CZ" sz="4400" dirty="0">
                <a:solidFill>
                  <a:srgbClr val="2C3C76"/>
                </a:solidFill>
                <a:latin typeface="+mj-lt"/>
              </a:rPr>
            </a:br>
            <a:r>
              <a:rPr lang="cs-CZ" sz="4400" dirty="0">
                <a:solidFill>
                  <a:srgbClr val="2C3C76"/>
                </a:solidFill>
                <a:latin typeface="+mj-lt"/>
              </a:rPr>
              <a:t>zajistit vedení vlaků pod plným dohledem ETCS na následujících prověřených úsecích:</a:t>
            </a:r>
          </a:p>
          <a:p>
            <a:pPr marL="1285875" lvl="2" indent="-5715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cs-CZ" sz="3600" spc="-170" dirty="0">
                <a:solidFill>
                  <a:srgbClr val="2C3C76"/>
                </a:solidFill>
              </a:rPr>
              <a:t>Ejpovice – Plzeň – Cheb</a:t>
            </a:r>
          </a:p>
          <a:p>
            <a:pPr marL="1285875" lvl="2" indent="-5715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cs-CZ" sz="3600" spc="-170" dirty="0">
                <a:solidFill>
                  <a:srgbClr val="2C3C76"/>
                </a:solidFill>
              </a:rPr>
              <a:t>Bohumín – Dětmarovice – Mosty u Jablunkova státní hranice</a:t>
            </a:r>
          </a:p>
          <a:p>
            <a:pPr marL="1285875" lvl="2" indent="-5715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cs-CZ" sz="3600" spc="-170" dirty="0">
                <a:solidFill>
                  <a:srgbClr val="2C3C76"/>
                </a:solidFill>
              </a:rPr>
              <a:t>Dětmarovice – Petrovice u Karviné státní hranice</a:t>
            </a:r>
          </a:p>
          <a:p>
            <a:pPr marL="1285875" lvl="2" indent="-5715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cs-CZ" sz="3600" spc="-170" dirty="0">
                <a:solidFill>
                  <a:srgbClr val="2C3C76"/>
                </a:solidFill>
              </a:rPr>
              <a:t>Odbočka </a:t>
            </a:r>
            <a:r>
              <a:rPr lang="cs-CZ" sz="3600" spc="-170" dirty="0" err="1">
                <a:solidFill>
                  <a:srgbClr val="2C3C76"/>
                </a:solidFill>
              </a:rPr>
              <a:t>Koukolná</a:t>
            </a:r>
            <a:r>
              <a:rPr lang="cs-CZ" sz="3600" spc="-170" dirty="0">
                <a:solidFill>
                  <a:srgbClr val="2C3C76"/>
                </a:solidFill>
              </a:rPr>
              <a:t> – odbočka Závada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4400" dirty="0">
                <a:solidFill>
                  <a:srgbClr val="2C3C76"/>
                </a:solidFill>
                <a:latin typeface="+mj-lt"/>
              </a:rPr>
              <a:t>Zpětná vazba od dopravců - pozitivní vnímání opatření jako vyššího stupně zabezpečení na tratích bez výhradního provozu.</a:t>
            </a:r>
            <a:endParaRPr lang="cs-CZ" sz="3200" dirty="0">
              <a:solidFill>
                <a:srgbClr val="2C3C7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733305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34EBD-4BBD-6368-08DA-AD39B3025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MD_PPT_001_08.jpg" descr="MD_PPT_001_08.jpg">
            <a:extLst>
              <a:ext uri="{FF2B5EF4-FFF2-40B4-BE49-F238E27FC236}">
                <a16:creationId xmlns:a16="http://schemas.microsoft.com/office/drawing/2014/main" id="{AA6C0CD3-C59D-2629-6E6E-E9FA9E5F6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Hlavní oblasti úpravy">
            <a:extLst>
              <a:ext uri="{FF2B5EF4-FFF2-40B4-BE49-F238E27FC236}">
                <a16:creationId xmlns:a16="http://schemas.microsoft.com/office/drawing/2014/main" id="{FAB41C61-85EA-BF47-1980-8F8031544F3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120896" y="898591"/>
            <a:ext cx="21971004" cy="685383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rPr lang="cs-CZ" sz="9600" dirty="0"/>
              <a:t>Financování vybavování vozidel </a:t>
            </a:r>
            <a:br>
              <a:rPr lang="cs-CZ" sz="9600" dirty="0"/>
            </a:br>
            <a:r>
              <a:rPr lang="cs-CZ" sz="9600" dirty="0"/>
              <a:t>a další rozšiřování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097575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7D19E-5813-D778-BC39-BFE385AA1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MD_PPT_001_09.jpg" descr="MD_PPT_001_09.jpg">
            <a:extLst>
              <a:ext uri="{FF2B5EF4-FFF2-40B4-BE49-F238E27FC236}">
                <a16:creationId xmlns:a16="http://schemas.microsoft.com/office/drawing/2014/main" id="{1EF0C6A6-2A3A-5D2D-585B-33A06959C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Obrázek" descr="Obrázek">
            <a:extLst>
              <a:ext uri="{FF2B5EF4-FFF2-40B4-BE49-F238E27FC236}">
                <a16:creationId xmlns:a16="http://schemas.microsoft.com/office/drawing/2014/main" id="{61CF822E-EBE1-B3BC-EDA5-CFE334B9D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1470" y="1190984"/>
            <a:ext cx="4524147" cy="1130060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Inspekce silniční dopravy">
            <a:extLst>
              <a:ext uri="{FF2B5EF4-FFF2-40B4-BE49-F238E27FC236}">
                <a16:creationId xmlns:a16="http://schemas.microsoft.com/office/drawing/2014/main" id="{A9527F27-1E51-C596-860B-2B686DD14D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12552030" cy="14331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2C3C76"/>
                </a:solidFill>
              </a:defRPr>
            </a:lvl1pPr>
          </a:lstStyle>
          <a:p>
            <a:r>
              <a:rPr lang="cs-CZ" sz="6600" dirty="0"/>
              <a:t>Financování</a:t>
            </a:r>
            <a:endParaRPr sz="66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F32D1CB-16F8-CDC5-0280-627DE4D5A38D}"/>
              </a:ext>
            </a:extLst>
          </p:cNvPr>
          <p:cNvSpPr txBox="1"/>
          <p:nvPr/>
        </p:nvSpPr>
        <p:spPr>
          <a:xfrm>
            <a:off x="1206500" y="3592163"/>
            <a:ext cx="9298467" cy="572560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lvl="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sz="4400" dirty="0">
                <a:solidFill>
                  <a:srgbClr val="2C3C76"/>
                </a:solidFill>
                <a:latin typeface="+mj-lt"/>
              </a:rPr>
              <a:t>Z různých zdrojů dopravcům rozděleno už přes 10,5 mld. Kč.</a:t>
            </a:r>
          </a:p>
          <a:p>
            <a:pPr marL="457200" lvl="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sz="4400" dirty="0">
                <a:solidFill>
                  <a:srgbClr val="2C3C76"/>
                </a:solidFill>
                <a:latin typeface="+mj-lt"/>
              </a:rPr>
              <a:t>Podpořeno 1 447 vozidel.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4400" dirty="0">
                <a:solidFill>
                  <a:srgbClr val="2C3C76"/>
                </a:solidFill>
                <a:latin typeface="+mj-lt"/>
              </a:rPr>
              <a:t>ETCS jako impuls pro urychlení obnovy vozidlového parku.</a:t>
            </a:r>
          </a:p>
          <a:p>
            <a:pPr marL="571500" lvl="1" indent="-5715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4400" dirty="0">
              <a:solidFill>
                <a:srgbClr val="2C3C76"/>
              </a:solidFill>
              <a:latin typeface="+mj-lt"/>
            </a:endParaRPr>
          </a:p>
        </p:txBody>
      </p:sp>
      <p:graphicFrame>
        <p:nvGraphicFramePr>
          <p:cNvPr id="18" name="Graf 17">
            <a:extLst>
              <a:ext uri="{FF2B5EF4-FFF2-40B4-BE49-F238E27FC236}">
                <a16:creationId xmlns:a16="http://schemas.microsoft.com/office/drawing/2014/main" id="{9F6074E2-D0DE-C56C-1C20-8E8D82C3A4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2670401"/>
              </p:ext>
            </p:extLst>
          </p:nvPr>
        </p:nvGraphicFramePr>
        <p:xfrm>
          <a:off x="9766477" y="3123408"/>
          <a:ext cx="13439140" cy="9099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1523809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06AF6-6B9A-271D-DC53-0C9DA596D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MD_PPT_001_09.jpg" descr="MD_PPT_001_09.jpg">
            <a:extLst>
              <a:ext uri="{FF2B5EF4-FFF2-40B4-BE49-F238E27FC236}">
                <a16:creationId xmlns:a16="http://schemas.microsoft.com/office/drawing/2014/main" id="{0C9CDD63-D069-64AC-9458-5D1BE69A2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Obrázek" descr="Obrázek">
            <a:extLst>
              <a:ext uri="{FF2B5EF4-FFF2-40B4-BE49-F238E27FC236}">
                <a16:creationId xmlns:a16="http://schemas.microsoft.com/office/drawing/2014/main" id="{360701D8-4C4D-4194-0BFD-8D03192A9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1470" y="1190984"/>
            <a:ext cx="4524147" cy="1130060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Inspekce silniční dopravy">
            <a:extLst>
              <a:ext uri="{FF2B5EF4-FFF2-40B4-BE49-F238E27FC236}">
                <a16:creationId xmlns:a16="http://schemas.microsoft.com/office/drawing/2014/main" id="{D0168021-1AE3-E53D-BEBC-B24B651783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12552030" cy="14331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2C3C76"/>
                </a:solidFill>
              </a:defRPr>
            </a:lvl1pPr>
          </a:lstStyle>
          <a:p>
            <a:r>
              <a:rPr lang="cs-CZ" sz="6600" dirty="0"/>
              <a:t>Rozšiřování ETCS</a:t>
            </a:r>
            <a:br>
              <a:rPr lang="cs-CZ" sz="6600" dirty="0"/>
            </a:br>
            <a:endParaRPr sz="6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F197D13-BF52-1AA3-717D-ED7DA2F3EB4B}"/>
              </a:ext>
            </a:extLst>
          </p:cNvPr>
          <p:cNvSpPr txBox="1"/>
          <p:nvPr/>
        </p:nvSpPr>
        <p:spPr>
          <a:xfrm>
            <a:off x="1206500" y="3897249"/>
            <a:ext cx="15824200" cy="843416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71500" indent="-5715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2C3C76"/>
                </a:solidFill>
              </a:rPr>
              <a:t>Na instalaci ETCS SŽ intenzivně pracuje zejména </a:t>
            </a:r>
            <a:r>
              <a:rPr lang="cs-CZ" sz="3200" b="1" dirty="0">
                <a:solidFill>
                  <a:srgbClr val="2C3C76"/>
                </a:solidFill>
              </a:rPr>
              <a:t>na jižním koridoru </a:t>
            </a:r>
            <a:r>
              <a:rPr lang="cs-CZ" sz="3200" dirty="0">
                <a:solidFill>
                  <a:srgbClr val="2C3C76"/>
                </a:solidFill>
              </a:rPr>
              <a:t>(Praha – České Budějovice), o víkendu 6.-8. 6. zde proběhly zátěžové testy, během obou nocí se uskutečnilo dohromady 160 jízd.</a:t>
            </a:r>
          </a:p>
          <a:p>
            <a:pPr marL="571500" indent="-5715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2C3C76"/>
                </a:solidFill>
              </a:rPr>
              <a:t>1. 7. 2025 bude hotový projekt instalace ETCS </a:t>
            </a:r>
            <a:r>
              <a:rPr lang="cs-CZ" sz="3200" b="1" dirty="0">
                <a:solidFill>
                  <a:srgbClr val="2C3C76"/>
                </a:solidFill>
              </a:rPr>
              <a:t>na trati Praha-Uhříněves </a:t>
            </a:r>
            <a:r>
              <a:rPr lang="cs-CZ" sz="3200" b="1">
                <a:solidFill>
                  <a:srgbClr val="2C3C76"/>
                </a:solidFill>
              </a:rPr>
              <a:t>– </a:t>
            </a:r>
            <a:br>
              <a:rPr lang="cs-CZ" sz="3200" b="1">
                <a:solidFill>
                  <a:srgbClr val="2C3C76"/>
                </a:solidFill>
              </a:rPr>
            </a:br>
            <a:r>
              <a:rPr lang="cs-CZ" sz="3200" b="1">
                <a:solidFill>
                  <a:srgbClr val="2C3C76"/>
                </a:solidFill>
              </a:rPr>
              <a:t>Praha </a:t>
            </a:r>
            <a:r>
              <a:rPr lang="cs-CZ" sz="3200" b="1" dirty="0">
                <a:solidFill>
                  <a:srgbClr val="2C3C76"/>
                </a:solidFill>
              </a:rPr>
              <a:t>hl. n. </a:t>
            </a:r>
            <a:r>
              <a:rPr lang="cs-CZ" sz="3200" dirty="0">
                <a:solidFill>
                  <a:srgbClr val="2C3C76"/>
                </a:solidFill>
              </a:rPr>
              <a:t>(mimo), 356 mil. Kč, realizace 04/2023 – 07/2025.</a:t>
            </a:r>
          </a:p>
          <a:p>
            <a:pPr marL="571500" indent="-5715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2C3C76"/>
                </a:solidFill>
              </a:rPr>
              <a:t>V prosinci 2025 přejde do výhradního provozu </a:t>
            </a:r>
            <a:r>
              <a:rPr lang="cs-CZ" sz="3200" b="1" dirty="0">
                <a:solidFill>
                  <a:srgbClr val="2C3C76"/>
                </a:solidFill>
              </a:rPr>
              <a:t>trať Praha – Kralupy </a:t>
            </a:r>
            <a:br>
              <a:rPr lang="cs-CZ" sz="3200" b="1" dirty="0">
                <a:solidFill>
                  <a:srgbClr val="2C3C76"/>
                </a:solidFill>
              </a:rPr>
            </a:br>
            <a:r>
              <a:rPr lang="cs-CZ" sz="3200" b="1" dirty="0">
                <a:solidFill>
                  <a:srgbClr val="2C3C76"/>
                </a:solidFill>
              </a:rPr>
              <a:t>nad Vltavou.</a:t>
            </a:r>
          </a:p>
          <a:p>
            <a:pPr marL="571500" indent="-5715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2C3C76"/>
                </a:solidFill>
              </a:rPr>
              <a:t>Na konci roku očekáváme též spuštění provozu ETCS </a:t>
            </a:r>
            <a:r>
              <a:rPr lang="cs-CZ" sz="3200" dirty="0" err="1">
                <a:solidFill>
                  <a:srgbClr val="2C3C76"/>
                </a:solidFill>
              </a:rPr>
              <a:t>Regional</a:t>
            </a:r>
            <a:r>
              <a:rPr lang="cs-CZ" sz="3200" dirty="0">
                <a:solidFill>
                  <a:srgbClr val="2C3C76"/>
                </a:solidFill>
              </a:rPr>
              <a:t> na </a:t>
            </a:r>
            <a:r>
              <a:rPr lang="cs-CZ" sz="3200" b="1" dirty="0">
                <a:solidFill>
                  <a:srgbClr val="2C3C76"/>
                </a:solidFill>
              </a:rPr>
              <a:t>tratích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cs-CZ" sz="3200" b="1" dirty="0">
                <a:solidFill>
                  <a:srgbClr val="2C3C76"/>
                </a:solidFill>
              </a:rPr>
              <a:t>     Choceň – Litomyšl a Hrádek nad Nisou – Chrastava – Liberec</a:t>
            </a:r>
            <a:r>
              <a:rPr lang="cs-CZ" sz="3200" dirty="0">
                <a:solidFill>
                  <a:srgbClr val="2C3C76"/>
                </a:solidFill>
              </a:rPr>
              <a:t>.</a:t>
            </a:r>
          </a:p>
          <a:p>
            <a:pPr marL="571500" indent="-5715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2C3C76"/>
                </a:solidFill>
              </a:rPr>
              <a:t>Na dalších regionálních tratích se na instalaci ETCS </a:t>
            </a:r>
            <a:r>
              <a:rPr lang="cs-CZ" sz="3200" dirty="0" err="1">
                <a:solidFill>
                  <a:srgbClr val="2C3C76"/>
                </a:solidFill>
              </a:rPr>
              <a:t>Regional</a:t>
            </a:r>
            <a:r>
              <a:rPr lang="cs-CZ" sz="3200" dirty="0">
                <a:solidFill>
                  <a:srgbClr val="2C3C76"/>
                </a:solidFill>
              </a:rPr>
              <a:t> pracuje, např. </a:t>
            </a:r>
            <a:r>
              <a:rPr lang="cs-CZ" sz="3200" b="1" dirty="0">
                <a:solidFill>
                  <a:srgbClr val="2C3C76"/>
                </a:solidFill>
              </a:rPr>
              <a:t>Třebovice v Čechách – Moravská Třebová; Beroun–Nižbor; Ejpovice–Radnice</a:t>
            </a:r>
            <a:r>
              <a:rPr lang="cs-CZ" sz="3200" dirty="0">
                <a:solidFill>
                  <a:srgbClr val="2C3C76"/>
                </a:solidFill>
              </a:rPr>
              <a:t>.</a:t>
            </a:r>
          </a:p>
        </p:txBody>
      </p:sp>
      <p:pic>
        <p:nvPicPr>
          <p:cNvPr id="5" name="Obrázek 4" descr="Obsah obrázku území, vlak&#10;&#10;Obsah vygenerovaný umělou inteligencí může být nesprávný.">
            <a:extLst>
              <a:ext uri="{FF2B5EF4-FFF2-40B4-BE49-F238E27FC236}">
                <a16:creationId xmlns:a16="http://schemas.microsoft.com/office/drawing/2014/main" id="{28C2FAA3-61FD-194E-F7A3-DC4F546E74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89"/>
          <a:stretch/>
        </p:blipFill>
        <p:spPr>
          <a:xfrm>
            <a:off x="16063765" y="3996000"/>
            <a:ext cx="9759556" cy="9720000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76080825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FE593-FC72-1969-8A5D-CED7431D9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MD_PPT_001_08.jpg" descr="MD_PPT_001_08.jpg">
            <a:extLst>
              <a:ext uri="{FF2B5EF4-FFF2-40B4-BE49-F238E27FC236}">
                <a16:creationId xmlns:a16="http://schemas.microsoft.com/office/drawing/2014/main" id="{337AAB89-01AC-BD0D-EF8C-DE0EBD40D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Hlavní oblasti úpravy">
            <a:extLst>
              <a:ext uri="{FF2B5EF4-FFF2-40B4-BE49-F238E27FC236}">
                <a16:creationId xmlns:a16="http://schemas.microsoft.com/office/drawing/2014/main" id="{4AD41C6C-87BD-A994-A389-4269D1B8BEA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914388" y="6022168"/>
            <a:ext cx="12555224" cy="1671664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lnSpc>
                <a:spcPct val="1000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rPr lang="cs-CZ" dirty="0"/>
              <a:t>Děkuji za pozornost</a:t>
            </a:r>
            <a:endParaRPr dirty="0"/>
          </a:p>
        </p:txBody>
      </p:sp>
      <p:pic>
        <p:nvPicPr>
          <p:cNvPr id="3" name="Obrázek 2" descr="Obsah obrázku Písmo, Grafika, logo, grafický design&#10;&#10;Obsah vygenerovaný umělou inteligencí může být nesprávný.">
            <a:extLst>
              <a:ext uri="{FF2B5EF4-FFF2-40B4-BE49-F238E27FC236}">
                <a16:creationId xmlns:a16="http://schemas.microsoft.com/office/drawing/2014/main" id="{AD0B9431-A7AD-D1F5-929E-DEEA5BE865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670" y="10054474"/>
            <a:ext cx="6686659" cy="167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7002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MD_PPT_001_09.jpg" descr="MD_PPT_001_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Obrázek" descr="Obrá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1470" y="1190984"/>
            <a:ext cx="4524147" cy="1130060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Inspekce silniční doprav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>
                <a:solidFill>
                  <a:srgbClr val="2C3C76"/>
                </a:solidFill>
              </a:defRPr>
            </a:lvl1pPr>
          </a:lstStyle>
          <a:p>
            <a:r>
              <a:rPr lang="cs-CZ" sz="8600" dirty="0"/>
              <a:t>Hlavní cíl ETCS v ČR</a:t>
            </a:r>
            <a:b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C326D4E-ACAA-6D9E-FB92-4D4499052BB0}"/>
              </a:ext>
            </a:extLst>
          </p:cNvPr>
          <p:cNvSpPr txBox="1"/>
          <p:nvPr/>
        </p:nvSpPr>
        <p:spPr>
          <a:xfrm>
            <a:off x="1206500" y="4643099"/>
            <a:ext cx="11097509" cy="442980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07000"/>
              </a:lnSpc>
            </a:pPr>
            <a:r>
              <a:rPr lang="cs-CZ" b="1" spc="-170" dirty="0">
                <a:solidFill>
                  <a:srgbClr val="2C3C76"/>
                </a:solidFill>
              </a:rPr>
              <a:t>BEZPEČNOST </a:t>
            </a:r>
          </a:p>
          <a:p>
            <a:pPr lvl="0">
              <a:lnSpc>
                <a:spcPct val="150000"/>
              </a:lnSpc>
            </a:pPr>
            <a:r>
              <a:rPr lang="cs-CZ" spc="-170" dirty="0">
                <a:solidFill>
                  <a:srgbClr val="2C3C76"/>
                </a:solidFill>
              </a:rPr>
              <a:t>Primární důvod realizace ETCS a zavádění výhradního provozu ETCS v ČR.</a:t>
            </a:r>
            <a:endParaRPr lang="cs-CZ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1" indent="-5715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4400" dirty="0">
              <a:solidFill>
                <a:srgbClr val="2C3C76"/>
              </a:solidFill>
              <a:latin typeface="+mj-lt"/>
            </a:endParaRPr>
          </a:p>
        </p:txBody>
      </p:sp>
      <p:pic>
        <p:nvPicPr>
          <p:cNvPr id="8" name="Obrázek 7" descr="Obsah obrázku území, vlak&#10;&#10;Obsah vygenerovaný umělou inteligencí může být nesprávný.">
            <a:extLst>
              <a:ext uri="{FF2B5EF4-FFF2-40B4-BE49-F238E27FC236}">
                <a16:creationId xmlns:a16="http://schemas.microsoft.com/office/drawing/2014/main" id="{63525DD5-FBD2-BC78-56E7-E02740C921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89"/>
          <a:stretch/>
        </p:blipFill>
        <p:spPr>
          <a:xfrm>
            <a:off x="16063765" y="3996000"/>
            <a:ext cx="9759556" cy="9720000"/>
          </a:xfrm>
          <a:prstGeom prst="flowChartConnector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2CD70-B411-9AE8-B6DB-AB66192A1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MD_PPT_001_09.jpg" descr="MD_PPT_001_09.jpg">
            <a:extLst>
              <a:ext uri="{FF2B5EF4-FFF2-40B4-BE49-F238E27FC236}">
                <a16:creationId xmlns:a16="http://schemas.microsoft.com/office/drawing/2014/main" id="{0EC311A6-E893-0609-6092-BB8CFFB2D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Obrázek" descr="Obrázek">
            <a:extLst>
              <a:ext uri="{FF2B5EF4-FFF2-40B4-BE49-F238E27FC236}">
                <a16:creationId xmlns:a16="http://schemas.microsoft.com/office/drawing/2014/main" id="{04B3CA84-F9CF-48BD-B620-CE6EBFCCB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1470" y="1190984"/>
            <a:ext cx="4524147" cy="1130060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Inspekce silniční dopravy">
            <a:extLst>
              <a:ext uri="{FF2B5EF4-FFF2-40B4-BE49-F238E27FC236}">
                <a16:creationId xmlns:a16="http://schemas.microsoft.com/office/drawing/2014/main" id="{9A553768-C132-DFB4-6573-07392BE4F2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>
            <a:lvl1pPr>
              <a:defRPr>
                <a:solidFill>
                  <a:srgbClr val="2C3C76"/>
                </a:solidFill>
              </a:defRPr>
            </a:lvl1pPr>
          </a:lstStyle>
          <a:p>
            <a:r>
              <a:rPr lang="cs-CZ" sz="6600" dirty="0"/>
              <a:t>Další přínosy očekávané dopravci</a:t>
            </a:r>
            <a:endParaRPr sz="66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32294F2-1DA9-9655-78B6-641F093A148E}"/>
              </a:ext>
            </a:extLst>
          </p:cNvPr>
          <p:cNvSpPr txBox="1"/>
          <p:nvPr/>
        </p:nvSpPr>
        <p:spPr>
          <a:xfrm>
            <a:off x="1206500" y="2512663"/>
            <a:ext cx="15187386" cy="89562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4400" b="1" spc="-170" dirty="0">
                <a:solidFill>
                  <a:srgbClr val="2C3C76"/>
                </a:solidFill>
                <a:latin typeface="+mj-lt"/>
              </a:rPr>
              <a:t>INTEROPERABILITA a UDRŽITELNOST</a:t>
            </a:r>
          </a:p>
          <a:p>
            <a:pPr marL="685800" indent="-6858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4400" dirty="0">
                <a:solidFill>
                  <a:srgbClr val="2C3C76"/>
                </a:solidFill>
                <a:latin typeface="+mj-lt"/>
              </a:rPr>
              <a:t>Bezproblémový mezinárodní provoz, </a:t>
            </a:r>
            <a:br>
              <a:rPr lang="cs-CZ" sz="4400" dirty="0">
                <a:solidFill>
                  <a:srgbClr val="2C3C76"/>
                </a:solidFill>
                <a:latin typeface="+mj-lt"/>
              </a:rPr>
            </a:br>
            <a:r>
              <a:rPr lang="cs-CZ" sz="4400" dirty="0">
                <a:solidFill>
                  <a:srgbClr val="2C3C76"/>
                </a:solidFill>
                <a:latin typeface="+mj-lt"/>
              </a:rPr>
              <a:t>odbourání dodatečných testů.</a:t>
            </a:r>
          </a:p>
          <a:p>
            <a:pPr marL="685800" indent="-6858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4400" dirty="0">
                <a:solidFill>
                  <a:srgbClr val="2C3C76"/>
                </a:solidFill>
                <a:latin typeface="+mj-lt"/>
              </a:rPr>
              <a:t>Udržitelný management verzí, zpětná </a:t>
            </a:r>
            <a:br>
              <a:rPr lang="cs-CZ" sz="4400" dirty="0">
                <a:solidFill>
                  <a:srgbClr val="2C3C76"/>
                </a:solidFill>
                <a:latin typeface="+mj-lt"/>
              </a:rPr>
            </a:br>
            <a:r>
              <a:rPr lang="cs-CZ" sz="4400" dirty="0">
                <a:solidFill>
                  <a:srgbClr val="2C3C76"/>
                </a:solidFill>
                <a:latin typeface="+mj-lt"/>
              </a:rPr>
              <a:t>kompatibilita.</a:t>
            </a:r>
          </a:p>
          <a:p>
            <a:pPr marL="685800" indent="-6858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4400" dirty="0">
                <a:solidFill>
                  <a:srgbClr val="2C3C76"/>
                </a:solidFill>
                <a:latin typeface="+mj-lt"/>
              </a:rPr>
              <a:t>Pokračování snahy ČR prosadit změny </a:t>
            </a:r>
            <a:br>
              <a:rPr lang="cs-CZ" sz="4400" dirty="0">
                <a:solidFill>
                  <a:srgbClr val="2C3C76"/>
                </a:solidFill>
                <a:latin typeface="+mj-lt"/>
              </a:rPr>
            </a:br>
            <a:r>
              <a:rPr lang="cs-CZ" sz="4400" dirty="0">
                <a:solidFill>
                  <a:srgbClr val="2C3C76"/>
                </a:solidFill>
                <a:latin typeface="+mj-lt"/>
              </a:rPr>
              <a:t>na úrovni EU s cílem vyšší </a:t>
            </a:r>
            <a:r>
              <a:rPr lang="cs-CZ" sz="4400" b="1" dirty="0">
                <a:solidFill>
                  <a:srgbClr val="2C3C76"/>
                </a:solidFill>
                <a:latin typeface="+mj-lt"/>
              </a:rPr>
              <a:t>spolehlivosti </a:t>
            </a:r>
            <a:br>
              <a:rPr lang="cs-CZ" sz="4400" b="1" dirty="0">
                <a:solidFill>
                  <a:srgbClr val="2C3C76"/>
                </a:solidFill>
                <a:latin typeface="+mj-lt"/>
              </a:rPr>
            </a:br>
            <a:r>
              <a:rPr lang="cs-CZ" sz="4400" b="1" dirty="0">
                <a:solidFill>
                  <a:srgbClr val="2C3C76"/>
                </a:solidFill>
                <a:latin typeface="+mj-lt"/>
              </a:rPr>
              <a:t>a zjednodušení.  </a:t>
            </a:r>
          </a:p>
          <a:p>
            <a:pPr marL="571500" lvl="1" indent="-5715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2800" dirty="0">
              <a:solidFill>
                <a:srgbClr val="2C3C76"/>
              </a:solidFill>
              <a:latin typeface="+mj-lt"/>
            </a:endParaRPr>
          </a:p>
        </p:txBody>
      </p:sp>
      <p:pic>
        <p:nvPicPr>
          <p:cNvPr id="6" name="Obrázek 5" descr="Obsah obrázku vlak, Železnice, trať, Kolejové vozidlo&#10;&#10;Obsah vygenerovaný umělou inteligencí může být nesprávný.">
            <a:extLst>
              <a:ext uri="{FF2B5EF4-FFF2-40B4-BE49-F238E27FC236}">
                <a16:creationId xmlns:a16="http://schemas.microsoft.com/office/drawing/2014/main" id="{CB4B756B-2AC9-B234-E741-5304747E27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34"/>
          <a:stretch/>
        </p:blipFill>
        <p:spPr>
          <a:xfrm>
            <a:off x="16093538" y="3996000"/>
            <a:ext cx="9700010" cy="9720000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76696111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20794-A98D-7E01-F73F-4B5A03E94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MD_PPT_001_09.jpg" descr="MD_PPT_001_09.jpg">
            <a:extLst>
              <a:ext uri="{FF2B5EF4-FFF2-40B4-BE49-F238E27FC236}">
                <a16:creationId xmlns:a16="http://schemas.microsoft.com/office/drawing/2014/main" id="{35757B2B-CDE6-9F63-2031-A7B47F34A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Obrázek" descr="Obrázek">
            <a:extLst>
              <a:ext uri="{FF2B5EF4-FFF2-40B4-BE49-F238E27FC236}">
                <a16:creationId xmlns:a16="http://schemas.microsoft.com/office/drawing/2014/main" id="{E7EE2BDB-9182-17EB-7167-107DD9B3A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1470" y="1190984"/>
            <a:ext cx="4524147" cy="113006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2637118-1DBF-DFD3-4860-AD0656B32AFD}"/>
              </a:ext>
            </a:extLst>
          </p:cNvPr>
          <p:cNvSpPr txBox="1"/>
          <p:nvPr/>
        </p:nvSpPr>
        <p:spPr>
          <a:xfrm>
            <a:off x="1206500" y="2321044"/>
            <a:ext cx="15154729" cy="107327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cs-CZ" sz="4400" b="1" spc="-170" dirty="0">
                <a:solidFill>
                  <a:srgbClr val="2C3C76"/>
                </a:solidFill>
                <a:latin typeface="+mj-lt"/>
              </a:rPr>
              <a:t>SPOLEHLIVOST</a:t>
            </a:r>
          </a:p>
          <a:p>
            <a:pPr marL="1143000" lvl="1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4400" dirty="0">
                <a:solidFill>
                  <a:srgbClr val="2C3C76"/>
                </a:solidFill>
                <a:latin typeface="+mj-lt"/>
              </a:rPr>
              <a:t>Dořešení lokomotivních řad s problémovými mobilními jednotkami.</a:t>
            </a:r>
          </a:p>
          <a:p>
            <a:pPr marL="1143000" lvl="1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4400" dirty="0">
                <a:solidFill>
                  <a:srgbClr val="2C3C76"/>
                </a:solidFill>
                <a:latin typeface="+mj-lt"/>
              </a:rPr>
              <a:t>Zvyšování robustnosti rádiové a přenosové sítě.</a:t>
            </a:r>
          </a:p>
          <a:p>
            <a:pPr marL="1143000" lvl="1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4400" dirty="0">
                <a:solidFill>
                  <a:srgbClr val="2C3C76"/>
                </a:solidFill>
                <a:latin typeface="+mj-lt"/>
              </a:rPr>
              <a:t>Náhrada nespolehlivých prvků </a:t>
            </a:r>
            <a:r>
              <a:rPr lang="cs-CZ" sz="4400" dirty="0" err="1">
                <a:solidFill>
                  <a:srgbClr val="2C3C76"/>
                </a:solidFill>
                <a:latin typeface="+mj-lt"/>
              </a:rPr>
              <a:t>pův</a:t>
            </a:r>
            <a:r>
              <a:rPr lang="cs-CZ" sz="4400" dirty="0">
                <a:solidFill>
                  <a:srgbClr val="2C3C76"/>
                </a:solidFill>
                <a:latin typeface="+mj-lt"/>
              </a:rPr>
              <a:t>. zabezpečení.</a:t>
            </a:r>
          </a:p>
          <a:p>
            <a:pPr marL="457200" lvl="1" indent="0">
              <a:lnSpc>
                <a:spcPct val="107000"/>
              </a:lnSpc>
            </a:pPr>
            <a:r>
              <a:rPr lang="cs-CZ" sz="4400" b="1" spc="-170" dirty="0">
                <a:solidFill>
                  <a:srgbClr val="2C3C76"/>
                </a:solidFill>
                <a:latin typeface="+mj-lt"/>
              </a:rPr>
              <a:t>ZJEDNODUŠENÍ</a:t>
            </a:r>
          </a:p>
          <a:p>
            <a:pPr marL="1143000" lvl="1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4400" dirty="0">
                <a:solidFill>
                  <a:srgbClr val="2C3C76"/>
                </a:solidFill>
                <a:latin typeface="+mj-lt"/>
              </a:rPr>
              <a:t>Jeden systém pro dopravce i strojvedoucí na lokomotivě.</a:t>
            </a:r>
          </a:p>
          <a:p>
            <a:pPr marL="1143000" lvl="1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4400" dirty="0">
                <a:solidFill>
                  <a:srgbClr val="2C3C76"/>
                </a:solidFill>
                <a:latin typeface="+mj-lt"/>
              </a:rPr>
              <a:t>Cíl 2030: pokryta hlavní síť TEN-T v EU, téměř celá </a:t>
            </a:r>
            <a:br>
              <a:rPr lang="cs-CZ" sz="4400" dirty="0">
                <a:solidFill>
                  <a:srgbClr val="2C3C76"/>
                </a:solidFill>
                <a:latin typeface="+mj-lt"/>
              </a:rPr>
            </a:br>
            <a:r>
              <a:rPr lang="cs-CZ" sz="4400" dirty="0">
                <a:solidFill>
                  <a:srgbClr val="2C3C76"/>
                </a:solidFill>
                <a:latin typeface="+mj-lt"/>
              </a:rPr>
              <a:t>síť TEN-T v ČR.</a:t>
            </a:r>
          </a:p>
        </p:txBody>
      </p:sp>
      <p:pic>
        <p:nvPicPr>
          <p:cNvPr id="10" name="Obrázek 9" descr="Obsah obrázku vlak, Železnice, trať, železnice&#10;&#10;Obsah vygenerovaný umělou inteligencí může být nesprávný.">
            <a:extLst>
              <a:ext uri="{FF2B5EF4-FFF2-40B4-BE49-F238E27FC236}">
                <a16:creationId xmlns:a16="http://schemas.microsoft.com/office/drawing/2014/main" id="{69B186EF-5E2C-8953-694B-FA44DD25C0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12"/>
          <a:stretch/>
        </p:blipFill>
        <p:spPr>
          <a:xfrm>
            <a:off x="16074431" y="3996000"/>
            <a:ext cx="9738223" cy="9720000"/>
          </a:xfrm>
          <a:prstGeom prst="flowChartConnector">
            <a:avLst/>
          </a:prstGeom>
        </p:spPr>
      </p:pic>
      <p:sp>
        <p:nvSpPr>
          <p:cNvPr id="11" name="Inspekce silniční dopravy">
            <a:extLst>
              <a:ext uri="{FF2B5EF4-FFF2-40B4-BE49-F238E27FC236}">
                <a16:creationId xmlns:a16="http://schemas.microsoft.com/office/drawing/2014/main" id="{A7F145A2-A9A3-62B4-5665-FFE130C3B2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>
            <a:lvl1pPr>
              <a:defRPr>
                <a:solidFill>
                  <a:srgbClr val="2C3C76"/>
                </a:solidFill>
              </a:defRPr>
            </a:lvl1pPr>
          </a:lstStyle>
          <a:p>
            <a:r>
              <a:rPr lang="cs-CZ" sz="6600" dirty="0"/>
              <a:t>Další přínosy očekávané dopravci</a:t>
            </a:r>
            <a:endParaRPr sz="6600" dirty="0"/>
          </a:p>
        </p:txBody>
      </p:sp>
    </p:spTree>
    <p:extLst>
      <p:ext uri="{BB962C8B-B14F-4D97-AF65-F5344CB8AC3E}">
        <p14:creationId xmlns:p14="http://schemas.microsoft.com/office/powerpoint/2010/main" val="191683340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892E3-DE70-3BBE-9E70-30EF63529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MD_PPT_001_09.jpg" descr="MD_PPT_001_09.jpg">
            <a:extLst>
              <a:ext uri="{FF2B5EF4-FFF2-40B4-BE49-F238E27FC236}">
                <a16:creationId xmlns:a16="http://schemas.microsoft.com/office/drawing/2014/main" id="{FF909809-3B7F-85A0-F150-19E35C2C7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Obrázek" descr="Obrázek">
            <a:extLst>
              <a:ext uri="{FF2B5EF4-FFF2-40B4-BE49-F238E27FC236}">
                <a16:creationId xmlns:a16="http://schemas.microsoft.com/office/drawing/2014/main" id="{E9D6F9F3-9139-307A-8FB8-1A00D50C9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1470" y="1190984"/>
            <a:ext cx="4524147" cy="113006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CCDCB15-40D1-DA05-7593-F02D8AD222C7}"/>
              </a:ext>
            </a:extLst>
          </p:cNvPr>
          <p:cNvSpPr txBox="1"/>
          <p:nvPr/>
        </p:nvSpPr>
        <p:spPr>
          <a:xfrm>
            <a:off x="1206499" y="2453836"/>
            <a:ext cx="14874529" cy="104004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lvl="1" indent="0">
              <a:lnSpc>
                <a:spcPct val="150000"/>
              </a:lnSpc>
            </a:pPr>
            <a:r>
              <a:rPr lang="cs-CZ" sz="4400" b="1" spc="-170" dirty="0">
                <a:solidFill>
                  <a:srgbClr val="2C3C76"/>
                </a:solidFill>
                <a:latin typeface="+mj-lt"/>
              </a:rPr>
              <a:t>KAPACITA TRATÍ A PLYNULOST</a:t>
            </a:r>
          </a:p>
          <a:p>
            <a:pPr marL="1143000" lvl="1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4400" dirty="0">
                <a:solidFill>
                  <a:srgbClr val="2C3C76"/>
                </a:solidFill>
                <a:latin typeface="+mj-lt"/>
              </a:rPr>
              <a:t>Podmínkou zvýšení kapacity je optimalizace infrastruktury na výhradní provoz ETCS a odstranění limitujících prvků původního zabezpečení. </a:t>
            </a:r>
          </a:p>
          <a:p>
            <a:pPr marL="1143000" lvl="1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4400" dirty="0">
                <a:solidFill>
                  <a:srgbClr val="2C3C76"/>
                </a:solidFill>
                <a:latin typeface="+mj-lt"/>
              </a:rPr>
              <a:t>ETCS přispívá k plynulejší a efektivnější jízdě.</a:t>
            </a:r>
          </a:p>
          <a:p>
            <a:pPr marL="457200" lvl="1" indent="0">
              <a:lnSpc>
                <a:spcPct val="150000"/>
              </a:lnSpc>
            </a:pPr>
            <a:r>
              <a:rPr lang="cs-CZ" sz="4400" b="1" dirty="0">
                <a:solidFill>
                  <a:srgbClr val="2C3C76"/>
                </a:solidFill>
                <a:latin typeface="+mj-lt"/>
              </a:rPr>
              <a:t>AUTOMATIZACE PROVOZU</a:t>
            </a:r>
          </a:p>
          <a:p>
            <a:pPr marL="1143000" lvl="1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4400" dirty="0">
                <a:solidFill>
                  <a:srgbClr val="2C3C76"/>
                </a:solidFill>
                <a:latin typeface="+mj-lt"/>
              </a:rPr>
              <a:t>Funkční ERTMS jednou z podmínek budoucího autonomního provozu vlaků.</a:t>
            </a:r>
          </a:p>
        </p:txBody>
      </p:sp>
      <p:pic>
        <p:nvPicPr>
          <p:cNvPr id="8" name="Obrázek 7" descr="Obsah obrázku trať, Železnice, vlak, železnice&#10;&#10;Obsah vygenerovaný umělou inteligencí může být nesprávný.">
            <a:extLst>
              <a:ext uri="{FF2B5EF4-FFF2-40B4-BE49-F238E27FC236}">
                <a16:creationId xmlns:a16="http://schemas.microsoft.com/office/drawing/2014/main" id="{00AD3165-9633-D461-4C21-FA707568CE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14"/>
          <a:stretch/>
        </p:blipFill>
        <p:spPr>
          <a:xfrm>
            <a:off x="16109146" y="3996000"/>
            <a:ext cx="9668794" cy="9720000"/>
          </a:xfrm>
          <a:prstGeom prst="flowChartConnector">
            <a:avLst/>
          </a:prstGeom>
        </p:spPr>
      </p:pic>
      <p:sp>
        <p:nvSpPr>
          <p:cNvPr id="9" name="Inspekce silniční dopravy">
            <a:extLst>
              <a:ext uri="{FF2B5EF4-FFF2-40B4-BE49-F238E27FC236}">
                <a16:creationId xmlns:a16="http://schemas.microsoft.com/office/drawing/2014/main" id="{1EE365D0-986E-EFD5-BADA-193C466A22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>
            <a:lvl1pPr>
              <a:defRPr>
                <a:solidFill>
                  <a:srgbClr val="2C3C76"/>
                </a:solidFill>
              </a:defRPr>
            </a:lvl1pPr>
          </a:lstStyle>
          <a:p>
            <a:r>
              <a:rPr lang="cs-CZ" sz="6600" dirty="0"/>
              <a:t>Další přínosy očekávané dopravci</a:t>
            </a:r>
            <a:endParaRPr sz="6600" dirty="0"/>
          </a:p>
        </p:txBody>
      </p:sp>
    </p:spTree>
    <p:extLst>
      <p:ext uri="{BB962C8B-B14F-4D97-AF65-F5344CB8AC3E}">
        <p14:creationId xmlns:p14="http://schemas.microsoft.com/office/powerpoint/2010/main" val="108718410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6FE4E0-708A-FB33-9E12-34472E6A4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MD_PPT_001_09.jpg" descr="MD_PPT_001_09.jpg">
            <a:extLst>
              <a:ext uri="{FF2B5EF4-FFF2-40B4-BE49-F238E27FC236}">
                <a16:creationId xmlns:a16="http://schemas.microsoft.com/office/drawing/2014/main" id="{33318DDB-A0E3-1A98-B6BE-A5DEAF077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Obrázek" descr="Obrázek">
            <a:extLst>
              <a:ext uri="{FF2B5EF4-FFF2-40B4-BE49-F238E27FC236}">
                <a16:creationId xmlns:a16="http://schemas.microsoft.com/office/drawing/2014/main" id="{5017A801-0970-8853-912B-E96A4A67E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1470" y="1190984"/>
            <a:ext cx="4524147" cy="1130060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Inspekce silniční dopravy">
            <a:extLst>
              <a:ext uri="{FF2B5EF4-FFF2-40B4-BE49-F238E27FC236}">
                <a16:creationId xmlns:a16="http://schemas.microsoft.com/office/drawing/2014/main" id="{DB144F5D-C4D2-C435-48FA-EFB4220E18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2C3C76"/>
                </a:solidFill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6600" dirty="0"/>
              <a:t>Hlavní statistické údaje </a:t>
            </a:r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89F19430-4352-0B14-C1A6-72C75CDCFC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897478"/>
              </p:ext>
            </p:extLst>
          </p:nvPr>
        </p:nvGraphicFramePr>
        <p:xfrm>
          <a:off x="683986" y="3200478"/>
          <a:ext cx="17474970" cy="9827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8954663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06762-6129-36F1-65B9-C313EC3A6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MD_PPT_001_09.jpg" descr="MD_PPT_001_09.jpg">
            <a:extLst>
              <a:ext uri="{FF2B5EF4-FFF2-40B4-BE49-F238E27FC236}">
                <a16:creationId xmlns:a16="http://schemas.microsoft.com/office/drawing/2014/main" id="{897CF242-A897-1511-4764-9AC0E9F7B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Obrázek" descr="Obrázek">
            <a:extLst>
              <a:ext uri="{FF2B5EF4-FFF2-40B4-BE49-F238E27FC236}">
                <a16:creationId xmlns:a16="http://schemas.microsoft.com/office/drawing/2014/main" id="{C4E666E8-1BE8-192E-8FC8-DF29EBB3C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1470" y="1190984"/>
            <a:ext cx="4524147" cy="1130060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Inspekce silniční dopravy">
            <a:extLst>
              <a:ext uri="{FF2B5EF4-FFF2-40B4-BE49-F238E27FC236}">
                <a16:creationId xmlns:a16="http://schemas.microsoft.com/office/drawing/2014/main" id="{3D2A7E29-E1EF-CEF5-B6BA-0586B3B394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2C3C76"/>
                </a:solidFill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6600" dirty="0"/>
              <a:t>Hlavní statistické údaje </a:t>
            </a:r>
          </a:p>
        </p:txBody>
      </p:sp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A449F07E-3C9D-4B9E-9C4D-0236B1F972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881211"/>
              </p:ext>
            </p:extLst>
          </p:nvPr>
        </p:nvGraphicFramePr>
        <p:xfrm>
          <a:off x="1206500" y="2916500"/>
          <a:ext cx="17474970" cy="10137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5014106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F8D2C-1F06-B947-3E73-BF1B76DB7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MD_PPT_001_09.jpg" descr="MD_PPT_001_09.jpg">
            <a:extLst>
              <a:ext uri="{FF2B5EF4-FFF2-40B4-BE49-F238E27FC236}">
                <a16:creationId xmlns:a16="http://schemas.microsoft.com/office/drawing/2014/main" id="{1990EF2B-0132-EF16-BD46-1B56B1A0A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Obrázek" descr="Obrázek">
            <a:extLst>
              <a:ext uri="{FF2B5EF4-FFF2-40B4-BE49-F238E27FC236}">
                <a16:creationId xmlns:a16="http://schemas.microsoft.com/office/drawing/2014/main" id="{4870761F-2451-BAA5-72ED-2878D531E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1470" y="1190984"/>
            <a:ext cx="4524147" cy="1130060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Inspekce silniční dopravy">
            <a:extLst>
              <a:ext uri="{FF2B5EF4-FFF2-40B4-BE49-F238E27FC236}">
                <a16:creationId xmlns:a16="http://schemas.microsoft.com/office/drawing/2014/main" id="{2CEC11D1-59DD-CF33-5A04-ACD42D6FA5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2C3C76"/>
                </a:solidFill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6600" dirty="0"/>
              <a:t>Hlavní statistické údaje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D4D6E68-23B7-0F26-5E12-DE4A642183A7}"/>
              </a:ext>
            </a:extLst>
          </p:cNvPr>
          <p:cNvSpPr txBox="1"/>
          <p:nvPr/>
        </p:nvSpPr>
        <p:spPr>
          <a:xfrm>
            <a:off x="1206500" y="3592163"/>
            <a:ext cx="16926965" cy="75990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/>
            <a:r>
              <a:rPr lang="cs-CZ" sz="4400" b="1" kern="1200" dirty="0">
                <a:solidFill>
                  <a:srgbClr val="2C3C76"/>
                </a:solidFill>
              </a:rPr>
              <a:t>Projetá návěstí zakazující jízdu na síti v ČR*</a:t>
            </a:r>
          </a:p>
          <a:p>
            <a:pPr marL="1028700" indent="-571500">
              <a:buFont typeface="Arial" panose="020B0604020202020204" pitchFamily="34" charset="0"/>
              <a:buChar char="•"/>
            </a:pPr>
            <a:r>
              <a:rPr lang="cs-CZ" sz="4400" b="1" dirty="0">
                <a:solidFill>
                  <a:srgbClr val="2C3C76"/>
                </a:solidFill>
                <a:latin typeface="+mj-lt"/>
              </a:rPr>
              <a:t>2022 </a:t>
            </a:r>
            <a:r>
              <a:rPr lang="cs-CZ" sz="4400" b="1" dirty="0">
                <a:solidFill>
                  <a:srgbClr val="2C3C76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cs-CZ" sz="4400" b="1" dirty="0">
                <a:solidFill>
                  <a:srgbClr val="2C3C76"/>
                </a:solidFill>
                <a:latin typeface="+mj-lt"/>
              </a:rPr>
              <a:t>183 </a:t>
            </a:r>
          </a:p>
          <a:p>
            <a:pPr marL="1028700" indent="-571500">
              <a:buFont typeface="Arial" panose="020B0604020202020204" pitchFamily="34" charset="0"/>
              <a:buChar char="•"/>
            </a:pPr>
            <a:r>
              <a:rPr lang="cs-CZ" sz="4400" b="1" dirty="0">
                <a:solidFill>
                  <a:srgbClr val="2C3C76"/>
                </a:solidFill>
                <a:latin typeface="+mj-lt"/>
              </a:rPr>
              <a:t>2023 </a:t>
            </a:r>
            <a:r>
              <a:rPr lang="cs-CZ" sz="4400" b="1" dirty="0">
                <a:solidFill>
                  <a:srgbClr val="2C3C76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cs-CZ" sz="4400" b="1" dirty="0">
                <a:solidFill>
                  <a:srgbClr val="2C3C76"/>
                </a:solidFill>
                <a:latin typeface="+mj-lt"/>
              </a:rPr>
              <a:t>137 </a:t>
            </a:r>
          </a:p>
          <a:p>
            <a:pPr marL="1028700" indent="-571500">
              <a:buFont typeface="Arial" panose="020B0604020202020204" pitchFamily="34" charset="0"/>
              <a:buChar char="•"/>
            </a:pPr>
            <a:r>
              <a:rPr lang="cs-CZ" sz="4400" b="1" dirty="0">
                <a:solidFill>
                  <a:srgbClr val="2C3C76"/>
                </a:solidFill>
                <a:latin typeface="+mj-lt"/>
              </a:rPr>
              <a:t>2024 </a:t>
            </a:r>
            <a:r>
              <a:rPr lang="cs-CZ" sz="4400" b="1" dirty="0">
                <a:solidFill>
                  <a:srgbClr val="2C3C76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cs-CZ" sz="4400" b="1" dirty="0">
                <a:solidFill>
                  <a:srgbClr val="2C3C76"/>
                </a:solidFill>
                <a:latin typeface="+mj-lt"/>
              </a:rPr>
              <a:t>179 </a:t>
            </a:r>
          </a:p>
          <a:p>
            <a:pPr marL="1028700" indent="-571500">
              <a:buFont typeface="Arial" panose="020B0604020202020204" pitchFamily="34" charset="0"/>
              <a:buChar char="•"/>
            </a:pPr>
            <a:r>
              <a:rPr lang="cs-CZ" sz="4400" b="1" dirty="0">
                <a:solidFill>
                  <a:srgbClr val="2C3C76"/>
                </a:solidFill>
                <a:latin typeface="+mj-lt"/>
              </a:rPr>
              <a:t>2025</a:t>
            </a:r>
            <a:r>
              <a:rPr lang="cs-CZ" sz="4400" dirty="0">
                <a:solidFill>
                  <a:srgbClr val="2C3C76"/>
                </a:solidFill>
                <a:latin typeface="+mj-lt"/>
              </a:rPr>
              <a:t> </a:t>
            </a:r>
            <a:r>
              <a:rPr lang="cs-CZ" sz="3600" i="1" dirty="0">
                <a:solidFill>
                  <a:srgbClr val="2C3C76"/>
                </a:solidFill>
                <a:latin typeface="+mj-lt"/>
              </a:rPr>
              <a:t>(do 29. 6.) </a:t>
            </a:r>
            <a:r>
              <a:rPr lang="cs-CZ" sz="4400" b="1" dirty="0">
                <a:solidFill>
                  <a:srgbClr val="2C3C76"/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cs-CZ" sz="3600" dirty="0">
                <a:solidFill>
                  <a:srgbClr val="2C3C76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cs-CZ" sz="4400" b="1" dirty="0">
                <a:solidFill>
                  <a:srgbClr val="2C3C76"/>
                </a:solidFill>
                <a:latin typeface="+mj-lt"/>
              </a:rPr>
              <a:t>90</a:t>
            </a:r>
            <a:r>
              <a:rPr lang="cs-CZ" sz="4400" dirty="0">
                <a:solidFill>
                  <a:srgbClr val="2C3C76"/>
                </a:solidFill>
                <a:latin typeface="+mj-lt"/>
              </a:rPr>
              <a:t> 	</a:t>
            </a:r>
            <a:r>
              <a:rPr lang="cs-CZ" sz="3600" i="1" dirty="0">
                <a:solidFill>
                  <a:srgbClr val="2C3C76"/>
                </a:solidFill>
                <a:latin typeface="+mj-lt"/>
              </a:rPr>
              <a:t>(2024 za stejné období </a:t>
            </a:r>
            <a:r>
              <a:rPr lang="cs-CZ" sz="3600" i="1" dirty="0">
                <a:solidFill>
                  <a:srgbClr val="2C3C76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cs-CZ" sz="3600" i="1" dirty="0">
                <a:solidFill>
                  <a:srgbClr val="2C3C76"/>
                </a:solidFill>
                <a:latin typeface="+mj-lt"/>
              </a:rPr>
              <a:t>79)</a:t>
            </a:r>
          </a:p>
          <a:p>
            <a:endParaRPr lang="cs-CZ" sz="3600" i="1" dirty="0">
              <a:solidFill>
                <a:srgbClr val="2C3C76"/>
              </a:solidFill>
              <a:latin typeface="+mj-lt"/>
            </a:endParaRPr>
          </a:p>
          <a:p>
            <a:r>
              <a:rPr lang="cs-CZ" sz="3600" i="1" dirty="0">
                <a:solidFill>
                  <a:srgbClr val="2C3C76"/>
                </a:solidFill>
                <a:latin typeface="+mj-lt"/>
              </a:rPr>
              <a:t>* vč. vleček; na síti všech provozovatelů dráhy. </a:t>
            </a:r>
          </a:p>
        </p:txBody>
      </p:sp>
      <p:pic>
        <p:nvPicPr>
          <p:cNvPr id="5" name="Obrázek 4" descr="Obsah obrázku vlak, Železnice, trať, železnice&#10;&#10;Obsah vygenerovaný umělou inteligencí může být nesprávný.">
            <a:extLst>
              <a:ext uri="{FF2B5EF4-FFF2-40B4-BE49-F238E27FC236}">
                <a16:creationId xmlns:a16="http://schemas.microsoft.com/office/drawing/2014/main" id="{D8442697-056B-66A4-C345-AF1850B3E6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12"/>
          <a:stretch/>
        </p:blipFill>
        <p:spPr>
          <a:xfrm>
            <a:off x="16074431" y="3996000"/>
            <a:ext cx="9738223" cy="9720000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29041826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MD_PPT_001_09.jpg" descr="MD_PPT_001_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Obrázek" descr="Obrá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1470" y="1190984"/>
            <a:ext cx="4524147" cy="113006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C326D4E-ACAA-6D9E-FB92-4D4499052BB0}"/>
              </a:ext>
            </a:extLst>
          </p:cNvPr>
          <p:cNvSpPr txBox="1"/>
          <p:nvPr/>
        </p:nvSpPr>
        <p:spPr>
          <a:xfrm>
            <a:off x="1206500" y="2872094"/>
            <a:ext cx="13955528" cy="993477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71500" lvl="1" indent="-57150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4400" b="1" dirty="0">
                <a:solidFill>
                  <a:srgbClr val="2C3C76"/>
                </a:solidFill>
                <a:latin typeface="+mj-lt"/>
              </a:rPr>
              <a:t>262 240 </a:t>
            </a:r>
            <a:r>
              <a:rPr lang="cs-CZ" sz="4400" dirty="0">
                <a:solidFill>
                  <a:srgbClr val="2C3C76"/>
                </a:solidFill>
                <a:latin typeface="+mj-lt"/>
              </a:rPr>
              <a:t>vlaků jedoucích na tratích s výhradním provozem ETCS</a:t>
            </a:r>
          </a:p>
          <a:p>
            <a:pPr marL="571500" lvl="1" indent="-57150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4400" b="1" dirty="0">
                <a:solidFill>
                  <a:srgbClr val="2C3C76"/>
                </a:solidFill>
                <a:latin typeface="+mj-lt"/>
              </a:rPr>
              <a:t>19 599 495 </a:t>
            </a:r>
            <a:r>
              <a:rPr lang="cs-CZ" sz="4400" dirty="0">
                <a:solidFill>
                  <a:srgbClr val="2C3C76"/>
                </a:solidFill>
                <a:latin typeface="+mj-lt"/>
              </a:rPr>
              <a:t>kilometrů ujetých na tratích s výhradním provozem ETCS</a:t>
            </a:r>
          </a:p>
          <a:p>
            <a:pPr marL="571500" lvl="1" indent="-57150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4400" b="1" dirty="0">
                <a:solidFill>
                  <a:srgbClr val="2C3C76"/>
                </a:solidFill>
                <a:latin typeface="+mj-lt"/>
              </a:rPr>
              <a:t>99,6 % </a:t>
            </a:r>
            <a:r>
              <a:rPr lang="cs-CZ" sz="4400" dirty="0">
                <a:solidFill>
                  <a:srgbClr val="2C3C76"/>
                </a:solidFill>
                <a:latin typeface="+mj-lt"/>
              </a:rPr>
              <a:t>průměrná dostupnost traťové části ETCS na tratích s výhradním provozem ETCS</a:t>
            </a:r>
          </a:p>
          <a:p>
            <a:pPr marL="571500" lvl="1" indent="-57150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4400" b="1" dirty="0">
                <a:solidFill>
                  <a:srgbClr val="2C3C76"/>
                </a:solidFill>
                <a:latin typeface="+mj-lt"/>
              </a:rPr>
              <a:t>99,1 %</a:t>
            </a:r>
            <a:r>
              <a:rPr lang="cs-CZ" sz="4400" dirty="0">
                <a:solidFill>
                  <a:srgbClr val="2C3C76"/>
                </a:solidFill>
                <a:latin typeface="+mj-lt"/>
              </a:rPr>
              <a:t> vlaků bez ovlivnění jízdy ze strany ETCS (bez preventivního zastavení)</a:t>
            </a:r>
            <a:endParaRPr lang="cs-CZ" sz="4400" b="1" spc="-170" dirty="0">
              <a:solidFill>
                <a:srgbClr val="2C3C76"/>
              </a:solidFill>
              <a:latin typeface="+mj-lt"/>
            </a:endParaRPr>
          </a:p>
          <a:p>
            <a:pPr marL="457200" lvl="1" indent="-45720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4400" b="1" dirty="0">
                <a:solidFill>
                  <a:srgbClr val="2C3C76"/>
                </a:solidFill>
                <a:latin typeface="+mj-lt"/>
              </a:rPr>
              <a:t>20 000 000 </a:t>
            </a:r>
            <a:r>
              <a:rPr lang="cs-CZ" sz="4400" dirty="0">
                <a:solidFill>
                  <a:srgbClr val="2C3C76"/>
                </a:solidFill>
                <a:latin typeface="+mj-lt"/>
              </a:rPr>
              <a:t>kilometrů ujetých na tratích s výhradním provozem ETCS dosaženo v neděli 29. 6. 2025</a:t>
            </a:r>
          </a:p>
          <a:p>
            <a:pPr lvl="1" indent="0">
              <a:lnSpc>
                <a:spcPct val="100000"/>
              </a:lnSpc>
              <a:spcBef>
                <a:spcPts val="600"/>
              </a:spcBef>
            </a:pPr>
            <a:endParaRPr lang="cs-CZ" sz="4400" dirty="0">
              <a:solidFill>
                <a:srgbClr val="2C3C76"/>
              </a:solidFill>
              <a:latin typeface="+mj-lt"/>
            </a:endParaRPr>
          </a:p>
          <a:p>
            <a:pPr lvl="1" indent="0">
              <a:lnSpc>
                <a:spcPct val="100000"/>
              </a:lnSpc>
              <a:spcBef>
                <a:spcPts val="600"/>
              </a:spcBef>
            </a:pPr>
            <a:r>
              <a:rPr lang="cs-CZ" sz="3200" spc="-170" dirty="0">
                <a:solidFill>
                  <a:srgbClr val="2C3C76"/>
                </a:solidFill>
                <a:latin typeface="+mj-lt"/>
              </a:rPr>
              <a:t>Údaje od 1.  1.  2025 do 25.  6.  2025 zohledňující postupný náběh výhradního provozu ETCS; trať Olomouc – Uničov není do statistik zahrnuta</a:t>
            </a:r>
          </a:p>
        </p:txBody>
      </p:sp>
      <p:sp>
        <p:nvSpPr>
          <p:cNvPr id="2" name="Inspekce silniční dopravy">
            <a:extLst>
              <a:ext uri="{FF2B5EF4-FFF2-40B4-BE49-F238E27FC236}">
                <a16:creationId xmlns:a16="http://schemas.microsoft.com/office/drawing/2014/main" id="{552389A7-7C07-1280-0296-C7E175C515FB}"/>
              </a:ext>
            </a:extLst>
          </p:cNvPr>
          <p:cNvSpPr txBox="1">
            <a:spLocks/>
          </p:cNvSpPr>
          <p:nvPr/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2C3C76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>
              <a:lnSpc>
                <a:spcPct val="107000"/>
              </a:lnSpc>
              <a:spcAft>
                <a:spcPts val="800"/>
              </a:spcAft>
            </a:pPr>
            <a:r>
              <a:rPr lang="cs-CZ" sz="6600" dirty="0"/>
              <a:t>Půl roku výhradního provozu ETCS</a:t>
            </a:r>
          </a:p>
        </p:txBody>
      </p:sp>
      <p:pic>
        <p:nvPicPr>
          <p:cNvPr id="7" name="Obrázek 6" descr="Obsah obrázku vlak, snímek obrazovky, venku, trať&#10;&#10;Obsah vygenerovaný umělou inteligencí může být nesprávný.">
            <a:extLst>
              <a:ext uri="{FF2B5EF4-FFF2-40B4-BE49-F238E27FC236}">
                <a16:creationId xmlns:a16="http://schemas.microsoft.com/office/drawing/2014/main" id="{3A2EE4EE-BFE9-A8F6-0630-81D1A60746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46"/>
          <a:stretch/>
        </p:blipFill>
        <p:spPr>
          <a:xfrm>
            <a:off x="16086003" y="3996000"/>
            <a:ext cx="9715080" cy="9720000"/>
          </a:xfrm>
          <a:prstGeom prst="flowChartConnector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689</Words>
  <Application>Microsoft Office PowerPoint</Application>
  <PresentationFormat>Vlastní</PresentationFormat>
  <Paragraphs>80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Calibri</vt:lpstr>
      <vt:lpstr>Courier New</vt:lpstr>
      <vt:lpstr>Helvetica Neue</vt:lpstr>
      <vt:lpstr>Helvetica Neue Medium</vt:lpstr>
      <vt:lpstr>21_BasicWhite</vt:lpstr>
      <vt:lpstr>Půl roku s ETCS  ve výhradním provozu</vt:lpstr>
      <vt:lpstr>Hlavní cíl ETCS v ČR </vt:lpstr>
      <vt:lpstr>Další přínosy očekávané dopravci</vt:lpstr>
      <vt:lpstr>Další přínosy očekávané dopravci</vt:lpstr>
      <vt:lpstr>Další přínosy očekávané dopravci</vt:lpstr>
      <vt:lpstr>Hlavní statistické údaje </vt:lpstr>
      <vt:lpstr>Hlavní statistické údaje </vt:lpstr>
      <vt:lpstr>Hlavní statistické údaje </vt:lpstr>
      <vt:lpstr>Prezentace aplikace PowerPoint</vt:lpstr>
      <vt:lpstr>Aktuální stav provozu traťové části ETCS </vt:lpstr>
      <vt:lpstr>Výhradní i smíšený provoz ETCS </vt:lpstr>
      <vt:lpstr>Prezentace aplikace PowerPoint</vt:lpstr>
      <vt:lpstr>Financování vybavování vozidel  a další rozšiřování</vt:lpstr>
      <vt:lpstr>Financování</vt:lpstr>
      <vt:lpstr>Rozšiřování ETCS 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Dlouhá Veronika Mgr.</dc:creator>
  <cp:lastModifiedBy>Jemelka František Mgr.</cp:lastModifiedBy>
  <cp:revision>139</cp:revision>
  <dcterms:modified xsi:type="dcterms:W3CDTF">2025-06-30T08:24:06Z</dcterms:modified>
</cp:coreProperties>
</file>