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92" r:id="rId3"/>
    <p:sldId id="270" r:id="rId4"/>
    <p:sldId id="298" r:id="rId5"/>
    <p:sldId id="288" r:id="rId6"/>
    <p:sldId id="284" r:id="rId7"/>
    <p:sldId id="285" r:id="rId8"/>
    <p:sldId id="287" r:id="rId9"/>
    <p:sldId id="299" r:id="rId10"/>
    <p:sldId id="286" r:id="rId11"/>
    <p:sldId id="300" r:id="rId12"/>
    <p:sldId id="294" r:id="rId13"/>
    <p:sldId id="295" r:id="rId14"/>
    <p:sldId id="296" r:id="rId15"/>
    <p:sldId id="264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2000" dirty="0" smtClean="0">
                <a:solidFill>
                  <a:schemeClr val="tx1"/>
                </a:solidFill>
              </a:rPr>
              <a:t>Počet</a:t>
            </a:r>
            <a:r>
              <a:rPr lang="cs-CZ" sz="2000" baseline="0" dirty="0" smtClean="0">
                <a:solidFill>
                  <a:schemeClr val="tx1"/>
                </a:solidFill>
              </a:rPr>
              <a:t> návrhů/podpořených projektů</a:t>
            </a:r>
          </a:p>
        </c:rich>
      </c:tx>
      <c:layout>
        <c:manualLayout>
          <c:xMode val="edge"/>
          <c:yMode val="edge"/>
          <c:x val="9.2135907555740457E-2"/>
          <c:y val="7.265624553049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Podpořené projekty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9403727563340051E-17"/>
                  <c:y val="6.32812461072068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D7-47C0-B4E5-21692F87D9C5}"/>
                </c:ext>
              </c:extLst>
            </c:dLbl>
            <c:dLbl>
              <c:idx val="1"/>
              <c:layout>
                <c:manualLayout>
                  <c:x val="-3.8807455126680102E-17"/>
                  <c:y val="5.6249996539739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D7-47C0-B4E5-21692F87D9C5}"/>
                </c:ext>
              </c:extLst>
            </c:dLbl>
            <c:dLbl>
              <c:idx val="2"/>
              <c:layout>
                <c:manualLayout>
                  <c:x val="0"/>
                  <c:y val="5.85937463955617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D7-47C0-B4E5-21692F87D9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1. VS</c:v>
                </c:pt>
                <c:pt idx="1">
                  <c:v>2.VS</c:v>
                </c:pt>
                <c:pt idx="2">
                  <c:v>3.VS</c:v>
                </c:pt>
                <c:pt idx="3">
                  <c:v>4.VS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47</c:v>
                </c:pt>
                <c:pt idx="1">
                  <c:v>32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7-47C0-B4E5-21692F87D9C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Podané návrhy projektů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5.1562496828094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D7-47C0-B4E5-21692F87D9C5}"/>
                </c:ext>
              </c:extLst>
            </c:dLbl>
            <c:dLbl>
              <c:idx val="1"/>
              <c:layout>
                <c:manualLayout>
                  <c:x val="4.2336728038713011E-3"/>
                  <c:y val="4.92186546986555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962491897426448E-2"/>
                      <c:h val="3.92812475835846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ED7-47C0-B4E5-21692F87D9C5}"/>
                </c:ext>
              </c:extLst>
            </c:dLbl>
            <c:dLbl>
              <c:idx val="2"/>
              <c:layout>
                <c:manualLayout>
                  <c:x val="-7.7614910253360204E-17"/>
                  <c:y val="4.68749971164494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D7-47C0-B4E5-21692F87D9C5}"/>
                </c:ext>
              </c:extLst>
            </c:dLbl>
            <c:dLbl>
              <c:idx val="3"/>
              <c:layout>
                <c:manualLayout>
                  <c:x val="2.1167947327479981E-3"/>
                  <c:y val="4.9218746972271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D7-47C0-B4E5-21692F87D9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1. VS</c:v>
                </c:pt>
                <c:pt idx="1">
                  <c:v>2.VS</c:v>
                </c:pt>
                <c:pt idx="2">
                  <c:v>3.VS</c:v>
                </c:pt>
                <c:pt idx="3">
                  <c:v>4.VS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141</c:v>
                </c:pt>
                <c:pt idx="1">
                  <c:v>227</c:v>
                </c:pt>
                <c:pt idx="2">
                  <c:v>199</c:v>
                </c:pt>
                <c:pt idx="3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D7-47C0-B4E5-21692F87D9C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List1!$A$2:$A$5</c:f>
              <c:strCache>
                <c:ptCount val="4"/>
                <c:pt idx="0">
                  <c:v>1. VS</c:v>
                </c:pt>
                <c:pt idx="1">
                  <c:v>2.VS</c:v>
                </c:pt>
                <c:pt idx="2">
                  <c:v>3.VS</c:v>
                </c:pt>
                <c:pt idx="3">
                  <c:v>4.VS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ED7-47C0-B4E5-21692F87D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0512584"/>
        <c:axId val="520515208"/>
        <c:axId val="421686168"/>
      </c:bar3DChart>
      <c:catAx>
        <c:axId val="52051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0515208"/>
        <c:crosses val="autoZero"/>
        <c:auto val="1"/>
        <c:lblAlgn val="ctr"/>
        <c:lblOffset val="100"/>
        <c:noMultiLvlLbl val="0"/>
      </c:catAx>
      <c:valAx>
        <c:axId val="520515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0512584"/>
        <c:crosses val="autoZero"/>
        <c:crossBetween val="between"/>
      </c:valAx>
      <c:serAx>
        <c:axId val="421686168"/>
        <c:scaling>
          <c:orientation val="minMax"/>
        </c:scaling>
        <c:delete val="1"/>
        <c:axPos val="b"/>
        <c:majorTickMark val="none"/>
        <c:minorTickMark val="none"/>
        <c:tickLblPos val="nextTo"/>
        <c:crossAx val="520515208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 smtClean="0">
                <a:solidFill>
                  <a:schemeClr val="tx1"/>
                </a:solidFill>
              </a:rPr>
              <a:t>Veřejná podpora (mil. Kč)</a:t>
            </a:r>
            <a:endParaRPr lang="cs-CZ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705330865350436"/>
          <c:y val="2.907760068857801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1.VS</c:v>
                </c:pt>
                <c:pt idx="1">
                  <c:v>2.VS</c:v>
                </c:pt>
                <c:pt idx="2">
                  <c:v>3.VS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458.5</c:v>
                </c:pt>
                <c:pt idx="1">
                  <c:v>401</c:v>
                </c:pt>
                <c:pt idx="2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69-45D1-8074-E9D3009F8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721264"/>
        <c:axId val="291721592"/>
      </c:barChart>
      <c:catAx>
        <c:axId val="29172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1721592"/>
        <c:crosses val="autoZero"/>
        <c:auto val="1"/>
        <c:lblAlgn val="ctr"/>
        <c:lblOffset val="100"/>
        <c:noMultiLvlLbl val="0"/>
      </c:catAx>
      <c:valAx>
        <c:axId val="291721592"/>
        <c:scaling>
          <c:orientation val="minMax"/>
          <c:max val="600"/>
        </c:scaling>
        <c:delete val="1"/>
        <c:axPos val="l"/>
        <c:numFmt formatCode="General" sourceLinked="1"/>
        <c:majorTickMark val="none"/>
        <c:minorTickMark val="none"/>
        <c:tickLblPos val="nextTo"/>
        <c:crossAx val="29172126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 smtClean="0">
                <a:solidFill>
                  <a:schemeClr val="tx1"/>
                </a:solidFill>
              </a:rPr>
              <a:t>Zastoupení specifických cílů u řešených projektů</a:t>
            </a:r>
            <a:endParaRPr lang="en-US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5DE-4CBD-BD91-C240D09486C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DE-4CBD-BD91-C240D09486C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5DE-4CBD-BD91-C240D09486C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DE-4CBD-BD91-C240D09486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Udržitelná doprava</c:v>
                </c:pt>
                <c:pt idx="1">
                  <c:v>Bezpečná a odolná doprava a dopravní infrastruktura</c:v>
                </c:pt>
                <c:pt idx="2">
                  <c:v>Přístupná a interoperabilní doprava</c:v>
                </c:pt>
                <c:pt idx="3">
                  <c:v>Automatizace, digitalizace, navigační a družicové systémy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41</c:v>
                </c:pt>
                <c:pt idx="1">
                  <c:v>39</c:v>
                </c:pt>
                <c:pt idx="2">
                  <c:v>10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E-4CBD-BD91-C240D0948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772640"/>
        <c:axId val="359765424"/>
      </c:barChart>
      <c:catAx>
        <c:axId val="35977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9765424"/>
        <c:crosses val="autoZero"/>
        <c:auto val="1"/>
        <c:lblAlgn val="ctr"/>
        <c:lblOffset val="100"/>
        <c:noMultiLvlLbl val="0"/>
      </c:catAx>
      <c:valAx>
        <c:axId val="359765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977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 sz="2000" dirty="0">
                <a:solidFill>
                  <a:schemeClr val="tx1"/>
                </a:solidFill>
              </a:rPr>
              <a:t>Struktura řešitelů </a:t>
            </a:r>
            <a:r>
              <a:rPr lang="cs-CZ" sz="2000" dirty="0" smtClean="0">
                <a:solidFill>
                  <a:schemeClr val="tx1"/>
                </a:solidFill>
              </a:rPr>
              <a:t>podle</a:t>
            </a:r>
            <a:r>
              <a:rPr lang="cs-CZ" sz="2000" baseline="0" dirty="0" smtClean="0">
                <a:solidFill>
                  <a:schemeClr val="tx1"/>
                </a:solidFill>
              </a:rPr>
              <a:t> typu</a:t>
            </a:r>
            <a:endParaRPr lang="cs-CZ" sz="20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Struktura řešitelů dle organizace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4D8-484F-B565-DCA4927205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4D8-484F-B565-DCA4927205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4D8-484F-B565-DCA4927205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4D8-484F-B565-DCA4927205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Výzkumné organizace</c:v>
                </c:pt>
                <c:pt idx="1">
                  <c:v>Malé podniky</c:v>
                </c:pt>
                <c:pt idx="2">
                  <c:v>Velké podniky</c:v>
                </c:pt>
                <c:pt idx="3">
                  <c:v>Střední podniky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163</c:v>
                </c:pt>
                <c:pt idx="1">
                  <c:v>54</c:v>
                </c:pt>
                <c:pt idx="2">
                  <c:v>45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CF-4396-A0C8-CE1025954EE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810039370078737E-2"/>
          <c:y val="0.88950356068498282"/>
          <c:w val="0.80762992125984256"/>
          <c:h val="9.5162623965948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 sz="2000" dirty="0" smtClean="0">
                <a:solidFill>
                  <a:schemeClr val="tx1"/>
                </a:solidFill>
              </a:rPr>
              <a:t>Aplikační garance</a:t>
            </a:r>
            <a:endParaRPr lang="cs-CZ" sz="20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102214905453631"/>
          <c:y val="0.19130653799399622"/>
          <c:w val="0.53695118206676884"/>
          <c:h val="0.60348135946507797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FE-4026-BA31-A77FEAE0C0A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FE-4026-BA31-A77FEAE0C0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Aplikační garant MD</c:v>
                </c:pt>
                <c:pt idx="1">
                  <c:v>Jiný aplikační garant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57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CF-4396-A0C8-CE1025954EE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5136459147083609"/>
          <c:y val="0.74847924073200545"/>
          <c:w val="0.65130886460043147"/>
          <c:h val="0.25109258724491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 smtClean="0">
                <a:solidFill>
                  <a:schemeClr val="tx1"/>
                </a:solidFill>
              </a:rPr>
              <a:t>Typy výsledků</a:t>
            </a:r>
            <a:endParaRPr lang="en-US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5825485995402919"/>
          <c:y val="0.19002417216427861"/>
          <c:w val="0.47807049173152011"/>
          <c:h val="0.58242984250399144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38-4B07-9FC4-B2EDCE2F4D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E38-4B07-9FC4-B2EDCE2F4D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38-4B07-9FC4-B2EDCE2F4D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E38-4B07-9FC4-B2EDCE2F4D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38-4B07-9FC4-B2EDCE2F4D64}"/>
              </c:ext>
            </c:extLst>
          </c:dPt>
          <c:dPt>
            <c:idx val="5"/>
            <c:bubble3D val="0"/>
            <c:explosion val="16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38-4B07-9FC4-B2EDCE2F4D64}"/>
              </c:ext>
            </c:extLst>
          </c:dPt>
          <c:dLbls>
            <c:dLbl>
              <c:idx val="0"/>
              <c:layout>
                <c:manualLayout>
                  <c:x val="0.13597888579820519"/>
                  <c:y val="0.12796668189136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56221128498788"/>
                      <c:h val="8.95549816507549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E38-4B07-9FC4-B2EDCE2F4D64}"/>
                </c:ext>
              </c:extLst>
            </c:dLbl>
            <c:dLbl>
              <c:idx val="1"/>
              <c:layout>
                <c:manualLayout>
                  <c:x val="-7.7233204418967388E-2"/>
                  <c:y val="0.11979522046813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38-4B07-9FC4-B2EDCE2F4D64}"/>
                </c:ext>
              </c:extLst>
            </c:dLbl>
            <c:dLbl>
              <c:idx val="2"/>
              <c:layout>
                <c:manualLayout>
                  <c:x val="-0.14197795428930254"/>
                  <c:y val="-4.1701347452849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604689098669082E-2"/>
                      <c:h val="0.12609809168234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38-4B07-9FC4-B2EDCE2F4D64}"/>
                </c:ext>
              </c:extLst>
            </c:dLbl>
            <c:dLbl>
              <c:idx val="3"/>
              <c:layout>
                <c:manualLayout>
                  <c:x val="-6.3990063905037739E-2"/>
                  <c:y val="-8.2208953311333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302112774299927E-2"/>
                      <c:h val="6.51929082963602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E38-4B07-9FC4-B2EDCE2F4D64}"/>
                </c:ext>
              </c:extLst>
            </c:dLbl>
            <c:dLbl>
              <c:idx val="4"/>
              <c:layout>
                <c:manualLayout>
                  <c:x val="-7.3988511390199879E-2"/>
                  <c:y val="-7.873764559935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25280389533215"/>
                      <c:h val="5.05756642837233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E38-4B07-9FC4-B2EDCE2F4D64}"/>
                </c:ext>
              </c:extLst>
            </c:dLbl>
            <c:dLbl>
              <c:idx val="5"/>
              <c:layout>
                <c:manualLayout>
                  <c:x val="0.12398074881601062"/>
                  <c:y val="-0.13658299093750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56127977608516"/>
                      <c:h val="0.111480847669710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38-4B07-9FC4-B2EDCE2F4D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no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List1!$A$2:$A$7</c:f>
              <c:strCache>
                <c:ptCount val="6"/>
                <c:pt idx="0">
                  <c:v>Prototyp či funkční vzorek</c:v>
                </c:pt>
                <c:pt idx="1">
                  <c:v>Software</c:v>
                </c:pt>
                <c:pt idx="2">
                  <c:v>Specializované mapy, metodiky</c:v>
                </c:pt>
                <c:pt idx="3">
                  <c:v>Poloprovoz či ověřená technologie</c:v>
                </c:pt>
                <c:pt idx="4">
                  <c:v>Průmyslový či užitný vzor</c:v>
                </c:pt>
                <c:pt idx="5">
                  <c:v>Další typy výsledků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24.4</c:v>
                </c:pt>
                <c:pt idx="1">
                  <c:v>17.399999999999999</c:v>
                </c:pt>
                <c:pt idx="2">
                  <c:v>17</c:v>
                </c:pt>
                <c:pt idx="3">
                  <c:v>8</c:v>
                </c:pt>
                <c:pt idx="4">
                  <c:v>5.8</c:v>
                </c:pt>
                <c:pt idx="5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8-4B07-9FC4-B2EDCE2F4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68911618049183E-2"/>
          <c:y val="0.81340972921459553"/>
          <c:w val="0.96590777586198118"/>
          <c:h val="0.171758371968960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692FB-2E6A-4A3B-B3E6-332FC4A2B992}" type="datetimeFigureOut">
              <a:rPr lang="cs-CZ" smtClean="0"/>
              <a:t>18.07.2022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AADD8-06A8-43F1-9AB3-8E99116A7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482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657C1B0-4B52-41B2-A08D-ED61983A7976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prvních tří VS programu DOPRAVA 2020+ bylo podáno celkem 567 návrhů projektů (do zatím nevyhodnocené čtvrté 198), podpořeno bylo 118. To představuje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celkovou míru úspěšnosti 21 %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Podpořeným projektům byla přiznána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podpora ve výši 1,344 mld. Kč při průměrné podpoře 11,4 milionu Kč na projekt.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657C1B0-4B52-41B2-A08D-ED61983A7976}" type="slidenum">
              <a:rPr lang="cs-CZ" sz="1400" b="0" strike="noStrike" spc="-1" smtClean="0">
                <a:latin typeface="Times New Roman"/>
              </a:rPr>
              <a:t>2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7522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657C1B0-4B52-41B2-A08D-ED61983A7976}" type="slidenum">
              <a:rPr lang="cs-CZ" sz="1400" b="0" strike="noStrike" spc="-1" smtClean="0">
                <a:latin typeface="Times New Roman"/>
              </a:rPr>
              <a:t>11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792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657C1B0-4B52-41B2-A08D-ED61983A7976}" type="slidenum">
              <a:rPr lang="cs-CZ" sz="1400" b="0" strike="noStrike" spc="-1" smtClean="0">
                <a:latin typeface="Times New Roman"/>
              </a:rPr>
              <a:t>12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2420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657C1B0-4B52-41B2-A08D-ED61983A7976}" type="slidenum">
              <a:rPr lang="cs-CZ" sz="1400" b="0" strike="noStrike" spc="-1" smtClean="0">
                <a:latin typeface="Times New Roman"/>
              </a:rPr>
              <a:t>13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1771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body"/>
          </p:nvPr>
        </p:nvSpPr>
        <p:spPr>
          <a:xfrm>
            <a:off x="906480" y="4715280"/>
            <a:ext cx="4984560" cy="4466160"/>
          </a:xfrm>
          <a:prstGeom prst="rect">
            <a:avLst/>
          </a:prstGeom>
        </p:spPr>
        <p:txBody>
          <a:bodyPr lIns="91080" tIns="45360" rIns="91080" bIns="4536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3852000" y="9429120"/>
            <a:ext cx="2945160" cy="497160"/>
          </a:xfrm>
          <a:prstGeom prst="rect">
            <a:avLst/>
          </a:prstGeom>
          <a:noFill/>
          <a:ln>
            <a:noFill/>
          </a:ln>
        </p:spPr>
        <p:txBody>
          <a:bodyPr lIns="91080" tIns="45360" rIns="91080" bIns="45360" anchor="b"/>
          <a:lstStyle/>
          <a:p>
            <a:pPr algn="r">
              <a:lnSpc>
                <a:spcPct val="100000"/>
              </a:lnSpc>
            </a:pPr>
            <a:fld id="{F7DC4F83-32E5-452C-954A-72B8006141A3}" type="slidenum">
              <a:rPr lang="cs-CZ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14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prvních tří VS programu DOPRAVA 2020+ bylo podáno celkem 567 návrhů projektů (do zatím nevyhodnocené čtvrté 198), podpořeno bylo 118. To představuje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celkovou míru úspěšnosti 21 %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Podpořeným projektům byla přiznána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podpora ve výši 1,344 mld. Kč při průměrné podpoře 11,4 milionu Kč na projekt.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657C1B0-4B52-41B2-A08D-ED61983A7976}" type="slidenum">
              <a:rPr lang="cs-CZ" sz="1400" b="0" strike="noStrike" spc="-1" smtClean="0">
                <a:latin typeface="Times New Roman"/>
              </a:rPr>
              <a:t>3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121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Čtyřmi specifickými cíli programu v rámci NP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VaVaI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jsou: Udržitelná doprava (v současnosti řešeno 41 projektů s tímto cílem), Bezpečná a odolná doprava a dopravní infrastruktura (39 projektů), Přístupná a interoperabilní doprava (10 projektů), Automatizace, digitalizace, navigační a družicové systémy (28 projektů).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657C1B0-4B52-41B2-A08D-ED61983A7976}" type="slidenum">
              <a:rPr lang="cs-CZ" sz="1400" b="0" strike="noStrike" spc="-1" smtClean="0">
                <a:latin typeface="Times New Roman"/>
              </a:rPr>
              <a:t>4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797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Daří se propojovat výzkumné organizace (163 účastí; 55 %) s podniky (134 účastí; 45 %), projektů kde se v řešitelském týmu spojí výzkumná organizace s podnikem je 72 %.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Nejčastěji podpořeným subjektem jsou veřejné vysoké školy (120 účastí; 40,5 %) a malé podniky (54 účastí; 18 %). Mezi nejvíce zastoupené řešitele projektů patří ČVUT, Centrum dopravního výzkumu či VUT v Brně,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tradičně velmi aktivní při podávání návrhů projektů jsou také VŠB-TUO, Západočeská univerzita v Plzni či Univerzita Pardubice.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657C1B0-4B52-41B2-A08D-ED61983A7976}" type="slidenum">
              <a:rPr lang="cs-CZ" sz="1400" b="0" strike="noStrike" spc="-1" smtClean="0">
                <a:latin typeface="Times New Roman"/>
              </a:rPr>
              <a:t>5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53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 řešiteli podpořených projektů je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každý kraj v České republice zastoupen alespoň jedním subjektem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Nejvíce hlavních či dalších účastníků je nikoliv překvapivě (vysoká koncentrace firem a vysokých škol) z Hlavního města Prahy (celkem 115 účastníků) a Jihomoravského kraje (92 účastníků). Zajímavostí je ale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velmi silná pozice Moravskoslezského kraje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jakožto strukturálně postiženého regionu, do kterého v rámci tří veřejných soutěží Programu DOPRAVA 2020+ míří prostřednictvím 21 účastí zde sídlících subjektů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podpora ve výši 97 milionů korun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mezi kraji celkově třetí největší.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657C1B0-4B52-41B2-A08D-ED61983A7976}" type="slidenum">
              <a:rPr lang="cs-CZ" sz="1400" b="0" strike="noStrike" spc="-1" smtClean="0">
                <a:latin typeface="Times New Roman"/>
              </a:rPr>
              <a:t>6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4506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Ministerstvo dopravy je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aplikačním garantem u 57 podpořených projektů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tedy má možnost přímo ovlivňovat výslednou podobu výstupů ve zhruba polovině projektů. Ministerstvo dopravy obecně poskytuje aplikační garance k takovým výsledkům, které jsou z věcného pohledu MD vhodné k podpoře a lze u nich prostřednictvím věcně příslušných odborů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zajistit budoucí využití (aplikovatelnost)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Jedná se především o výsledky typu metodika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NmetS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nebo výsledky promítnuté do směrnic a předpisů nelegislativní povahy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Hneleg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 výsledky promítnuté do schválených strategických a koncepčních dokumentů orgánů státní nebo veřejné správy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Hkonc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Téměř čtvrtina z plánovaných 483 výsledků (24,4 %) je prototyp či funkční vzorek, téměř pětina (17 %) spadá do druhu specializovaných map a certifikovaných či schválených metodik, 8 % výsledků jsou poloprovozy či ověřené technologie a u 5,8 % jde o průmyslové či užitné vzory. Software je zastoupen 17,4 %.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657C1B0-4B52-41B2-A08D-ED61983A7976}" type="slidenum">
              <a:rPr lang="cs-CZ" sz="1400" b="0" strike="noStrike" spc="-1" smtClean="0">
                <a:latin typeface="Times New Roman"/>
              </a:rPr>
              <a:t>7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268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Ministerstvo dopravy je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aplikačním garantem u 57 podpořených projektů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tedy má možnost přímo ovlivňovat výslednou podobu výstupů ve zhruba polovině projektů. Ministerstvo dopravy obecně poskytuje aplikační garance k takovým výsledkům, které jsou z věcného pohledu MD vhodné k podpoře a lze u nich prostřednictvím věcně příslušných odborů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zajistit budoucí využití (aplikovatelnost)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Jedná se především o výsledky typu metodika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NmetS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nebo výsledky promítnuté do směrnic a předpisů nelegislativní povahy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Hneleg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 výsledky promítnuté do schválených strategických a koncepčních dokumentů orgánů státní nebo veřejné správy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Hkonc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Téměř čtvrtina z plánovaných 483 výsledků (24,4 %) je prototyp či funkční vzorek, téměř pětina (17 %) spadá do druhu specializovaných map a certifikovaných či schválených metodik, 8 % výsledků jsou poloprovozy či ověřené technologie a u 5,8 % jde o průmyslové či užitné vzory. Software je zastoupen 17,4 %.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657C1B0-4B52-41B2-A08D-ED61983A7976}" type="slidenum">
              <a:rPr lang="cs-CZ" sz="1400" b="0" strike="noStrike" spc="-1" smtClean="0">
                <a:latin typeface="Times New Roman"/>
              </a:rPr>
              <a:t>8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130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657C1B0-4B52-41B2-A08D-ED61983A7976}" type="slidenum">
              <a:rPr lang="cs-CZ" sz="1400" b="0" strike="noStrike" spc="-1" smtClean="0">
                <a:latin typeface="Times New Roman"/>
              </a:rPr>
              <a:t>9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2322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4712" cy="3349625"/>
          </a:xfrm>
          <a:prstGeom prst="rect">
            <a:avLst/>
          </a:prstGeom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D7E0C5F-AE35-4C56-ACD6-005882511852}" type="slidenum">
              <a:rPr lang="cs-CZ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10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68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914400" y="1268640"/>
            <a:ext cx="1036296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914400" y="3901680"/>
            <a:ext cx="1036296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14400" y="126864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24400" y="126864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24400" y="390168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914400" y="390168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914400" y="1268640"/>
            <a:ext cx="333648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417920" y="1268640"/>
            <a:ext cx="333648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7921800" y="1268640"/>
            <a:ext cx="333648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7921800" y="3901680"/>
            <a:ext cx="333648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417920" y="3901680"/>
            <a:ext cx="333648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914400" y="3901680"/>
            <a:ext cx="333648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odbor_uvod_light_0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" b="1467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9301" y="404813"/>
            <a:ext cx="6913033" cy="7921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9301" y="5229200"/>
            <a:ext cx="7008284" cy="1368152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17741"/>
            <a:ext cx="3000219" cy="74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3701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914400" y="1268640"/>
            <a:ext cx="10362960" cy="504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914400" y="1268640"/>
            <a:ext cx="10362960" cy="504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914400" y="1268640"/>
            <a:ext cx="5056920" cy="504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24400" y="1268640"/>
            <a:ext cx="5056920" cy="504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31280" y="44640"/>
            <a:ext cx="11424960" cy="4378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914400" y="1268640"/>
            <a:ext cx="10362960" cy="504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914400" y="126864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914400" y="390168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24400" y="1268640"/>
            <a:ext cx="5056920" cy="504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14400" y="1268640"/>
            <a:ext cx="5056920" cy="504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4400" y="126864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24400" y="390168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914400" y="126864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4400" y="126864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914400" y="3901680"/>
            <a:ext cx="1036296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914400" y="1268640"/>
            <a:ext cx="1036296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914400" y="3901680"/>
            <a:ext cx="1036296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914400" y="126864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24400" y="126864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24400" y="390168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914400" y="390168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914400" y="1268640"/>
            <a:ext cx="333648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417920" y="1268640"/>
            <a:ext cx="333648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7921800" y="1268640"/>
            <a:ext cx="333648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7921800" y="3901680"/>
            <a:ext cx="333648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417920" y="3901680"/>
            <a:ext cx="333648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914400" y="3901680"/>
            <a:ext cx="333648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400" y="1268640"/>
            <a:ext cx="10362960" cy="504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914400" y="1268640"/>
            <a:ext cx="5056920" cy="504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24400" y="1268640"/>
            <a:ext cx="5056920" cy="504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31280" y="44640"/>
            <a:ext cx="11424960" cy="4378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914400" y="126864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914400" y="390168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224400" y="1268640"/>
            <a:ext cx="5056920" cy="504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914400" y="1268640"/>
            <a:ext cx="5056920" cy="504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24400" y="126864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24400" y="390168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914400" y="126864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24400" y="1268640"/>
            <a:ext cx="505692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914400" y="3901680"/>
            <a:ext cx="10362960" cy="240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000000"/>
              </a:solidFill>
              <a:latin typeface="Segoe U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>
          <a:blip r:embed="rId16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59400" y="404640"/>
            <a:ext cx="6912720" cy="791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2100" b="1" strike="noStrike" spc="-1">
                <a:solidFill>
                  <a:srgbClr val="000000"/>
                </a:solidFill>
                <a:latin typeface="Segoe UI"/>
              </a:rPr>
              <a:t>Kliknutím lze upravit styl.</a:t>
            </a:r>
            <a:endParaRPr lang="cs-CZ" sz="2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Obrázek 1"/>
          <p:cNvPicPr/>
          <p:nvPr/>
        </p:nvPicPr>
        <p:blipFill>
          <a:blip r:embed="rId17"/>
          <a:stretch/>
        </p:blipFill>
        <p:spPr>
          <a:xfrm>
            <a:off x="911520" y="476640"/>
            <a:ext cx="3112560" cy="58176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latin typeface="Segoe UI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Segoe UI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Segoe UI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500" b="0" strike="noStrike" spc="-1">
                <a:solidFill>
                  <a:srgbClr val="000000"/>
                </a:solidFill>
                <a:latin typeface="Segoe UI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Segoe UI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Segoe UI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Segoe UI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31280" y="44640"/>
            <a:ext cx="11424960" cy="9442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3300" b="1" strike="noStrike" spc="-1">
                <a:solidFill>
                  <a:srgbClr val="FFFFFF"/>
                </a:solidFill>
                <a:latin typeface="Segoe UI"/>
              </a:rPr>
              <a:t>Kliknutím lze upravit styl.</a:t>
            </a:r>
            <a:endParaRPr lang="cs-CZ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914400" y="1268640"/>
            <a:ext cx="10362960" cy="5040360"/>
          </a:xfrm>
          <a:prstGeom prst="rect">
            <a:avLst/>
          </a:prstGeom>
        </p:spPr>
        <p:txBody>
          <a:bodyPr/>
          <a:lstStyle/>
          <a:p>
            <a:pPr marL="257040" indent="-404640">
              <a:lnSpc>
                <a:spcPct val="100000"/>
              </a:lnSpc>
              <a:spcBef>
                <a:spcPts val="541"/>
              </a:spcBef>
              <a:buBlip>
                <a:blip r:embed="rId15"/>
              </a:buBlip>
            </a:pPr>
            <a:r>
              <a:rPr lang="cs-CZ" sz="2700" b="0" strike="noStrike" spc="-1">
                <a:solidFill>
                  <a:srgbClr val="000000"/>
                </a:solidFill>
                <a:latin typeface="Segoe UI"/>
              </a:rPr>
              <a:t>Upravte styly předlohy textu.</a:t>
            </a:r>
          </a:p>
          <a:p>
            <a:pPr marL="557280" lvl="1" indent="-213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>
                <a:solidFill>
                  <a:srgbClr val="000000"/>
                </a:solidFill>
                <a:latin typeface="Segoe UI"/>
              </a:rPr>
              <a:t>Druhá úroveň</a:t>
            </a:r>
          </a:p>
          <a:p>
            <a:pPr marL="857160" lvl="2" indent="-269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cs-CZ" sz="1800" b="0" strike="noStrike" spc="-1">
                <a:solidFill>
                  <a:srgbClr val="000000"/>
                </a:solidFill>
                <a:latin typeface="Segoe UI"/>
              </a:rPr>
              <a:t>Třetí úroveň</a:t>
            </a:r>
          </a:p>
          <a:p>
            <a:pPr marL="1200240" lvl="3" indent="-171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cs-CZ" sz="1500" b="0" strike="noStrike" spc="-1">
                <a:solidFill>
                  <a:srgbClr val="000000"/>
                </a:solidFill>
                <a:latin typeface="Segoe UI"/>
              </a:rPr>
              <a:t>Čtvrtá úroveň</a:t>
            </a:r>
          </a:p>
          <a:p>
            <a:pPr marL="1542960" lvl="4" indent="-171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StarSymbol"/>
              <a:buChar char="»"/>
            </a:pPr>
            <a:r>
              <a:rPr lang="cs-CZ" sz="1500" b="0" strike="noStrike" spc="-1">
                <a:solidFill>
                  <a:srgbClr val="000000"/>
                </a:solidFill>
                <a:latin typeface="Segoe UI"/>
              </a:rPr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hyperlink" Target="https://c-zone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24528" y="5242422"/>
            <a:ext cx="7967472" cy="1368152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641"/>
              </a:spcBef>
            </a:pPr>
            <a:r>
              <a:rPr lang="cs-CZ" sz="2800" spc="-1" dirty="0">
                <a:solidFill>
                  <a:schemeClr val="accent1">
                    <a:lumMod val="75000"/>
                  </a:schemeClr>
                </a:solidFill>
              </a:rPr>
              <a:t>Podpora výzkumu a inovací v dopravě</a:t>
            </a:r>
            <a:endParaRPr lang="cs-CZ" sz="2000" spc="-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cs-CZ" sz="2000" spc="-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cs-CZ" sz="2000" i="1" spc="-1" dirty="0">
                <a:solidFill>
                  <a:schemeClr val="accent1">
                    <a:lumMod val="75000"/>
                  </a:schemeClr>
                </a:solidFill>
              </a:rPr>
              <a:t>Tisková konference ministra dopravy Martina Kupky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cs-CZ" sz="2000" i="1" spc="-1" dirty="0">
                <a:solidFill>
                  <a:schemeClr val="accent1">
                    <a:lumMod val="75000"/>
                  </a:schemeClr>
                </a:solidFill>
              </a:rPr>
              <a:t>19. července 2022, Ministerstvo dopravy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8612243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31280" y="44640"/>
            <a:ext cx="1142424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4000" b="0" strike="noStrike" spc="-1">
                <a:solidFill>
                  <a:srgbClr val="FFFFFF"/>
                </a:solidFill>
                <a:latin typeface="Arial"/>
                <a:ea typeface="DejaVu Sans"/>
              </a:rPr>
              <a:t>Představení zajímavých projektů z 1.VS 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90" name="Obrázek 1"/>
          <p:cNvPicPr/>
          <p:nvPr/>
        </p:nvPicPr>
        <p:blipFill>
          <a:blip r:embed="rId3"/>
          <a:stretch/>
        </p:blipFill>
        <p:spPr>
          <a:xfrm>
            <a:off x="10704960" y="1293840"/>
            <a:ext cx="1150560" cy="1150560"/>
          </a:xfrm>
          <a:prstGeom prst="rect">
            <a:avLst/>
          </a:prstGeom>
          <a:ln w="0"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431280" y="1293840"/>
            <a:ext cx="11424240" cy="115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Projekt: </a:t>
            </a:r>
            <a:r>
              <a:rPr lang="cs-CZ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C-ZONE </a:t>
            </a:r>
            <a:r>
              <a:rPr lang="cs-CZ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(CK01000037, ukončení 12/2022)</a:t>
            </a:r>
            <a:r>
              <a:t/>
            </a:r>
            <a:br/>
            <a:r>
              <a:rPr lang="cs-CZ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Hlavní řešitel: Vysoká škola báňská – Technická univerzita Ostrava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722376" y="3074040"/>
            <a:ext cx="6135264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Cíle projektu Centrální digitální evidence dopravních omezení na silniční síti ČR: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Návrh optimalizovaného, digitálního systému schvalování uzavírek, který: </a:t>
            </a:r>
            <a:endParaRPr lang="en-US" sz="1400" b="0" strike="noStrike" spc="-1" dirty="0"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snižuje byrokratickou zátěž pro žadatele i dotčené osoby v duchu motta: “</a:t>
            </a:r>
            <a:r>
              <a:rPr lang="cs-CZ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Jedna akce, jedna žádost, jeden úřad, jeden proces</a:t>
            </a: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“,</a:t>
            </a:r>
            <a:endParaRPr lang="en-US" sz="1400" b="0" strike="noStrike" spc="-1" dirty="0"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usnadní koordinaci dopravních omezení s cílem maximalizovat </a:t>
            </a:r>
            <a:r>
              <a:rPr lang="cs-CZ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propustnost dopravy</a:t>
            </a: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endParaRPr lang="en-US" sz="1400" b="0" strike="noStrike" spc="-1" dirty="0"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zohledňuje například i plánované výluky na železnici,</a:t>
            </a:r>
            <a:endParaRPr lang="en-US" sz="1400" b="0" strike="noStrike" spc="-1" dirty="0"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poskytuje včasné, rychlé a přesné </a:t>
            </a:r>
            <a:r>
              <a:rPr lang="cs-CZ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informace o uzavírce</a:t>
            </a: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řidičům, kteří plánují cestu nebo danou oblastí projíždějí.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Pro více informací navštivte web </a:t>
            </a:r>
            <a:r>
              <a:rPr lang="cs-CZ" sz="1400" b="1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https://c-zone.cz</a:t>
            </a: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333360" y="2445480"/>
            <a:ext cx="80859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Další účastníci: VARS BRNO a.s., CDV, v.v.i, TamTam Research s.r.o.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94" name="Obrázek 2"/>
          <p:cNvPicPr/>
          <p:nvPr/>
        </p:nvPicPr>
        <p:blipFill>
          <a:blip r:embed="rId5"/>
          <a:stretch/>
        </p:blipFill>
        <p:spPr>
          <a:xfrm>
            <a:off x="7293600" y="2784960"/>
            <a:ext cx="4561920" cy="36748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3433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Představení zajímavých projektů z 1.VS </a:t>
            </a: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856" y="1293916"/>
            <a:ext cx="1151384" cy="1151384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280" y="1293916"/>
            <a:ext cx="11424960" cy="1151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 smtClean="0"/>
              <a:t>Projekt: </a:t>
            </a:r>
            <a:r>
              <a:rPr lang="cs-CZ" sz="2400" b="1" dirty="0" smtClean="0"/>
              <a:t>TELEOP </a:t>
            </a:r>
            <a:r>
              <a:rPr lang="cs-CZ" sz="2400" dirty="0" smtClean="0"/>
              <a:t>(CK01000121, ukončení 12/2022)</a:t>
            </a:r>
            <a:br>
              <a:rPr lang="cs-CZ" sz="2400" dirty="0" smtClean="0"/>
            </a:br>
            <a:r>
              <a:rPr lang="cs-CZ" sz="2400" dirty="0" smtClean="0"/>
              <a:t>Hlavní řešitel: Centrum dopravního výzkumu, </a:t>
            </a:r>
            <a:r>
              <a:rPr lang="cs-CZ" sz="2400" dirty="0" err="1" smtClean="0"/>
              <a:t>v.v.i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3425" y="3116953"/>
            <a:ext cx="530161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Cíle projektu Situační povědomí operátora dálkově řízeného vozidla:</a:t>
            </a:r>
          </a:p>
          <a:p>
            <a:endParaRPr lang="cs-CZ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Identifikace </a:t>
            </a:r>
            <a:r>
              <a:rPr lang="cs-CZ" sz="1400" dirty="0"/>
              <a:t>takových míst, situací a scénářů, které mohou z pohledu </a:t>
            </a:r>
            <a:r>
              <a:rPr lang="cs-CZ" sz="1400" dirty="0" err="1"/>
              <a:t>teleoperace</a:t>
            </a:r>
            <a:r>
              <a:rPr lang="cs-CZ" sz="1400" dirty="0"/>
              <a:t> představovat slabiny. </a:t>
            </a: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Na </a:t>
            </a:r>
            <a:r>
              <a:rPr lang="cs-CZ" sz="1400" dirty="0"/>
              <a:t>základě empirického výzkumu vyvinout opatření, která budou vzniku kritických situací předcházet. </a:t>
            </a:r>
          </a:p>
          <a:p>
            <a:endParaRPr lang="cs-CZ" sz="1400" b="1" dirty="0"/>
          </a:p>
          <a:p>
            <a:pPr algn="just"/>
            <a:r>
              <a:rPr lang="cs-CZ" sz="1400" dirty="0" smtClean="0"/>
              <a:t>Technologie </a:t>
            </a:r>
            <a:r>
              <a:rPr lang="cs-CZ" sz="1400" dirty="0" err="1"/>
              <a:t>teleoperace</a:t>
            </a:r>
            <a:r>
              <a:rPr lang="cs-CZ" sz="1400" dirty="0"/>
              <a:t> představuje svým potenciálem revoluci umožňující vzdálenou </a:t>
            </a:r>
            <a:r>
              <a:rPr lang="cs-CZ" sz="1400" dirty="0" smtClean="0"/>
              <a:t>práci v </a:t>
            </a:r>
            <a:r>
              <a:rPr lang="cs-CZ" sz="1400" dirty="0"/>
              <a:t>odvětvích, v nichž něco takového bylo doposud nepředstavitelné. </a:t>
            </a:r>
            <a:r>
              <a:rPr lang="cs-CZ" sz="1400" dirty="0" smtClean="0"/>
              <a:t>Vzdálené </a:t>
            </a:r>
            <a:r>
              <a:rPr lang="cs-CZ" sz="1400" dirty="0"/>
              <a:t>řízení je také dalším evolučním mezistupněm před plnou automatizací.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33375" y="2445300"/>
            <a:ext cx="8086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Další účastníci</a:t>
            </a:r>
            <a:r>
              <a:rPr lang="cs-CZ" sz="1600" dirty="0" smtClean="0"/>
              <a:t>: </a:t>
            </a:r>
            <a:r>
              <a:rPr lang="cs-CZ" sz="1600" dirty="0" err="1" smtClean="0"/>
              <a:t>Roboauto</a:t>
            </a:r>
            <a:r>
              <a:rPr lang="cs-CZ" sz="1600" dirty="0" smtClean="0"/>
              <a:t> s.r.o.</a:t>
            </a:r>
            <a:endParaRPr lang="cs-CZ" sz="16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9"/>
          <a:stretch/>
        </p:blipFill>
        <p:spPr>
          <a:xfrm>
            <a:off x="8623220" y="2614577"/>
            <a:ext cx="3233020" cy="25383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r="31854"/>
          <a:stretch/>
        </p:blipFill>
        <p:spPr>
          <a:xfrm>
            <a:off x="6529892" y="3596684"/>
            <a:ext cx="2689412" cy="298289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685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Představení zajímavých projektů z 1.VS </a:t>
            </a: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856" y="1293916"/>
            <a:ext cx="1151384" cy="1151384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280" y="1293916"/>
            <a:ext cx="11424960" cy="1151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 smtClean="0"/>
              <a:t>Projekt: </a:t>
            </a:r>
            <a:r>
              <a:rPr lang="cs-CZ" sz="2400" b="1" dirty="0" err="1" smtClean="0"/>
              <a:t>PinS</a:t>
            </a:r>
            <a:r>
              <a:rPr lang="cs-CZ" sz="2400" b="1" dirty="0" smtClean="0"/>
              <a:t>-LZS </a:t>
            </a:r>
            <a:r>
              <a:rPr lang="cs-CZ" sz="2400" dirty="0" smtClean="0"/>
              <a:t>(CK01000031, ukončení 2/2023)</a:t>
            </a:r>
            <a:br>
              <a:rPr lang="cs-CZ" sz="2400" dirty="0" smtClean="0"/>
            </a:br>
            <a:r>
              <a:rPr lang="cs-CZ" sz="2400" dirty="0" smtClean="0"/>
              <a:t>Hlavní řešitel: České vysoké učení technické v Praze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3425" y="2826496"/>
            <a:ext cx="48983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 smtClean="0"/>
              <a:t>Cíle projektu Inovativní způsob navigace vrtulníků letecké záchranné služby v České republice s využitím GNSS, postupů Point in </a:t>
            </a:r>
            <a:r>
              <a:rPr lang="cs-CZ" sz="1400" b="1" dirty="0" err="1" smtClean="0"/>
              <a:t>Space</a:t>
            </a:r>
            <a:r>
              <a:rPr lang="cs-CZ" sz="1400" b="1" dirty="0" smtClean="0"/>
              <a:t> a tratí </a:t>
            </a:r>
            <a:r>
              <a:rPr lang="cs-CZ" sz="1400" b="1" dirty="0" err="1" smtClean="0"/>
              <a:t>Low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Level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Routes</a:t>
            </a:r>
            <a:r>
              <a:rPr lang="cs-CZ" sz="1400" b="1" dirty="0" smtClean="0"/>
              <a:t>:</a:t>
            </a:r>
          </a:p>
          <a:p>
            <a:endParaRPr lang="cs-CZ" sz="1400" b="1" dirty="0"/>
          </a:p>
          <a:p>
            <a:pPr algn="just"/>
            <a:r>
              <a:rPr lang="cs-CZ" sz="1400" dirty="0"/>
              <a:t>Dnes </a:t>
            </a:r>
            <a:r>
              <a:rPr lang="cs-CZ" sz="1400" dirty="0" smtClean="0"/>
              <a:t>se všechny lety letecké záchranné služby (LZS) provádí vizuálně. Projekt vypracuje zhodnocení </a:t>
            </a:r>
            <a:r>
              <a:rPr lang="cs-CZ" sz="1400" dirty="0"/>
              <a:t>využitelnosti </a:t>
            </a:r>
            <a:r>
              <a:rPr lang="cs-CZ" sz="1400" dirty="0" smtClean="0"/>
              <a:t>modernější, bezpečnější a na počasí nezávislé navigace </a:t>
            </a:r>
            <a:r>
              <a:rPr lang="cs-CZ" sz="1400" dirty="0"/>
              <a:t>prostřednictvím GNSS pro vrtulníky </a:t>
            </a:r>
            <a:r>
              <a:rPr lang="cs-CZ" sz="1400" dirty="0" smtClean="0"/>
              <a:t>LZS</a:t>
            </a:r>
            <a:r>
              <a:rPr lang="cs-CZ" sz="1400" dirty="0"/>
              <a:t> </a:t>
            </a:r>
            <a:r>
              <a:rPr lang="cs-CZ" sz="1400" dirty="0" smtClean="0"/>
              <a:t>v ČR:</a:t>
            </a:r>
            <a:endParaRPr lang="cs-CZ" sz="1400" dirty="0"/>
          </a:p>
          <a:p>
            <a:pPr marL="285750" indent="-285750">
              <a:buFontTx/>
              <a:buChar char="-"/>
            </a:pPr>
            <a:endParaRPr lang="cs-CZ" sz="1400" dirty="0" smtClean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Koncept </a:t>
            </a:r>
            <a:r>
              <a:rPr lang="cs-CZ" sz="1400" dirty="0"/>
              <a:t>provozu využívající GNSS jak pro let po trati, tak pro přiblížení i </a:t>
            </a:r>
            <a:r>
              <a:rPr lang="cs-CZ" sz="1400" dirty="0" smtClean="0"/>
              <a:t>odlet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Naplnění potřeb LZS při dodržování leteckých předpisů</a:t>
            </a:r>
            <a:endParaRPr lang="cs-CZ" sz="1400" dirty="0"/>
          </a:p>
          <a:p>
            <a:endParaRPr lang="cs-CZ" sz="1400" dirty="0" smtClean="0">
              <a:ea typeface="ＭＳ Ｐゴシック"/>
              <a:cs typeface="Calibri"/>
            </a:endParaRPr>
          </a:p>
          <a:p>
            <a:pPr algn="just"/>
            <a:r>
              <a:rPr lang="cs-CZ" sz="1400" dirty="0" smtClean="0"/>
              <a:t>Na </a:t>
            </a:r>
            <a:r>
              <a:rPr lang="cs-CZ" sz="1400" dirty="0"/>
              <a:t>konci </a:t>
            </a:r>
            <a:r>
              <a:rPr lang="cs-CZ" sz="1400" dirty="0" smtClean="0"/>
              <a:t>projektu tak bude </a:t>
            </a:r>
            <a:r>
              <a:rPr lang="cs-CZ" sz="1400" dirty="0"/>
              <a:t>k dispozici koncept </a:t>
            </a:r>
            <a:r>
              <a:rPr lang="cs-CZ" sz="1400" dirty="0" smtClean="0"/>
              <a:t>provozu, tvořící ucelený podklad </a:t>
            </a:r>
            <a:r>
              <a:rPr lang="cs-CZ" sz="1400" dirty="0"/>
              <a:t>pro </a:t>
            </a:r>
            <a:r>
              <a:rPr lang="cs-CZ" sz="1400" dirty="0" smtClean="0"/>
              <a:t>rozhodování </a:t>
            </a:r>
            <a:r>
              <a:rPr lang="cs-CZ" sz="1400" dirty="0"/>
              <a:t>o zavedení těchto postupů do provozu </a:t>
            </a:r>
            <a:r>
              <a:rPr lang="cs-CZ" sz="1400" dirty="0" smtClean="0"/>
              <a:t>LZS v České republice.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333375" y="2445300"/>
            <a:ext cx="8240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Další účastníci</a:t>
            </a:r>
            <a:r>
              <a:rPr lang="cs-CZ" sz="1600" dirty="0" smtClean="0"/>
              <a:t>: GNSS CENTRE OF EXCELLENCE, zájmové </a:t>
            </a:r>
            <a:r>
              <a:rPr lang="cs-CZ" sz="1600" dirty="0"/>
              <a:t>s</a:t>
            </a:r>
            <a:r>
              <a:rPr lang="cs-CZ" sz="1600" dirty="0" smtClean="0"/>
              <a:t>družení právnických osob</a:t>
            </a:r>
            <a:endParaRPr lang="cs-CZ" sz="1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4" y="2902512"/>
            <a:ext cx="4897656" cy="346341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53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Představení zajímavých projektů z 1.VS </a:t>
            </a: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856" y="1293916"/>
            <a:ext cx="1151384" cy="1151384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280" y="1293916"/>
            <a:ext cx="11424960" cy="1151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 smtClean="0"/>
              <a:t>Projekt:</a:t>
            </a:r>
            <a:r>
              <a:rPr lang="cs-CZ" sz="2400" b="1" dirty="0" smtClean="0"/>
              <a:t> ALTNAVI </a:t>
            </a:r>
            <a:r>
              <a:rPr lang="cs-CZ" sz="2400" dirty="0" smtClean="0"/>
              <a:t>(CK01000163, ukončení 12/2022)</a:t>
            </a:r>
            <a:br>
              <a:rPr lang="cs-CZ" sz="2400" dirty="0" smtClean="0"/>
            </a:br>
            <a:r>
              <a:rPr lang="cs-CZ" sz="2400" dirty="0" smtClean="0"/>
              <a:t>Hlavní řešitel: CEDA </a:t>
            </a:r>
            <a:r>
              <a:rPr lang="cs-CZ" sz="2400" dirty="0" err="1" smtClean="0"/>
              <a:t>Maps</a:t>
            </a:r>
            <a:r>
              <a:rPr lang="cs-CZ" sz="2400" dirty="0" smtClean="0"/>
              <a:t> a.s.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3424" y="2826496"/>
            <a:ext cx="619772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Cíle projektu Výzkum alternativních metod určení polohy a jejich integrity S GNSS pro řidiče využívající C-ITS:</a:t>
            </a:r>
          </a:p>
          <a:p>
            <a:endParaRPr lang="cs-CZ" sz="1400" b="1" dirty="0"/>
          </a:p>
          <a:p>
            <a:pPr lvl="0"/>
            <a:r>
              <a:rPr lang="cs-CZ" sz="1400" dirty="0" smtClean="0"/>
              <a:t>Řešení nedostupnosti </a:t>
            </a:r>
            <a:r>
              <a:rPr lang="cs-CZ" sz="1400" dirty="0"/>
              <a:t>satelitní navigace v tunelech nebo </a:t>
            </a:r>
            <a:r>
              <a:rPr lang="cs-CZ" sz="1400" dirty="0" smtClean="0"/>
              <a:t>garážích pomocí bezdrátových hardwarových a softwarových nástrojů. </a:t>
            </a:r>
          </a:p>
          <a:p>
            <a:pPr lvl="0"/>
            <a:endParaRPr lang="cs-CZ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N</a:t>
            </a:r>
            <a:r>
              <a:rPr lang="cs-CZ" sz="1400" dirty="0" smtClean="0"/>
              <a:t>a </a:t>
            </a:r>
            <a:r>
              <a:rPr lang="cs-CZ" sz="1400" dirty="0"/>
              <a:t>základě dílčích výstupů projektu </a:t>
            </a:r>
            <a:r>
              <a:rPr lang="cs-CZ" sz="1400" dirty="0" smtClean="0"/>
              <a:t>již </a:t>
            </a:r>
            <a:r>
              <a:rPr lang="cs-CZ" sz="1400" dirty="0"/>
              <a:t>byla v Praze v tunelovém komplexu </a:t>
            </a:r>
            <a:r>
              <a:rPr lang="cs-CZ" sz="1400" dirty="0" smtClean="0"/>
              <a:t>Blanka a </a:t>
            </a:r>
            <a:r>
              <a:rPr lang="cs-CZ" sz="1400" dirty="0"/>
              <a:t>v </a:t>
            </a:r>
            <a:r>
              <a:rPr lang="cs-CZ" sz="1400" dirty="0" smtClean="0"/>
              <a:t>tunelech </a:t>
            </a:r>
            <a:r>
              <a:rPr lang="cs-CZ" sz="1400" dirty="0"/>
              <a:t>Letná a </a:t>
            </a:r>
            <a:r>
              <a:rPr lang="cs-CZ" sz="1400" dirty="0" err="1"/>
              <a:t>Těšnov</a:t>
            </a:r>
            <a:r>
              <a:rPr lang="cs-CZ" sz="1400" dirty="0"/>
              <a:t> nainstalována technologie, která pomáhá vybraným navigačním aplikacím (např. </a:t>
            </a:r>
            <a:r>
              <a:rPr lang="cs-CZ" sz="1400" dirty="0" err="1" smtClean="0"/>
              <a:t>Waze</a:t>
            </a:r>
            <a:r>
              <a:rPr lang="cs-CZ" sz="1400" dirty="0" smtClean="0"/>
              <a:t>) určit polohu.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dirty="0" smtClean="0"/>
              <a:t>Poskytování </a:t>
            </a:r>
            <a:r>
              <a:rPr lang="cs-CZ" sz="1400" dirty="0"/>
              <a:t>informací o poloze vozidel správcům dopravní infrastruktury a složkám IZS</a:t>
            </a:r>
            <a:endParaRPr lang="cs-CZ" sz="14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dirty="0" smtClean="0"/>
              <a:t>Systém </a:t>
            </a:r>
            <a:r>
              <a:rPr lang="cs-CZ" sz="1400" dirty="0"/>
              <a:t>je otevřený pro všechny poskytovatele navigačních </a:t>
            </a:r>
            <a:r>
              <a:rPr lang="cs-CZ" sz="1400" dirty="0" smtClean="0"/>
              <a:t>aplikací</a:t>
            </a:r>
          </a:p>
          <a:p>
            <a:pPr lvl="0"/>
            <a:endParaRPr lang="cs-CZ" sz="1400" dirty="0"/>
          </a:p>
          <a:p>
            <a:pPr lvl="0" algn="just"/>
            <a:r>
              <a:rPr lang="cs-CZ" sz="1400" dirty="0" smtClean="0"/>
              <a:t>Ukázka vozidla před MD: Unikátní </a:t>
            </a:r>
            <a:r>
              <a:rPr lang="cs-CZ" sz="1400" dirty="0" err="1" smtClean="0"/>
              <a:t>hi-tech</a:t>
            </a:r>
            <a:r>
              <a:rPr lang="cs-CZ" sz="1400" dirty="0" smtClean="0"/>
              <a:t> mapovací vozidlo, zapojené např. do projektu DIDYMOS, kde slouží pro vytvoření </a:t>
            </a:r>
            <a:r>
              <a:rPr lang="cs-CZ" sz="1400" dirty="0"/>
              <a:t>dynamického digitálního modelu ulice pro potřeby autonomního řízení v </a:t>
            </a:r>
            <a:r>
              <a:rPr lang="cs-CZ" sz="1400" dirty="0" smtClean="0"/>
              <a:t>Plzni. 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333375" y="2445300"/>
            <a:ext cx="8086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Další účastníci</a:t>
            </a:r>
            <a:r>
              <a:rPr lang="cs-CZ" sz="1600" dirty="0" smtClean="0"/>
              <a:t>: Tritium </a:t>
            </a:r>
            <a:r>
              <a:rPr lang="cs-CZ" sz="1600" dirty="0"/>
              <a:t>Systems, s.r.o., České vysoké učení technické v Praze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2" r="7506" b="14058"/>
          <a:stretch/>
        </p:blipFill>
        <p:spPr>
          <a:xfrm>
            <a:off x="8220667" y="2990088"/>
            <a:ext cx="3275799" cy="359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775520" y="332640"/>
            <a:ext cx="505800" cy="380880"/>
          </a:xfrm>
          <a:custGeom>
            <a:avLst/>
            <a:gdLst/>
            <a:ahLst/>
            <a:cxnLst/>
            <a:rect l="l" t="t" r="r" b="b"/>
            <a:pathLst>
              <a:path w="885825" h="666750">
                <a:moveTo>
                  <a:pt x="0" y="0"/>
                </a:moveTo>
                <a:lnTo>
                  <a:pt x="223837" y="223838"/>
                </a:lnTo>
                <a:lnTo>
                  <a:pt x="659606" y="221456"/>
                </a:lnTo>
                <a:lnTo>
                  <a:pt x="440531" y="440531"/>
                </a:lnTo>
                <a:lnTo>
                  <a:pt x="2381" y="440531"/>
                </a:lnTo>
                <a:lnTo>
                  <a:pt x="221456" y="666750"/>
                </a:lnTo>
                <a:lnTo>
                  <a:pt x="659606" y="666750"/>
                </a:lnTo>
                <a:lnTo>
                  <a:pt x="885825" y="440531"/>
                </a:lnTo>
                <a:lnTo>
                  <a:pt x="440531" y="23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423520" y="400680"/>
            <a:ext cx="136764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000" b="1" strike="noStrike" spc="-1">
                <a:solidFill>
                  <a:srgbClr val="FFFFFF"/>
                </a:solidFill>
                <a:latin typeface="Arial"/>
              </a:rPr>
              <a:t>Ministerstvo dopravy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8904240" y="4221000"/>
            <a:ext cx="935640" cy="93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5"/>
          <p:cNvSpPr/>
          <p:nvPr/>
        </p:nvSpPr>
        <p:spPr>
          <a:xfrm>
            <a:off x="8640" y="1015920"/>
            <a:ext cx="12191760" cy="5638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/>
          </p:nvPr>
        </p:nvSpPr>
        <p:spPr>
          <a:xfrm>
            <a:off x="914400" y="3901680"/>
            <a:ext cx="5056920" cy="24040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rgbClr val="FF0000"/>
              </a:solidFill>
              <a:latin typeface="Century Gothic"/>
            </a:endParaRP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Informace o programu DOPRAVA 2020+</a:t>
            </a: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20" y="5091270"/>
            <a:ext cx="9841863" cy="1214490"/>
          </a:xfrm>
          <a:prstGeom prst="rect">
            <a:avLst/>
          </a:prstGeom>
        </p:spPr>
      </p:pic>
      <p:sp>
        <p:nvSpPr>
          <p:cNvPr id="9" name="Zástupný symbol pro text 7"/>
          <p:cNvSpPr>
            <a:spLocks noGrp="1"/>
          </p:cNvSpPr>
          <p:nvPr>
            <p:ph type="body"/>
          </p:nvPr>
        </p:nvSpPr>
        <p:spPr>
          <a:xfrm>
            <a:off x="1066320" y="960037"/>
            <a:ext cx="10789920" cy="534572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dirty="0" smtClean="0"/>
              <a:t> Doba </a:t>
            </a:r>
            <a:r>
              <a:rPr lang="cs-CZ" sz="2400" dirty="0"/>
              <a:t>trvání: 1. 1. 2020 – 31. 12. 2026 </a:t>
            </a:r>
            <a:endParaRPr lang="cs-CZ" sz="24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Počet </a:t>
            </a:r>
            <a:r>
              <a:rPr lang="cs-CZ" sz="2400" dirty="0"/>
              <a:t>vyhlášených veřejných soutěží: 4 (2019, 2020, </a:t>
            </a:r>
            <a:r>
              <a:rPr lang="cs-CZ" sz="2400" dirty="0" smtClean="0"/>
              <a:t>2021, 2022</a:t>
            </a:r>
            <a:r>
              <a:rPr lang="cs-CZ" sz="2400" dirty="0"/>
              <a:t>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dirty="0" smtClean="0"/>
              <a:t> Maximální podpora na projekt: 50 mil. Kč (</a:t>
            </a:r>
            <a:r>
              <a:rPr lang="cs-CZ" sz="2400" i="1" dirty="0" smtClean="0"/>
              <a:t>průměrně 11,4 mil. Kč</a:t>
            </a:r>
            <a:r>
              <a:rPr lang="cs-CZ" sz="2400" dirty="0" smtClean="0"/>
              <a:t>)</a:t>
            </a:r>
            <a:endParaRPr lang="cs-CZ" sz="24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dirty="0" smtClean="0"/>
              <a:t> Celkové výdaje ze státního rozpočtu: </a:t>
            </a:r>
            <a:r>
              <a:rPr lang="cs-CZ" sz="2400" dirty="0"/>
              <a:t>1 950 mil. </a:t>
            </a:r>
            <a:r>
              <a:rPr lang="cs-CZ" sz="2400" dirty="0" smtClean="0"/>
              <a:t>Kč (</a:t>
            </a:r>
            <a:r>
              <a:rPr lang="cs-CZ" sz="2400" i="1" dirty="0" smtClean="0"/>
              <a:t>čerpáno 1 344 mil. Kč</a:t>
            </a:r>
            <a:r>
              <a:rPr lang="cs-CZ" sz="2400" dirty="0" smtClean="0"/>
              <a:t>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Uchazeči/řešitelé projektů: výzkumné organizace a podniky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 I</a:t>
            </a:r>
            <a:r>
              <a:rPr lang="cs-CZ" sz="2400" dirty="0" smtClean="0"/>
              <a:t>mplementace: Technologická agentura ČR</a:t>
            </a:r>
          </a:p>
          <a:p>
            <a:pPr>
              <a:spcAft>
                <a:spcPts val="12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0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/>
          </p:nvPr>
        </p:nvSpPr>
        <p:spPr>
          <a:xfrm>
            <a:off x="914400" y="3901680"/>
            <a:ext cx="5056920" cy="24040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rgbClr val="FF0000"/>
              </a:solidFill>
              <a:latin typeface="Century Gothic"/>
            </a:endParaRP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Informace o programu DOPRAVA 2020+</a:t>
            </a:r>
            <a:endParaRPr lang="cs-CZ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931822504"/>
              </p:ext>
            </p:extLst>
          </p:nvPr>
        </p:nvGraphicFramePr>
        <p:xfrm>
          <a:off x="1013905" y="1055802"/>
          <a:ext cx="5999637" cy="535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4018655569"/>
              </p:ext>
            </p:extLst>
          </p:nvPr>
        </p:nvGraphicFramePr>
        <p:xfrm>
          <a:off x="7013542" y="1442301"/>
          <a:ext cx="4486795" cy="4863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80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/>
          </p:nvPr>
        </p:nvSpPr>
        <p:spPr>
          <a:xfrm>
            <a:off x="914400" y="3901680"/>
            <a:ext cx="5056920" cy="24040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rgbClr val="FF0000"/>
              </a:solidFill>
              <a:latin typeface="Century Gothic"/>
            </a:endParaRP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Informace o programu DOPRAVA 2020+</a:t>
            </a:r>
            <a:endParaRPr lang="cs-CZ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234787818"/>
              </p:ext>
            </p:extLst>
          </p:nvPr>
        </p:nvGraphicFramePr>
        <p:xfrm>
          <a:off x="685799" y="1380744"/>
          <a:ext cx="10696575" cy="506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62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/>
          </p:nvPr>
        </p:nvSpPr>
        <p:spPr>
          <a:xfrm>
            <a:off x="914400" y="3901680"/>
            <a:ext cx="5056920" cy="24040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rgbClr val="FF0000"/>
              </a:solidFill>
              <a:latin typeface="Century Gothic"/>
            </a:endParaRP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Informace o programu DOPRAVA 2020+</a:t>
            </a:r>
            <a:endParaRPr lang="cs-CZ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865302608"/>
              </p:ext>
            </p:extLst>
          </p:nvPr>
        </p:nvGraphicFramePr>
        <p:xfrm>
          <a:off x="-300241" y="1202266"/>
          <a:ext cx="7273387" cy="5452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text 1"/>
          <p:cNvSpPr>
            <a:spLocks noGrp="1"/>
          </p:cNvSpPr>
          <p:nvPr>
            <p:ph type="body"/>
          </p:nvPr>
        </p:nvSpPr>
        <p:spPr>
          <a:xfrm>
            <a:off x="5806440" y="2404532"/>
            <a:ext cx="6276877" cy="42502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+mj-lt"/>
                <a:ea typeface="+mj-ea"/>
                <a:cs typeface="+mj-cs"/>
              </a:rPr>
              <a:t> 85 </a:t>
            </a:r>
            <a:r>
              <a:rPr lang="cs-CZ" sz="1800" dirty="0">
                <a:latin typeface="+mj-lt"/>
                <a:ea typeface="+mj-ea"/>
                <a:cs typeface="+mj-cs"/>
              </a:rPr>
              <a:t>projektů ze </a:t>
            </a:r>
            <a:r>
              <a:rPr lang="cs-CZ" sz="1800" dirty="0" smtClean="0">
                <a:latin typeface="+mj-lt"/>
                <a:ea typeface="+mj-ea"/>
                <a:cs typeface="+mj-cs"/>
              </a:rPr>
              <a:t>118 </a:t>
            </a:r>
            <a:r>
              <a:rPr lang="cs-CZ" sz="1800" dirty="0">
                <a:latin typeface="+mj-lt"/>
                <a:ea typeface="+mj-ea"/>
                <a:cs typeface="+mj-cs"/>
              </a:rPr>
              <a:t>ve spolupráci výzkumné </a:t>
            </a:r>
            <a:r>
              <a:rPr lang="cs-CZ" sz="1800" dirty="0" smtClean="0">
                <a:latin typeface="+mj-lt"/>
                <a:ea typeface="+mj-ea"/>
                <a:cs typeface="+mj-cs"/>
              </a:rPr>
              <a:t>organizace</a:t>
            </a:r>
            <a:br>
              <a:rPr lang="cs-CZ" sz="1800" dirty="0" smtClean="0">
                <a:latin typeface="+mj-lt"/>
                <a:ea typeface="+mj-ea"/>
                <a:cs typeface="+mj-cs"/>
              </a:rPr>
            </a:br>
            <a:r>
              <a:rPr lang="cs-CZ" sz="1800" dirty="0" smtClean="0">
                <a:latin typeface="+mj-lt"/>
                <a:ea typeface="+mj-ea"/>
                <a:cs typeface="+mj-cs"/>
              </a:rPr>
              <a:t>   a </a:t>
            </a:r>
            <a:r>
              <a:rPr lang="cs-CZ" sz="1800" dirty="0">
                <a:latin typeface="+mj-lt"/>
                <a:ea typeface="+mj-ea"/>
                <a:cs typeface="+mj-cs"/>
              </a:rPr>
              <a:t>podniku</a:t>
            </a:r>
          </a:p>
          <a:p>
            <a:endParaRPr lang="cs-CZ" sz="1800" dirty="0" smtClean="0">
              <a:latin typeface="+mj-lt"/>
              <a:ea typeface="+mj-ea"/>
              <a:cs typeface="+mj-cs"/>
            </a:endParaRPr>
          </a:p>
          <a:p>
            <a:r>
              <a:rPr lang="cs-CZ" sz="1800" dirty="0" smtClean="0">
                <a:latin typeface="+mj-lt"/>
                <a:ea typeface="+mj-ea"/>
                <a:cs typeface="+mj-cs"/>
              </a:rPr>
              <a:t>Nejčastěji </a:t>
            </a:r>
            <a:r>
              <a:rPr lang="cs-CZ" sz="1800" dirty="0">
                <a:latin typeface="+mj-lt"/>
                <a:ea typeface="+mj-ea"/>
                <a:cs typeface="+mj-cs"/>
              </a:rPr>
              <a:t>zastoupení </a:t>
            </a:r>
            <a:r>
              <a:rPr lang="cs-CZ" sz="1800" dirty="0" smtClean="0">
                <a:latin typeface="+mj-lt"/>
                <a:ea typeface="+mj-ea"/>
                <a:cs typeface="+mj-cs"/>
              </a:rPr>
              <a:t>řešitelé VO:</a:t>
            </a:r>
          </a:p>
          <a:p>
            <a:endParaRPr lang="cs-CZ" sz="1800" dirty="0">
              <a:latin typeface="+mj-lt"/>
              <a:ea typeface="+mj-ea"/>
              <a:cs typeface="+mj-cs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České </a:t>
            </a:r>
            <a:r>
              <a:rPr lang="cs-CZ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vysoké učení technické v Praze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Vysoké </a:t>
            </a:r>
            <a:r>
              <a:rPr lang="cs-CZ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učení technické v Brně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Centrum </a:t>
            </a:r>
            <a:r>
              <a:rPr lang="cs-CZ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dopravního výzkumu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Vysoká </a:t>
            </a:r>
            <a:r>
              <a:rPr lang="cs-CZ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škola báňská – Technická univerzita Ostrava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Západočeská </a:t>
            </a:r>
            <a:r>
              <a:rPr lang="cs-CZ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univerzita v Plzni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Univerzita Pardubice</a:t>
            </a:r>
          </a:p>
          <a:p>
            <a:pPr marL="0" indent="0">
              <a:buNone/>
            </a:pPr>
            <a:endParaRPr lang="cs-CZ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800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Informace o programu DOPRAVA 2020+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78770" y="2728275"/>
            <a:ext cx="3506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Každý kraj v ČR je v projektech zastoupen alespoň jedním subjektem. Nejvíce zastoupení: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Hl. město Praha (38,2 %)</a:t>
            </a:r>
            <a:br>
              <a:rPr lang="cs-CZ" dirty="0" smtClean="0"/>
            </a:br>
            <a:r>
              <a:rPr lang="cs-CZ" dirty="0" smtClean="0"/>
              <a:t>2. Jihomoravský kraj (31 %)</a:t>
            </a:r>
            <a:br>
              <a:rPr lang="cs-CZ" dirty="0" smtClean="0"/>
            </a:br>
            <a:r>
              <a:rPr lang="cs-CZ" dirty="0" smtClean="0"/>
              <a:t>3. Moravskoslezský (7 %)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26" y="1907209"/>
            <a:ext cx="6396373" cy="36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/>
          </p:nvPr>
        </p:nvSpPr>
        <p:spPr>
          <a:xfrm>
            <a:off x="914400" y="3901680"/>
            <a:ext cx="5056920" cy="24040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rgbClr val="FF0000"/>
              </a:solidFill>
              <a:latin typeface="Century Gothic"/>
            </a:endParaRP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Informace o programu DOPRAVA 2020+</a:t>
            </a:r>
            <a:endParaRPr lang="cs-CZ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191485199"/>
              </p:ext>
            </p:extLst>
          </p:nvPr>
        </p:nvGraphicFramePr>
        <p:xfrm>
          <a:off x="6333067" y="1295168"/>
          <a:ext cx="5858933" cy="5213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448424460"/>
              </p:ext>
            </p:extLst>
          </p:nvPr>
        </p:nvGraphicFramePr>
        <p:xfrm>
          <a:off x="431280" y="1295169"/>
          <a:ext cx="6075150" cy="5213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26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Program DOPRAVA 2030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8" name="Zástupný symbol pro text 1"/>
          <p:cNvSpPr>
            <a:spLocks noGrp="1"/>
          </p:cNvSpPr>
          <p:nvPr>
            <p:ph type="body"/>
          </p:nvPr>
        </p:nvSpPr>
        <p:spPr>
          <a:xfrm>
            <a:off x="812800" y="524933"/>
            <a:ext cx="10468520" cy="5621867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3200" dirty="0" smtClean="0"/>
              <a:t> Předpokládaná doba </a:t>
            </a:r>
            <a:r>
              <a:rPr lang="cs-CZ" sz="3200" dirty="0"/>
              <a:t>trvání: 1. 1. </a:t>
            </a:r>
            <a:r>
              <a:rPr lang="cs-CZ" sz="3200" dirty="0" smtClean="0"/>
              <a:t>2023 </a:t>
            </a:r>
            <a:r>
              <a:rPr lang="cs-CZ" sz="3200" dirty="0"/>
              <a:t>– 31. 12. </a:t>
            </a:r>
            <a:r>
              <a:rPr lang="cs-CZ" sz="3200" dirty="0" smtClean="0"/>
              <a:t>2030 </a:t>
            </a:r>
            <a:endParaRPr lang="cs-CZ" sz="32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3200" dirty="0" smtClean="0"/>
              <a:t> Celkové </a:t>
            </a:r>
            <a:r>
              <a:rPr lang="cs-CZ" sz="3200" dirty="0"/>
              <a:t>výdaje ze státního rozpočtu: 1 950 mil. </a:t>
            </a:r>
            <a:r>
              <a:rPr lang="cs-CZ" sz="3200" dirty="0" smtClean="0"/>
              <a:t>Kč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3200" dirty="0" smtClean="0"/>
              <a:t> Předpokládané schválení: září 2022</a:t>
            </a:r>
            <a:endParaRPr lang="cs-CZ" sz="32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3200" dirty="0"/>
              <a:t> </a:t>
            </a:r>
            <a:r>
              <a:rPr lang="cs-CZ" sz="3200" dirty="0" smtClean="0"/>
              <a:t>3 specifické cíle:</a:t>
            </a:r>
          </a:p>
          <a:p>
            <a:pPr lvl="4">
              <a:spcAft>
                <a:spcPts val="1200"/>
              </a:spcAft>
            </a:pPr>
            <a:r>
              <a:rPr lang="cs-CZ" sz="2000" dirty="0">
                <a:solidFill>
                  <a:schemeClr val="tx1"/>
                </a:solidFill>
              </a:rPr>
              <a:t>	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- Udržitelná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, přístupná a bezpečná doprava</a:t>
            </a:r>
          </a:p>
          <a:p>
            <a:pPr lvl="1">
              <a:spcAft>
                <a:spcPts val="1200"/>
              </a:spcAft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	- Automatizace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, digitalizace a technologicky pokročilá doprava </a:t>
            </a:r>
          </a:p>
          <a:p>
            <a:pPr lvl="1">
              <a:spcAft>
                <a:spcPts val="1200"/>
              </a:spcAft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	- </a:t>
            </a: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Nízkoemisní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a ekologická doprava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21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Představení zajímavých projektů z 1.VS </a:t>
            </a: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856" y="1293916"/>
            <a:ext cx="1151384" cy="1151384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280" y="1293916"/>
            <a:ext cx="11424960" cy="1151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 smtClean="0"/>
              <a:t>Projekt: </a:t>
            </a:r>
            <a:r>
              <a:rPr lang="cs-CZ" sz="2400" b="1" dirty="0" smtClean="0"/>
              <a:t>Výhybka 4.0 </a:t>
            </a:r>
            <a:r>
              <a:rPr lang="cs-CZ" sz="2400" dirty="0" smtClean="0"/>
              <a:t>(CK01000091, ukončení 3/2024)</a:t>
            </a:r>
            <a:br>
              <a:rPr lang="cs-CZ" sz="2400" dirty="0" smtClean="0"/>
            </a:br>
            <a:r>
              <a:rPr lang="cs-CZ" sz="2400" dirty="0" smtClean="0"/>
              <a:t>Hlavní řešitel: DT – </a:t>
            </a:r>
            <a:r>
              <a:rPr lang="cs-CZ" sz="2400" dirty="0" err="1" smtClean="0"/>
              <a:t>Výhybkárna</a:t>
            </a:r>
            <a:r>
              <a:rPr lang="cs-CZ" sz="2400" dirty="0" smtClean="0"/>
              <a:t> a strojírna a.s.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3425" y="2826496"/>
            <a:ext cx="489838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Cíle </a:t>
            </a:r>
            <a:r>
              <a:rPr lang="cs-CZ" sz="1400" b="1" dirty="0"/>
              <a:t>projektu</a:t>
            </a:r>
            <a:r>
              <a:rPr lang="cs-CZ" sz="1400" b="1" dirty="0" smtClean="0"/>
              <a:t>:</a:t>
            </a:r>
          </a:p>
          <a:p>
            <a:endParaRPr lang="cs-CZ" sz="1400" b="1" dirty="0"/>
          </a:p>
          <a:p>
            <a:r>
              <a:rPr lang="cs-CZ" sz="1400" dirty="0" smtClean="0">
                <a:ea typeface="ＭＳ Ｐゴシック"/>
                <a:cs typeface="Calibri"/>
              </a:rPr>
              <a:t>Doplnění </a:t>
            </a:r>
            <a:r>
              <a:rPr lang="cs-CZ" sz="1400" dirty="0">
                <a:ea typeface="ＭＳ Ｐゴシック"/>
                <a:cs typeface="Calibri"/>
              </a:rPr>
              <a:t>existujících diagnostických systémů pro </a:t>
            </a:r>
            <a:r>
              <a:rPr lang="cs-CZ" sz="1400" dirty="0" smtClean="0">
                <a:ea typeface="ＭＳ Ｐゴシック"/>
                <a:cs typeface="Calibri"/>
              </a:rPr>
              <a:t>výhybky, optimalizace údržby:</a:t>
            </a:r>
            <a:r>
              <a:rPr lang="cs-CZ" sz="1400" dirty="0">
                <a:ea typeface="ＭＳ Ｐゴシック"/>
                <a:cs typeface="Calibri"/>
              </a:rPr>
              <a:t> </a:t>
            </a:r>
            <a:endParaRPr lang="cs-CZ" sz="1400" dirty="0" smtClean="0">
              <a:ea typeface="ＭＳ Ｐゴシック"/>
              <a:cs typeface="Calibri"/>
            </a:endParaRPr>
          </a:p>
          <a:p>
            <a:endParaRPr lang="cs-CZ" sz="1400" dirty="0">
              <a:ea typeface="ＭＳ Ｐゴシック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ea typeface="Calibri" panose="020F0502020204030204" pitchFamily="34" charset="0"/>
              </a:rPr>
              <a:t> Zvýšení </a:t>
            </a:r>
            <a:r>
              <a:rPr lang="cs-CZ" sz="1400" dirty="0">
                <a:ea typeface="Calibri" panose="020F0502020204030204" pitchFamily="34" charset="0"/>
              </a:rPr>
              <a:t>spolehlivosti a bezpečnosti </a:t>
            </a:r>
            <a:endParaRPr lang="cs-CZ" sz="1400" dirty="0" smtClean="0"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ea typeface="Calibri" panose="020F0502020204030204" pitchFamily="34" charset="0"/>
              </a:rPr>
              <a:t> </a:t>
            </a:r>
            <a:r>
              <a:rPr lang="cs-CZ" sz="1400" dirty="0" smtClean="0">
                <a:ea typeface="Calibri" panose="020F0502020204030204" pitchFamily="34" charset="0"/>
              </a:rPr>
              <a:t>Snížení času </a:t>
            </a:r>
            <a:r>
              <a:rPr lang="cs-CZ" sz="1400" dirty="0">
                <a:ea typeface="Calibri" panose="020F0502020204030204" pitchFamily="34" charset="0"/>
              </a:rPr>
              <a:t>a nákladů na údržbu</a:t>
            </a:r>
            <a:r>
              <a:rPr lang="cs-CZ" sz="1400" dirty="0" smtClean="0">
                <a:ea typeface="Calibri" panose="020F0502020204030204" pitchFamily="34" charset="0"/>
              </a:rPr>
              <a:t>.</a:t>
            </a:r>
          </a:p>
          <a:p>
            <a:pPr lvl="1"/>
            <a:endParaRPr lang="cs-CZ" sz="1400" dirty="0">
              <a:ea typeface="Calibri" panose="020F0502020204030204" pitchFamily="34" charset="0"/>
            </a:endParaRPr>
          </a:p>
          <a:p>
            <a:r>
              <a:rPr lang="cs-CZ" sz="1400" dirty="0" smtClean="0">
                <a:ea typeface="ＭＳ Ｐゴシック"/>
                <a:cs typeface="Calibri"/>
              </a:rPr>
              <a:t>Vývoj </a:t>
            </a:r>
            <a:r>
              <a:rPr lang="cs-CZ" sz="1400" dirty="0">
                <a:ea typeface="ＭＳ Ｐゴシック"/>
                <a:cs typeface="Calibri"/>
              </a:rPr>
              <a:t>inteligentního autonomního diagnostického </a:t>
            </a:r>
            <a:r>
              <a:rPr lang="cs-CZ" sz="1400" dirty="0" smtClean="0">
                <a:ea typeface="ＭＳ Ｐゴシック"/>
                <a:cs typeface="Calibri"/>
              </a:rPr>
              <a:t>systému:</a:t>
            </a:r>
          </a:p>
          <a:p>
            <a:endParaRPr lang="cs-CZ" sz="1400" dirty="0">
              <a:ea typeface="ＭＳ Ｐゴシック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ea typeface="ＭＳ Ｐゴシック"/>
                <a:cs typeface="Calibri"/>
              </a:rPr>
              <a:t>Měření </a:t>
            </a:r>
            <a:r>
              <a:rPr lang="cs-CZ" sz="1400" dirty="0">
                <a:ea typeface="ＭＳ Ｐゴシック"/>
                <a:cs typeface="Calibri"/>
              </a:rPr>
              <a:t>a vyhodnocení dynamických </a:t>
            </a:r>
            <a:r>
              <a:rPr lang="cs-CZ" sz="1400" dirty="0" smtClean="0">
                <a:ea typeface="ＭＳ Ｐゴシック"/>
                <a:cs typeface="Calibri"/>
              </a:rPr>
              <a:t>účinků, autonomní </a:t>
            </a:r>
            <a:r>
              <a:rPr lang="cs-CZ" sz="1400" dirty="0">
                <a:ea typeface="ＭＳ Ｐゴシック"/>
                <a:cs typeface="Calibri"/>
              </a:rPr>
              <a:t>vyhodnocení stavu </a:t>
            </a:r>
            <a:r>
              <a:rPr lang="cs-CZ" sz="1400" dirty="0" smtClean="0">
                <a:ea typeface="ＭＳ Ｐゴシック"/>
                <a:cs typeface="Calibri"/>
              </a:rPr>
              <a:t>výhybky, přehled</a:t>
            </a:r>
            <a:br>
              <a:rPr lang="cs-CZ" sz="1400" dirty="0" smtClean="0">
                <a:ea typeface="ＭＳ Ｐゴシック"/>
                <a:cs typeface="Calibri"/>
              </a:rPr>
            </a:br>
            <a:r>
              <a:rPr lang="cs-CZ" sz="1400" dirty="0" smtClean="0">
                <a:ea typeface="ＭＳ Ｐゴシック"/>
                <a:cs typeface="Calibri"/>
              </a:rPr>
              <a:t>o </a:t>
            </a:r>
            <a:r>
              <a:rPr lang="cs-CZ" sz="1400" dirty="0">
                <a:ea typeface="ＭＳ Ｐゴシック"/>
                <a:cs typeface="Calibri"/>
              </a:rPr>
              <a:t>stavu výhybky </a:t>
            </a:r>
            <a:r>
              <a:rPr lang="cs-CZ" sz="1400" dirty="0" smtClean="0">
                <a:ea typeface="ＭＳ Ｐゴシック"/>
                <a:cs typeface="Calibri"/>
              </a:rPr>
              <a:t>pro </a:t>
            </a:r>
            <a:r>
              <a:rPr lang="cs-CZ" sz="1400" dirty="0">
                <a:ea typeface="ＭＳ Ｐゴシック"/>
                <a:cs typeface="Calibri"/>
              </a:rPr>
              <a:t>správce infrastruktury </a:t>
            </a:r>
            <a:r>
              <a:rPr lang="cs-CZ" sz="1400" dirty="0" smtClean="0">
                <a:ea typeface="ＭＳ Ｐゴシック"/>
                <a:cs typeface="Calibri"/>
              </a:rPr>
              <a:t>(SŽ)</a:t>
            </a:r>
          </a:p>
          <a:p>
            <a:pPr lvl="1"/>
            <a:endParaRPr lang="cs-CZ" sz="1400" strike="sngStrike" dirty="0">
              <a:ea typeface="ＭＳ Ｐゴシック"/>
              <a:cs typeface="Calibri"/>
            </a:endParaRPr>
          </a:p>
          <a:p>
            <a:pPr algn="just"/>
            <a:r>
              <a:rPr lang="cs-CZ" sz="1400" dirty="0" smtClean="0"/>
              <a:t>Nyní probíhá například v</a:t>
            </a:r>
            <a:r>
              <a:rPr lang="cs-CZ" sz="1400" dirty="0" smtClean="0">
                <a:ea typeface="ＭＳ Ｐゴシック"/>
                <a:cs typeface="Calibri"/>
              </a:rPr>
              <a:t>ývoj </a:t>
            </a:r>
            <a:r>
              <a:rPr lang="cs-CZ" sz="1400" dirty="0">
                <a:ea typeface="ＭＳ Ｐゴシック"/>
                <a:cs typeface="Calibri"/>
              </a:rPr>
              <a:t>senzorického systému </a:t>
            </a:r>
            <a:r>
              <a:rPr lang="cs-CZ" sz="1400" dirty="0" smtClean="0">
                <a:ea typeface="ＭＳ Ｐゴシック"/>
                <a:cs typeface="Calibri"/>
              </a:rPr>
              <a:t>pro </a:t>
            </a:r>
            <a:r>
              <a:rPr lang="cs-CZ" sz="1400" dirty="0">
                <a:ea typeface="ＭＳ Ｐゴシック"/>
                <a:cs typeface="Calibri"/>
              </a:rPr>
              <a:t>výhybky a </a:t>
            </a:r>
            <a:r>
              <a:rPr lang="cs-CZ" sz="1400" dirty="0" smtClean="0">
                <a:ea typeface="ＭＳ Ｐゴシック"/>
                <a:cs typeface="Calibri"/>
              </a:rPr>
              <a:t>vozidla či hodnocení dat </a:t>
            </a:r>
            <a:r>
              <a:rPr lang="cs-CZ" sz="1400" dirty="0">
                <a:ea typeface="ＭＳ Ｐゴシック"/>
                <a:cs typeface="Calibri"/>
              </a:rPr>
              <a:t>na bázi strojového učení a neuronových sítí</a:t>
            </a:r>
            <a:r>
              <a:rPr lang="cs-CZ" sz="1400" dirty="0" smtClean="0">
                <a:ea typeface="ＭＳ Ｐゴシック"/>
                <a:cs typeface="Calibri"/>
              </a:rPr>
              <a:t>.</a:t>
            </a:r>
            <a:endParaRPr lang="cs-CZ" sz="1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63EF69-E097-7D7C-B986-9BAEDC1526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19101" r="19616"/>
          <a:stretch/>
        </p:blipFill>
        <p:spPr>
          <a:xfrm>
            <a:off x="8934138" y="2826496"/>
            <a:ext cx="2922102" cy="343281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234BB49-0696-2FD2-10EC-699EB178C9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3" t="14603" r="3683" b="25943"/>
          <a:stretch/>
        </p:blipFill>
        <p:spPr>
          <a:xfrm>
            <a:off x="5844982" y="4524375"/>
            <a:ext cx="2977387" cy="17349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Obdélník 9"/>
          <p:cNvSpPr/>
          <p:nvPr/>
        </p:nvSpPr>
        <p:spPr>
          <a:xfrm>
            <a:off x="333375" y="2445300"/>
            <a:ext cx="8086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Další účastníci</a:t>
            </a:r>
            <a:r>
              <a:rPr lang="cs-CZ" sz="1600" dirty="0" smtClean="0"/>
              <a:t>: Vysoké </a:t>
            </a:r>
            <a:r>
              <a:rPr lang="cs-CZ" sz="1600" dirty="0"/>
              <a:t>učení technické v </a:t>
            </a:r>
            <a:r>
              <a:rPr lang="cs-CZ" sz="1600" dirty="0" smtClean="0"/>
              <a:t>Brně, Univerzita Pardubice, RETIA</a:t>
            </a:r>
            <a:r>
              <a:rPr lang="cs-CZ" sz="1600" dirty="0"/>
              <a:t>, a.s.</a:t>
            </a:r>
          </a:p>
        </p:txBody>
      </p:sp>
      <p:pic>
        <p:nvPicPr>
          <p:cNvPr id="12" name="Zástupný symbol pro obsah 6">
            <a:extLst>
              <a:ext uri="{FF2B5EF4-FFF2-40B4-BE49-F238E27FC236}">
                <a16:creationId xmlns:a16="http://schemas.microsoft.com/office/drawing/2014/main" id="{7F9A6B59-DF06-A674-AEA3-94B7D428A58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3575" y="2901841"/>
            <a:ext cx="3078794" cy="133839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525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18464</TotalTime>
  <Words>1645</Words>
  <Application>Microsoft Office PowerPoint</Application>
  <PresentationFormat>Širokoúhlá obrazovka</PresentationFormat>
  <Paragraphs>127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6" baseType="lpstr">
      <vt:lpstr>ＭＳ Ｐゴシック</vt:lpstr>
      <vt:lpstr>Arial</vt:lpstr>
      <vt:lpstr>Calibri</vt:lpstr>
      <vt:lpstr>Century Gothic</vt:lpstr>
      <vt:lpstr>DejaVu Sans</vt:lpstr>
      <vt:lpstr>Segoe UI</vt:lpstr>
      <vt:lpstr>StarSymbol</vt:lpstr>
      <vt:lpstr>Symbol</vt:lpstr>
      <vt:lpstr>Times New Roman</vt:lpstr>
      <vt:lpstr>Wingdings</vt:lpstr>
      <vt:lpstr>Office Theme</vt:lpstr>
      <vt:lpstr>Office Theme</vt:lpstr>
      <vt:lpstr>Prezentace aplikace PowerPoint</vt:lpstr>
      <vt:lpstr>Informace o programu DOPRAVA 2020+</vt:lpstr>
      <vt:lpstr>Informace o programu DOPRAVA 2020+</vt:lpstr>
      <vt:lpstr>Informace o programu DOPRAVA 2020+</vt:lpstr>
      <vt:lpstr>Informace o programu DOPRAVA 2020+</vt:lpstr>
      <vt:lpstr>Informace o programu DOPRAVA 2020+</vt:lpstr>
      <vt:lpstr>Informace o programu DOPRAVA 2020+</vt:lpstr>
      <vt:lpstr>Program DOPRAVA 2030</vt:lpstr>
      <vt:lpstr>Představení zajímavých projektů z 1.VS </vt:lpstr>
      <vt:lpstr>Prezentace aplikace PowerPoint</vt:lpstr>
      <vt:lpstr>Představení zajímavých projektů z 1.VS </vt:lpstr>
      <vt:lpstr>Představení zajímavých projektů z 1.VS </vt:lpstr>
      <vt:lpstr>Představení zajímavých projektů z 1.VS </vt:lpstr>
      <vt:lpstr>Prezentace aplikace PowerPoint</vt:lpstr>
    </vt:vector>
  </TitlesOfParts>
  <Company>Ogilvy &amp; Mather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subject/>
  <dc:creator>Tereza Čížková</dc:creator>
  <dc:description/>
  <cp:lastModifiedBy>Jungmann Aleš Ing.</cp:lastModifiedBy>
  <cp:revision>621</cp:revision>
  <cp:lastPrinted>2022-07-15T11:51:36Z</cp:lastPrinted>
  <dcterms:created xsi:type="dcterms:W3CDTF">2006-09-18T13:56:39Z</dcterms:created>
  <dcterms:modified xsi:type="dcterms:W3CDTF">2022-07-18T14:39:08Z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Ogilvy &amp; Mather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9</vt:i4>
  </property>
  <property fmtid="{D5CDD505-2E9C-101B-9397-08002B2CF9AE}" pid="9" name="Owner">
    <vt:lpwstr/>
  </property>
  <property fmtid="{D5CDD505-2E9C-101B-9397-08002B2CF9AE}" pid="10" name="PresentationFormat">
    <vt:lpwstr>Širokoúhlá obrazovka</vt:lpwstr>
  </property>
  <property fmtid="{D5CDD505-2E9C-101B-9397-08002B2CF9AE}" pid="11" name="SPSDescription">
    <vt:lpwstr/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9</vt:i4>
  </property>
  <property fmtid="{D5CDD505-2E9C-101B-9397-08002B2CF9AE}" pid="15" name="Status">
    <vt:lpwstr/>
  </property>
</Properties>
</file>