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429" r:id="rId2"/>
    <p:sldId id="414" r:id="rId3"/>
    <p:sldId id="421" r:id="rId4"/>
    <p:sldId id="432" r:id="rId5"/>
    <p:sldId id="430" r:id="rId6"/>
    <p:sldId id="433" r:id="rId7"/>
    <p:sldId id="434" r:id="rId8"/>
    <p:sldId id="435" r:id="rId9"/>
    <p:sldId id="436" r:id="rId10"/>
    <p:sldId id="419" r:id="rId11"/>
  </p:sldIdLst>
  <p:sldSz cx="18288000" cy="10287000"/>
  <p:notesSz cx="6858000" cy="9144000"/>
  <p:embeddedFontLst>
    <p:embeddedFont>
      <p:font typeface="Aptos ExtraBold" panose="020B0004020202020204" pitchFamily="34" charset="0"/>
      <p:bold r:id="rId13"/>
      <p:boldItalic r:id="rId14"/>
    </p:embeddedFont>
    <p:embeddedFont>
      <p:font typeface="Segoe UI" panose="020B0502040204020203" pitchFamily="34" charset="0"/>
      <p:regular r:id="rId15"/>
      <p:bold r:id="rId16"/>
      <p:italic r:id="rId17"/>
      <p:boldItalic r:id="rId18"/>
    </p:embeddedFont>
    <p:embeddedFont>
      <p:font typeface="Verdana Pro" panose="020B0604030504040204" pitchFamily="34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4971"/>
    <a:srgbClr val="131171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2" autoAdjust="0"/>
    <p:restoredTop sz="94622" autoAdjust="0"/>
  </p:normalViewPr>
  <p:slideViewPr>
    <p:cSldViewPr>
      <p:cViewPr varScale="1">
        <p:scale>
          <a:sx n="81" d="100"/>
          <a:sy n="81" d="100"/>
        </p:scale>
        <p:origin x="20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459CB1-8DA7-409B-ABE7-84E777E3F118}" type="datetimeFigureOut">
              <a:rPr lang="cs-CZ" smtClean="0"/>
              <a:t>25.11.2024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186D50-2D63-469B-9C85-0207F3C7A4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038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marR="0" lvl="1" indent="360000" algn="l" defTabSz="914400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altLang="cs-CZ" sz="1200" dirty="0">
                <a:solidFill>
                  <a:schemeClr val="bg1"/>
                </a:solidFill>
                <a:latin typeface="Verdana Pro" panose="020B0604030504040204" pitchFamily="34" charset="0"/>
                <a:ea typeface="Verdana" panose="020B0604030504040204" pitchFamily="34" charset="0"/>
                <a:cs typeface="Arial"/>
              </a:rPr>
              <a:t>Plán autonomní mobility do roku 2025 s výhledem do roku 2027 – schválen v dubnu 2024 vládou ČR</a:t>
            </a:r>
            <a:endParaRPr kumimoji="0" lang="cs-CZ" altLang="cs-CZ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 Pro" panose="020B0604030504040204" pitchFamily="34" charset="0"/>
              <a:ea typeface="Verdana" panose="020B0604030504040204" pitchFamily="34" charset="0"/>
              <a:cs typeface="Arial"/>
            </a:endParaRPr>
          </a:p>
          <a:p>
            <a:pPr marL="742950" marR="0" lvl="1" indent="360000" algn="l" defTabSz="914400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 Pro" panose="020B0604030504040204" pitchFamily="34" charset="0"/>
                <a:ea typeface="Verdana" panose="020B0604030504040204" pitchFamily="34" charset="0"/>
                <a:cs typeface="Arial"/>
              </a:rPr>
              <a:t>Stanovení konkrétních oblastí a jednotlivých cílů pro rozvoj </a:t>
            </a:r>
            <a:r>
              <a:rPr lang="cs-CZ" altLang="cs-CZ" sz="1200" dirty="0">
                <a:solidFill>
                  <a:schemeClr val="bg1"/>
                </a:solidFill>
                <a:latin typeface="Verdana Pro" panose="020B0604030504040204" pitchFamily="34" charset="0"/>
                <a:ea typeface="Verdana" panose="020B0604030504040204" pitchFamily="34" charset="0"/>
                <a:cs typeface="Arial"/>
              </a:rPr>
              <a:t>autonomní mobility </a:t>
            </a:r>
            <a:r>
              <a:rPr kumimoji="0" lang="cs-CZ" alt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 Pro" panose="020B0604030504040204" pitchFamily="34" charset="0"/>
                <a:ea typeface="Verdana" panose="020B0604030504040204" pitchFamily="34" charset="0"/>
                <a:cs typeface="Arial"/>
              </a:rPr>
              <a:t>se zaměřením na silniční dopravu</a:t>
            </a:r>
          </a:p>
          <a:p>
            <a:pPr marL="742950" marR="0" lvl="1" indent="360000" algn="l" defTabSz="914400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 Pro" panose="020B0604030504040204" pitchFamily="34" charset="0"/>
                <a:ea typeface="Verdana" panose="020B0604030504040204" pitchFamily="34" charset="0"/>
                <a:cs typeface="Arial"/>
              </a:rPr>
              <a:t>ČR jako progresivní země se silným sektorem výroby vozidel (10% podílu celkového HDP) a akademickou sférou</a:t>
            </a:r>
            <a:endParaRPr lang="cs-CZ" altLang="cs-CZ" sz="1200" dirty="0">
              <a:solidFill>
                <a:schemeClr val="bg1"/>
              </a:solidFill>
              <a:latin typeface="Verdana Pro" panose="020B0604030504040204" pitchFamily="34" charset="0"/>
              <a:ea typeface="Verdana" panose="020B0604030504040204" pitchFamily="34" charset="0"/>
              <a:cs typeface="Arial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86D50-2D63-469B-9C85-0207F3C7A40C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6850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altLang="cs-CZ" sz="1200" dirty="0">
                <a:solidFill>
                  <a:prstClr val="white"/>
                </a:solidFill>
                <a:latin typeface="Verdana Pro" panose="020B0604030504040204" pitchFamily="34" charset="0"/>
                <a:ea typeface="Verdana" panose="020B0604030504040204" pitchFamily="34" charset="0"/>
                <a:cs typeface="Arial"/>
              </a:rPr>
              <a:t>Program DOPRAVA 2030 a specifický cíl </a:t>
            </a:r>
            <a:r>
              <a:rPr lang="cs-CZ" sz="1200" dirty="0">
                <a:solidFill>
                  <a:prstClr val="white"/>
                </a:solidFill>
                <a:latin typeface="Verdana Pro" panose="020B0604030504040204" pitchFamily="34" charset="0"/>
                <a:ea typeface="Verdana" panose="020B0604030504040204" pitchFamily="34" charset="0"/>
                <a:cs typeface="Arial"/>
              </a:rPr>
              <a:t>Automatizace, digitalizace a technologicky pokročilá doprava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86D50-2D63-469B-9C85-0207F3C7A40C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64949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marR="0" lv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cs-CZ" sz="1200" dirty="0" err="1">
                <a:solidFill>
                  <a:schemeClr val="bg1"/>
                </a:solidFill>
                <a:latin typeface="Verdana Pro" panose="020B0604030504040204" pitchFamily="34" charset="0"/>
              </a:rPr>
              <a:t>Cíl</a:t>
            </a:r>
            <a:r>
              <a:rPr lang="en-US" altLang="cs-CZ" sz="1200" dirty="0">
                <a:solidFill>
                  <a:schemeClr val="bg1"/>
                </a:solidFill>
                <a:latin typeface="Verdana Pro" panose="020B0604030504040204" pitchFamily="34" charset="0"/>
              </a:rPr>
              <a:t>: </a:t>
            </a:r>
            <a:r>
              <a:rPr lang="en-US" altLang="cs-CZ" sz="1200" dirty="0" err="1">
                <a:solidFill>
                  <a:schemeClr val="bg1"/>
                </a:solidFill>
                <a:latin typeface="Verdana Pro" panose="020B0604030504040204" pitchFamily="34" charset="0"/>
              </a:rPr>
              <a:t>umožnit</a:t>
            </a:r>
            <a:r>
              <a:rPr lang="en-US" altLang="cs-CZ" sz="1200" dirty="0">
                <a:solidFill>
                  <a:schemeClr val="bg1"/>
                </a:solidFill>
                <a:latin typeface="Verdana Pro" panose="020B0604030504040204" pitchFamily="34" charset="0"/>
              </a:rPr>
              <a:t> </a:t>
            </a:r>
            <a:r>
              <a:rPr lang="en-US" altLang="cs-CZ" sz="1200" dirty="0" err="1">
                <a:solidFill>
                  <a:schemeClr val="bg1"/>
                </a:solidFill>
                <a:latin typeface="Verdana Pro" panose="020B0604030504040204" pitchFamily="34" charset="0"/>
              </a:rPr>
              <a:t>provoz</a:t>
            </a:r>
            <a:r>
              <a:rPr lang="en-US" altLang="cs-CZ" sz="1200" dirty="0">
                <a:solidFill>
                  <a:schemeClr val="bg1"/>
                </a:solidFill>
                <a:latin typeface="Verdana Pro" panose="020B0604030504040204" pitchFamily="34" charset="0"/>
              </a:rPr>
              <a:t> </a:t>
            </a:r>
            <a:r>
              <a:rPr lang="en-US" altLang="cs-CZ" sz="1200" dirty="0" err="1">
                <a:solidFill>
                  <a:schemeClr val="bg1"/>
                </a:solidFill>
                <a:latin typeface="Verdana Pro" panose="020B0604030504040204" pitchFamily="34" charset="0"/>
              </a:rPr>
              <a:t>automatizovaných</a:t>
            </a:r>
            <a:r>
              <a:rPr lang="en-US" altLang="cs-CZ" sz="1200" dirty="0">
                <a:solidFill>
                  <a:schemeClr val="bg1"/>
                </a:solidFill>
                <a:latin typeface="Verdana Pro" panose="020B0604030504040204" pitchFamily="34" charset="0"/>
              </a:rPr>
              <a:t> </a:t>
            </a:r>
            <a:r>
              <a:rPr lang="en-US" altLang="cs-CZ" sz="1200" dirty="0" err="1">
                <a:solidFill>
                  <a:schemeClr val="bg1"/>
                </a:solidFill>
                <a:latin typeface="Verdana Pro" panose="020B0604030504040204" pitchFamily="34" charset="0"/>
              </a:rPr>
              <a:t>vozidel</a:t>
            </a:r>
            <a:r>
              <a:rPr lang="en-US" altLang="cs-CZ" sz="1200" dirty="0">
                <a:solidFill>
                  <a:schemeClr val="bg1"/>
                </a:solidFill>
                <a:latin typeface="Verdana Pro" panose="020B0604030504040204" pitchFamily="34" charset="0"/>
              </a:rPr>
              <a:t> </a:t>
            </a:r>
            <a:endParaRPr lang="cs-CZ" altLang="cs-CZ" sz="1200" dirty="0">
              <a:solidFill>
                <a:schemeClr val="bg1"/>
              </a:solidFill>
              <a:latin typeface="Verdana Pro" panose="020B0604030504040204" pitchFamily="34" charset="0"/>
            </a:endParaRPr>
          </a:p>
          <a:p>
            <a:pPr marL="114300" marR="0" lv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cs-CZ" sz="1200" b="1" i="1" dirty="0">
              <a:solidFill>
                <a:schemeClr val="bg1"/>
              </a:solidFill>
              <a:effectLst/>
              <a:latin typeface="Verdana Pro" panose="020B0604030504040204" pitchFamily="34" charset="0"/>
            </a:endParaRPr>
          </a:p>
          <a:p>
            <a:pPr marL="114300" marR="0" lv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1200" b="1" i="1" dirty="0">
                <a:solidFill>
                  <a:schemeClr val="bg1"/>
                </a:solidFill>
                <a:effectLst/>
                <a:latin typeface="Verdana Pro" panose="020B0604030504040204" pitchFamily="34" charset="0"/>
              </a:rPr>
              <a:t>„</a:t>
            </a:r>
            <a:r>
              <a:rPr lang="en-US" sz="1200" b="1" i="1" dirty="0" err="1">
                <a:solidFill>
                  <a:schemeClr val="bg1"/>
                </a:solidFill>
                <a:effectLst/>
                <a:latin typeface="Verdana Pro" panose="020B0604030504040204" pitchFamily="34" charset="0"/>
              </a:rPr>
              <a:t>Nohy</a:t>
            </a:r>
            <a:r>
              <a:rPr lang="en-US" sz="1200" b="1" i="1" dirty="0">
                <a:solidFill>
                  <a:schemeClr val="bg1"/>
                </a:solidFill>
                <a:effectLst/>
                <a:latin typeface="Verdana Pro" panose="020B0604030504040204" pitchFamily="34" charset="0"/>
              </a:rPr>
              <a:t> </a:t>
            </a:r>
            <a:r>
              <a:rPr lang="en-US" sz="1200" b="1" i="1" dirty="0" err="1">
                <a:solidFill>
                  <a:schemeClr val="bg1"/>
                </a:solidFill>
                <a:effectLst/>
                <a:latin typeface="Verdana Pro" panose="020B0604030504040204" pitchFamily="34" charset="0"/>
              </a:rPr>
              <a:t>mimo</a:t>
            </a:r>
            <a:r>
              <a:rPr lang="en-US" sz="1200" b="1" i="1" dirty="0">
                <a:solidFill>
                  <a:schemeClr val="bg1"/>
                </a:solidFill>
                <a:effectLst/>
                <a:latin typeface="Verdana Pro" panose="020B0604030504040204" pitchFamily="34" charset="0"/>
              </a:rPr>
              <a:t> </a:t>
            </a:r>
            <a:r>
              <a:rPr lang="en-US" sz="1200" b="1" i="1" dirty="0" err="1">
                <a:solidFill>
                  <a:schemeClr val="bg1"/>
                </a:solidFill>
                <a:effectLst/>
                <a:latin typeface="Verdana Pro" panose="020B0604030504040204" pitchFamily="34" charset="0"/>
              </a:rPr>
              <a:t>pedály</a:t>
            </a:r>
            <a:r>
              <a:rPr lang="en-US" sz="1200" b="1" i="1" dirty="0">
                <a:solidFill>
                  <a:schemeClr val="bg1"/>
                </a:solidFill>
                <a:effectLst/>
                <a:latin typeface="Verdana Pro" panose="020B0604030504040204" pitchFamily="34" charset="0"/>
              </a:rPr>
              <a:t>, </a:t>
            </a:r>
            <a:r>
              <a:rPr lang="en-US" sz="1200" b="1" i="1" dirty="0" err="1">
                <a:solidFill>
                  <a:schemeClr val="bg1"/>
                </a:solidFill>
                <a:effectLst/>
                <a:latin typeface="Verdana Pro" panose="020B0604030504040204" pitchFamily="34" charset="0"/>
              </a:rPr>
              <a:t>ruce</a:t>
            </a:r>
            <a:r>
              <a:rPr lang="en-US" sz="1200" b="1" i="1" dirty="0">
                <a:solidFill>
                  <a:schemeClr val="bg1"/>
                </a:solidFill>
                <a:effectLst/>
                <a:latin typeface="Verdana Pro" panose="020B0604030504040204" pitchFamily="34" charset="0"/>
              </a:rPr>
              <a:t> v </a:t>
            </a:r>
            <a:r>
              <a:rPr lang="en-US" sz="1200" b="1" i="1" dirty="0" err="1">
                <a:solidFill>
                  <a:schemeClr val="bg1"/>
                </a:solidFill>
                <a:effectLst/>
                <a:latin typeface="Verdana Pro" panose="020B0604030504040204" pitchFamily="34" charset="0"/>
              </a:rPr>
              <a:t>klíně</a:t>
            </a:r>
            <a:r>
              <a:rPr lang="en-US" sz="1200" b="1" i="1" dirty="0">
                <a:solidFill>
                  <a:schemeClr val="bg1"/>
                </a:solidFill>
                <a:effectLst/>
                <a:latin typeface="Verdana Pro" panose="020B0604030504040204" pitchFamily="34" charset="0"/>
              </a:rPr>
              <a:t>, </a:t>
            </a:r>
            <a:r>
              <a:rPr lang="en-US" sz="1200" b="1" i="1" dirty="0" err="1">
                <a:solidFill>
                  <a:schemeClr val="bg1"/>
                </a:solidFill>
                <a:effectLst/>
                <a:latin typeface="Verdana Pro" panose="020B0604030504040204" pitchFamily="34" charset="0"/>
              </a:rPr>
              <a:t>oči</a:t>
            </a:r>
            <a:r>
              <a:rPr lang="en-US" sz="1200" b="1" i="1" dirty="0">
                <a:solidFill>
                  <a:schemeClr val="bg1"/>
                </a:solidFill>
                <a:effectLst/>
                <a:latin typeface="Verdana Pro" panose="020B0604030504040204" pitchFamily="34" charset="0"/>
              </a:rPr>
              <a:t> </a:t>
            </a:r>
            <a:r>
              <a:rPr lang="cs-CZ" sz="1200" b="1" i="1" dirty="0">
                <a:solidFill>
                  <a:schemeClr val="bg1"/>
                </a:solidFill>
                <a:latin typeface="Verdana Pro" panose="020B0604030504040204" pitchFamily="34" charset="0"/>
              </a:rPr>
              <a:t>mimo</a:t>
            </a:r>
            <a:r>
              <a:rPr lang="en-US" sz="1200" b="1" i="1" dirty="0">
                <a:solidFill>
                  <a:schemeClr val="bg1"/>
                </a:solidFill>
                <a:effectLst/>
                <a:latin typeface="Verdana Pro" panose="020B0604030504040204" pitchFamily="34" charset="0"/>
              </a:rPr>
              <a:t> </a:t>
            </a:r>
            <a:r>
              <a:rPr lang="en-US" sz="1200" b="1" i="1" dirty="0" err="1">
                <a:solidFill>
                  <a:schemeClr val="bg1"/>
                </a:solidFill>
                <a:effectLst/>
                <a:latin typeface="Verdana Pro" panose="020B0604030504040204" pitchFamily="34" charset="0"/>
              </a:rPr>
              <a:t>silnici</a:t>
            </a:r>
            <a:r>
              <a:rPr lang="en-US" sz="1200" b="1" i="1" dirty="0">
                <a:solidFill>
                  <a:schemeClr val="bg1"/>
                </a:solidFill>
                <a:effectLst/>
                <a:latin typeface="Verdana Pro" panose="020B0604030504040204" pitchFamily="34" charset="0"/>
              </a:rPr>
              <a:t>, </a:t>
            </a:r>
            <a:r>
              <a:rPr lang="en-US" sz="1200" b="1" i="1" dirty="0" err="1">
                <a:solidFill>
                  <a:schemeClr val="bg1"/>
                </a:solidFill>
                <a:effectLst/>
                <a:latin typeface="Verdana Pro" panose="020B0604030504040204" pitchFamily="34" charset="0"/>
              </a:rPr>
              <a:t>mozek</a:t>
            </a:r>
            <a:r>
              <a:rPr lang="en-US" sz="1200" b="1" i="1" dirty="0">
                <a:solidFill>
                  <a:schemeClr val="bg1"/>
                </a:solidFill>
                <a:effectLst/>
                <a:latin typeface="Verdana Pro" panose="020B0604030504040204" pitchFamily="34" charset="0"/>
              </a:rPr>
              <a:t> v </a:t>
            </a:r>
            <a:r>
              <a:rPr lang="en-US" sz="1200" b="1" i="1" dirty="0" err="1">
                <a:solidFill>
                  <a:schemeClr val="bg1"/>
                </a:solidFill>
                <a:effectLst/>
                <a:latin typeface="Verdana Pro" panose="020B0604030504040204" pitchFamily="34" charset="0"/>
              </a:rPr>
              <a:t>pohotovosti</a:t>
            </a:r>
            <a:r>
              <a:rPr lang="en-US" sz="1200" b="1" i="1" dirty="0">
                <a:solidFill>
                  <a:schemeClr val="bg1"/>
                </a:solidFill>
                <a:effectLst/>
                <a:latin typeface="Verdana Pro" panose="020B0604030504040204" pitchFamily="34" charset="0"/>
              </a:rPr>
              <a:t>“</a:t>
            </a:r>
            <a:endParaRPr lang="cs-CZ" sz="1200" b="1" i="1" dirty="0">
              <a:solidFill>
                <a:schemeClr val="bg1"/>
              </a:solidFill>
              <a:effectLst/>
              <a:latin typeface="Verdana Pro" panose="020B060403050404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86D50-2D63-469B-9C85-0207F3C7A40C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2422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>
                <a:solidFill>
                  <a:prstClr val="white"/>
                </a:solidFill>
                <a:latin typeface="Aptos" panose="020B0004020202020204" pitchFamily="34" charset="0"/>
              </a:rPr>
              <a:t>Podle předpisu EHK OSN vozidlo provede tzv. manévr minimálního rizika, tj. postup zaměřený na minimalizaci rizika pro bezpečnost cestujících i dalších účastníků provozu v tom okamžiku však přestává platit výjimka z odpovědnosti řidiče za případná porušení pravidel provozu na pozemních komunikací nebo jiných povinností řidiče, tzn. za případný přestupek je řidič již plně odpovědný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86D50-2D63-469B-9C85-0207F3C7A40C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5672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 	- předpis EHK OSN počítá s tím, že automatizované vozidlo musí být vybaveno systémem ukládání dat 	pro automatizované řízení, jenž zaznamenává různé události při řízení vozidla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	- data musí být snadno čitelná standardizovaným způsobem s využitím rozhraní pro elektronickou 	komunikaci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	- pokud by řidič odmítl umožnit policistovi toto ověření, platí vyvratitelná domněnka, že řídil řidič a 	nikoli vozidlo samo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86D50-2D63-469B-9C85-0207F3C7A40C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1149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5" Type="http://schemas.openxmlformats.org/officeDocument/2006/relationships/hyperlink" Target="https://www.mdcr.cz/getattachment/Uzitecne-odkazy/Autonomni-mobilita/Plan_Autonomni_mobility.pdf.aspx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3.png"/><Relationship Id="rId5" Type="http://schemas.openxmlformats.org/officeDocument/2006/relationships/hyperlink" Target="https://www.mobility-hub.cz/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2700000">
            <a:off x="16448521" y="4354667"/>
            <a:ext cx="4998443" cy="4879738"/>
            <a:chOff x="0" y="0"/>
            <a:chExt cx="1316462" cy="128519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16462" cy="1285198"/>
            </a:xfrm>
            <a:custGeom>
              <a:avLst/>
              <a:gdLst/>
              <a:ahLst/>
              <a:cxnLst/>
              <a:rect l="l" t="t" r="r" b="b"/>
              <a:pathLst>
                <a:path w="1316462" h="1285198">
                  <a:moveTo>
                    <a:pt x="0" y="0"/>
                  </a:moveTo>
                  <a:lnTo>
                    <a:pt x="1316462" y="0"/>
                  </a:lnTo>
                  <a:lnTo>
                    <a:pt x="1316462" y="1285198"/>
                  </a:lnTo>
                  <a:lnTo>
                    <a:pt x="0" y="1285198"/>
                  </a:lnTo>
                  <a:close/>
                </a:path>
              </a:pathLst>
            </a:custGeom>
            <a:solidFill>
              <a:srgbClr val="60A1AF"/>
            </a:solidFill>
          </p:spPr>
          <p:txBody>
            <a:bodyPr/>
            <a:lstStyle/>
            <a:p>
              <a:endParaRPr lang="cs-CZ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316462" cy="13232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 rot="8100000">
            <a:off x="10586895" y="-4405449"/>
            <a:ext cx="7589194" cy="9537300"/>
            <a:chOff x="0" y="0"/>
            <a:chExt cx="1998800" cy="251188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98800" cy="2511882"/>
            </a:xfrm>
            <a:custGeom>
              <a:avLst/>
              <a:gdLst/>
              <a:ahLst/>
              <a:cxnLst/>
              <a:rect l="l" t="t" r="r" b="b"/>
              <a:pathLst>
                <a:path w="1998800" h="2511882">
                  <a:moveTo>
                    <a:pt x="0" y="0"/>
                  </a:moveTo>
                  <a:lnTo>
                    <a:pt x="1998800" y="0"/>
                  </a:lnTo>
                  <a:lnTo>
                    <a:pt x="1998800" y="2511882"/>
                  </a:lnTo>
                  <a:lnTo>
                    <a:pt x="0" y="2511882"/>
                  </a:lnTo>
                  <a:close/>
                </a:path>
              </a:pathLst>
            </a:custGeom>
            <a:solidFill>
              <a:srgbClr val="E5F9FD"/>
            </a:solidFill>
          </p:spPr>
          <p:txBody>
            <a:bodyPr/>
            <a:lstStyle/>
            <a:p>
              <a:endParaRPr lang="cs-CZ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998800" cy="25499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 rot="8100000">
            <a:off x="7354922" y="6592423"/>
            <a:ext cx="9653057" cy="8824540"/>
            <a:chOff x="0" y="0"/>
            <a:chExt cx="2542369" cy="232415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542369" cy="2324159"/>
            </a:xfrm>
            <a:custGeom>
              <a:avLst/>
              <a:gdLst/>
              <a:ahLst/>
              <a:cxnLst/>
              <a:rect l="l" t="t" r="r" b="b"/>
              <a:pathLst>
                <a:path w="2542369" h="2324159">
                  <a:moveTo>
                    <a:pt x="0" y="0"/>
                  </a:moveTo>
                  <a:lnTo>
                    <a:pt x="2542369" y="0"/>
                  </a:lnTo>
                  <a:lnTo>
                    <a:pt x="2542369" y="2324159"/>
                  </a:lnTo>
                  <a:lnTo>
                    <a:pt x="0" y="2324159"/>
                  </a:lnTo>
                  <a:close/>
                </a:path>
              </a:pathLst>
            </a:custGeom>
            <a:solidFill>
              <a:srgbClr val="127099"/>
            </a:solidFill>
          </p:spPr>
          <p:txBody>
            <a:bodyPr/>
            <a:lstStyle/>
            <a:p>
              <a:endParaRPr lang="cs-CZ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542369" cy="23622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>
            <a:off x="1028700" y="8055119"/>
            <a:ext cx="4812723" cy="1203181"/>
          </a:xfrm>
          <a:custGeom>
            <a:avLst/>
            <a:gdLst/>
            <a:ahLst/>
            <a:cxnLst/>
            <a:rect l="l" t="t" r="r" b="b"/>
            <a:pathLst>
              <a:path w="4812723" h="1203181">
                <a:moveTo>
                  <a:pt x="0" y="0"/>
                </a:moveTo>
                <a:lnTo>
                  <a:pt x="4812723" y="0"/>
                </a:lnTo>
                <a:lnTo>
                  <a:pt x="4812723" y="1203181"/>
                </a:lnTo>
                <a:lnTo>
                  <a:pt x="0" y="12031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28700" y="2137047"/>
            <a:ext cx="13510414" cy="34206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7900" b="1" dirty="0">
                <a:solidFill>
                  <a:srgbClr val="136FA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CESTA K AUTONOMNÍMU ŘÍZENÍ V ČR</a:t>
            </a:r>
            <a:endParaRPr lang="en-US" sz="7900" b="1" dirty="0">
              <a:solidFill>
                <a:srgbClr val="136FA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150208" y="5875608"/>
            <a:ext cx="6990733" cy="491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cs-CZ" sz="3000" b="1" dirty="0">
                <a:solidFill>
                  <a:srgbClr val="136FA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26. 11. 2024</a:t>
            </a:r>
          </a:p>
        </p:txBody>
      </p:sp>
    </p:spTree>
    <p:extLst>
      <p:ext uri="{BB962C8B-B14F-4D97-AF65-F5344CB8AC3E}">
        <p14:creationId xmlns:p14="http://schemas.microsoft.com/office/powerpoint/2010/main" val="1123996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44155F3-F76E-313C-5853-2C39F4240A33}"/>
              </a:ext>
            </a:extLst>
          </p:cNvPr>
          <p:cNvSpPr/>
          <p:nvPr/>
        </p:nvSpPr>
        <p:spPr>
          <a:xfrm>
            <a:off x="-94602" y="0"/>
            <a:ext cx="18382602" cy="10347873"/>
          </a:xfrm>
          <a:custGeom>
            <a:avLst/>
            <a:gdLst/>
            <a:ahLst/>
            <a:cxnLst/>
            <a:rect l="l" t="t" r="r" b="b"/>
            <a:pathLst>
              <a:path w="18382602" h="10347873">
                <a:moveTo>
                  <a:pt x="0" y="0"/>
                </a:moveTo>
                <a:lnTo>
                  <a:pt x="18382602" y="0"/>
                </a:lnTo>
                <a:lnTo>
                  <a:pt x="18382602" y="10347873"/>
                </a:lnTo>
                <a:lnTo>
                  <a:pt x="0" y="103478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 dirty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0E545276-ABE5-53AD-51E0-782C0ECA00CE}"/>
              </a:ext>
            </a:extLst>
          </p:cNvPr>
          <p:cNvSpPr/>
          <p:nvPr/>
        </p:nvSpPr>
        <p:spPr>
          <a:xfrm>
            <a:off x="838200" y="8496300"/>
            <a:ext cx="4723395" cy="1180849"/>
          </a:xfrm>
          <a:custGeom>
            <a:avLst/>
            <a:gdLst/>
            <a:ahLst/>
            <a:cxnLst/>
            <a:rect l="l" t="t" r="r" b="b"/>
            <a:pathLst>
              <a:path w="4723395" h="1180849">
                <a:moveTo>
                  <a:pt x="0" y="0"/>
                </a:moveTo>
                <a:lnTo>
                  <a:pt x="4723395" y="0"/>
                </a:lnTo>
                <a:lnTo>
                  <a:pt x="4723395" y="1180849"/>
                </a:lnTo>
                <a:lnTo>
                  <a:pt x="0" y="11808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1666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4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71550" y="-190500"/>
            <a:ext cx="16344900" cy="12477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200"/>
              </a:lnSpc>
            </a:pPr>
            <a:r>
              <a:rPr lang="cs-CZ" sz="4800" dirty="0">
                <a:solidFill>
                  <a:srgbClr val="FFFFFF"/>
                </a:solidFill>
                <a:latin typeface="Aptos ExtraBold" panose="020B0004020202020204" pitchFamily="34" charset="0"/>
              </a:rPr>
              <a:t>Autonomní mobilita jako strategická oblast</a:t>
            </a:r>
            <a:endParaRPr lang="en-US" sz="4800" dirty="0">
              <a:solidFill>
                <a:srgbClr val="FFFFFF"/>
              </a:solidFill>
              <a:latin typeface="Aptos ExtraBold" panose="020B0004020202020204" pitchFamily="34" charset="0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411470" y="9258300"/>
            <a:ext cx="2870885" cy="717721"/>
          </a:xfrm>
          <a:custGeom>
            <a:avLst/>
            <a:gdLst/>
            <a:ahLst/>
            <a:cxnLst/>
            <a:rect l="l" t="t" r="r" b="b"/>
            <a:pathLst>
              <a:path w="2870885" h="717721">
                <a:moveTo>
                  <a:pt x="0" y="0"/>
                </a:moveTo>
                <a:lnTo>
                  <a:pt x="2870885" y="0"/>
                </a:lnTo>
                <a:lnTo>
                  <a:pt x="2870885" y="717721"/>
                </a:lnTo>
                <a:lnTo>
                  <a:pt x="0" y="7177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EEF4C97-67A9-F13C-7684-BA978C07427D}"/>
              </a:ext>
            </a:extLst>
          </p:cNvPr>
          <p:cNvSpPr txBox="1"/>
          <p:nvPr/>
        </p:nvSpPr>
        <p:spPr>
          <a:xfrm>
            <a:off x="838200" y="1943100"/>
            <a:ext cx="17221200" cy="4441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altLang="cs-CZ" sz="2800" b="1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Arial"/>
              </a:rPr>
              <a:t>Jeden z hlavních trendů dopravy </a:t>
            </a:r>
          </a:p>
          <a:p>
            <a:pPr marL="457200" lvl="0" indent="-457200" fontAlgn="base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800" b="1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Arial"/>
              </a:rPr>
              <a:t>Vyšší bezpečnost, efektivita provozu, dostupnost služeb, rozvoj chytrých měst/dopravy </a:t>
            </a:r>
          </a:p>
          <a:p>
            <a:pPr marL="457200" marR="0" lvl="0" indent="-457200" algn="l" defTabSz="914400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altLang="cs-CZ" sz="2800" b="1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Arial"/>
              </a:rPr>
              <a:t>Posílení konkurenceschopnosti českého průmyslu a rozvoj start-upů </a:t>
            </a:r>
          </a:p>
          <a:p>
            <a:pPr marL="457200" marR="0" lvl="0" indent="-457200" algn="l" defTabSz="914400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altLang="cs-CZ" sz="2800" b="1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Strategický dokument „Plán autonomní mobility</a:t>
            </a:r>
            <a:r>
              <a:rPr lang="cs-CZ" altLang="cs-CZ" sz="2800" b="1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Arial"/>
              </a:rPr>
              <a:t>“ do 2025</a:t>
            </a:r>
            <a:r>
              <a:rPr lang="cs-CZ" altLang="cs-CZ" sz="2800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Arial"/>
              </a:rPr>
              <a:t> (s výhledem do 2027)</a:t>
            </a:r>
            <a:endParaRPr kumimoji="0" lang="cs-CZ" altLang="cs-CZ" sz="2800" i="0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0B0004020202020204" pitchFamily="34" charset="0"/>
              <a:ea typeface="Verdana" panose="020B0604030504040204" pitchFamily="34" charset="0"/>
              <a:cs typeface="Arial"/>
            </a:endParaRPr>
          </a:p>
          <a:p>
            <a:pPr marL="1543050" lvl="2" indent="-342900" fontAlgn="base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/>
            </a:pPr>
            <a:r>
              <a:rPr kumimoji="0" lang="cs-CZ" altLang="cs-CZ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  <a:ea typeface="Verdana" panose="020B0604030504040204" pitchFamily="34" charset="0"/>
                <a:cs typeface="Arial"/>
              </a:rPr>
              <a:t>infrastruktura a technické aspekty</a:t>
            </a:r>
            <a:endParaRPr lang="cs-CZ" altLang="cs-CZ" sz="2200" dirty="0">
              <a:solidFill>
                <a:schemeClr val="bg1"/>
              </a:solidFill>
              <a:latin typeface="Aptos" panose="020B0004020202020204" pitchFamily="34" charset="0"/>
              <a:ea typeface="Verdana" panose="020B0604030504040204" pitchFamily="34" charset="0"/>
              <a:cs typeface="Arial"/>
            </a:endParaRPr>
          </a:p>
          <a:p>
            <a:pPr marL="1543050" lvl="2" indent="-342900" fontAlgn="base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/>
            </a:pPr>
            <a:r>
              <a:rPr kumimoji="0" lang="cs-CZ" altLang="cs-CZ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  <a:ea typeface="Verdana" panose="020B0604030504040204" pitchFamily="34" charset="0"/>
                <a:cs typeface="Arial"/>
              </a:rPr>
              <a:t>právní rámec a standardizace</a:t>
            </a:r>
            <a:endParaRPr lang="cs-CZ" altLang="cs-CZ" sz="2200" dirty="0">
              <a:solidFill>
                <a:schemeClr val="bg1"/>
              </a:solidFill>
              <a:latin typeface="Aptos" panose="020B0004020202020204" pitchFamily="34" charset="0"/>
              <a:ea typeface="Verdana" panose="020B0604030504040204" pitchFamily="34" charset="0"/>
              <a:cs typeface="Arial"/>
            </a:endParaRPr>
          </a:p>
          <a:p>
            <a:pPr marL="1543050" lvl="2" indent="-342900" fontAlgn="base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/>
            </a:pPr>
            <a:r>
              <a:rPr kumimoji="0" lang="cs-CZ" altLang="cs-CZ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  <a:ea typeface="Verdana" panose="020B0604030504040204" pitchFamily="34" charset="0"/>
                <a:cs typeface="Arial"/>
              </a:rPr>
              <a:t>výzkum, vývoj a inovace a vzdělávání a osvěta</a:t>
            </a:r>
          </a:p>
          <a:p>
            <a:pPr marL="1543050" lvl="2" indent="-342900" fontAlgn="base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200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Arial"/>
              </a:rPr>
              <a:t>podpora testování, výzkumu a vývoje</a:t>
            </a:r>
            <a:endParaRPr kumimoji="0" lang="cs-CZ" altLang="cs-CZ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0B0004020202020204" pitchFamily="34" charset="0"/>
              <a:ea typeface="Verdana" panose="020B060403050404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29782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4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71550" y="-195228"/>
            <a:ext cx="16344900" cy="12477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ts val="1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ExtraBold" panose="020B0004020202020204" pitchFamily="34" charset="0"/>
              </a:rPr>
              <a:t>Aktivity pro podporu rozvoje autonomní mobility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ExtraBold" panose="020B0004020202020204" pitchFamily="34" charset="0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411470" y="9258300"/>
            <a:ext cx="2870885" cy="717721"/>
          </a:xfrm>
          <a:custGeom>
            <a:avLst/>
            <a:gdLst/>
            <a:ahLst/>
            <a:cxnLst/>
            <a:rect l="l" t="t" r="r" b="b"/>
            <a:pathLst>
              <a:path w="2870885" h="717721">
                <a:moveTo>
                  <a:pt x="0" y="0"/>
                </a:moveTo>
                <a:lnTo>
                  <a:pt x="2870885" y="0"/>
                </a:lnTo>
                <a:lnTo>
                  <a:pt x="2870885" y="717721"/>
                </a:lnTo>
                <a:lnTo>
                  <a:pt x="0" y="7177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EEF4C97-67A9-F13C-7684-BA978C07427D}"/>
              </a:ext>
            </a:extLst>
          </p:cNvPr>
          <p:cNvSpPr txBox="1"/>
          <p:nvPr/>
        </p:nvSpPr>
        <p:spPr>
          <a:xfrm>
            <a:off x="971550" y="1978496"/>
            <a:ext cx="17114530" cy="6308074"/>
          </a:xfrm>
          <a:prstGeom prst="rect">
            <a:avLst/>
          </a:prstGeom>
          <a:solidFill>
            <a:srgbClr val="134971"/>
          </a:solidFill>
        </p:spPr>
        <p:txBody>
          <a:bodyPr wrap="square" rtlCol="0">
            <a:spAutoFit/>
          </a:bodyPr>
          <a:lstStyle/>
          <a:p>
            <a:pPr marR="0" lvl="0" algn="l" defTabSz="914400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cs-CZ" altLang="cs-CZ" sz="2800" b="1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Arial"/>
              </a:rPr>
              <a:t>Výzkum, vývoj a inovace</a:t>
            </a:r>
          </a:p>
          <a:p>
            <a:pPr marL="994500" lvl="2" indent="-457200" fontAlgn="base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400" dirty="0">
                <a:solidFill>
                  <a:prstClr val="white"/>
                </a:solidFill>
                <a:latin typeface="Aptos" panose="020B0004020202020204" pitchFamily="34" charset="0"/>
                <a:ea typeface="Verdana" panose="020B0604030504040204" pitchFamily="34" charset="0"/>
                <a:cs typeface="Arial"/>
              </a:rPr>
              <a:t>DOPRAVA 2030 – průměrně 500 mil. Kč/rok na projekty aplikovaného výzkumu v dopravě </a:t>
            </a:r>
          </a:p>
          <a:p>
            <a:pPr marR="0" lvl="0" algn="l" defTabSz="914400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cs-CZ" alt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Verdana" panose="020B0604030504040204" pitchFamily="34" charset="0"/>
                <a:cs typeface="Arial"/>
              </a:rPr>
              <a:t>Rozvoj digitální infrastruktury</a:t>
            </a:r>
          </a:p>
          <a:p>
            <a:pPr marL="994500" lvl="2" indent="-457200" fontAlgn="base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400" dirty="0">
                <a:solidFill>
                  <a:prstClr val="white"/>
                </a:solidFill>
                <a:latin typeface="Aptos" panose="020B0004020202020204" pitchFamily="34" charset="0"/>
                <a:ea typeface="Verdana" panose="020B0604030504040204" pitchFamily="34" charset="0"/>
                <a:cs typeface="Arial"/>
              </a:rPr>
              <a:t>Výzkumné a pilotní projekty a reálná implementace v ČR, odborné studie </a:t>
            </a:r>
          </a:p>
          <a:p>
            <a:pPr marR="0" lvl="0" algn="l" defTabSz="914400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cs-CZ" alt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Verdana" panose="020B0604030504040204" pitchFamily="34" charset="0"/>
                <a:cs typeface="Arial"/>
              </a:rPr>
              <a:t>Pře</a:t>
            </a:r>
            <a:r>
              <a:rPr lang="cs-CZ" altLang="cs-CZ" sz="2800" b="1" dirty="0" err="1">
                <a:solidFill>
                  <a:prstClr val="white"/>
                </a:solidFill>
                <a:latin typeface="Aptos" panose="020B0004020202020204" pitchFamily="34" charset="0"/>
                <a:ea typeface="Verdana" panose="020B0604030504040204" pitchFamily="34" charset="0"/>
                <a:cs typeface="Arial"/>
              </a:rPr>
              <a:t>shraniční</a:t>
            </a:r>
            <a:r>
              <a:rPr lang="cs-CZ" altLang="cs-CZ" sz="2800" b="1" dirty="0">
                <a:solidFill>
                  <a:prstClr val="white"/>
                </a:solidFill>
                <a:latin typeface="Aptos" panose="020B0004020202020204" pitchFamily="34" charset="0"/>
                <a:ea typeface="Verdana" panose="020B0604030504040204" pitchFamily="34" charset="0"/>
                <a:cs typeface="Arial"/>
              </a:rPr>
              <a:t> a evropská spolupráce</a:t>
            </a:r>
          </a:p>
          <a:p>
            <a:pPr marL="994500" lvl="2" indent="-457200" fontAlgn="base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400" dirty="0">
                <a:solidFill>
                  <a:prstClr val="white"/>
                </a:solidFill>
                <a:latin typeface="Aptos" panose="020B0004020202020204" pitchFamily="34" charset="0"/>
                <a:ea typeface="Verdana" panose="020B0604030504040204" pitchFamily="34" charset="0"/>
                <a:cs typeface="Arial"/>
              </a:rPr>
              <a:t>Partnerství pro datově propojenou, kooperativní a automatizovanou mobilitu</a:t>
            </a:r>
          </a:p>
          <a:p>
            <a:pPr marL="994500" lvl="2" indent="-457200" fontAlgn="base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400" dirty="0">
                <a:solidFill>
                  <a:prstClr val="white"/>
                </a:solidFill>
                <a:latin typeface="Aptos" panose="020B0004020202020204" pitchFamily="34" charset="0"/>
                <a:ea typeface="Verdana" panose="020B0604030504040204" pitchFamily="34" charset="0"/>
                <a:cs typeface="Arial"/>
              </a:rPr>
              <a:t>Zapojení do evropských projektů</a:t>
            </a:r>
          </a:p>
          <a:p>
            <a:pPr marL="994500" lvl="2" indent="-457200" fontAlgn="base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400" dirty="0">
                <a:solidFill>
                  <a:prstClr val="white"/>
                </a:solidFill>
                <a:latin typeface="Aptos" panose="020B0004020202020204" pitchFamily="34" charset="0"/>
                <a:ea typeface="Verdana" panose="020B0604030504040204" pitchFamily="34" charset="0"/>
                <a:cs typeface="Arial"/>
              </a:rPr>
              <a:t>5G koridor Praha – Mnichov, výzkumné projekty se Saskem </a:t>
            </a:r>
          </a:p>
          <a:p>
            <a:pPr marR="0" lvl="0" algn="l" defTabSz="914400" rtl="0" eaLnBrk="1" fontAlgn="base" latinLnBrk="0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cs-CZ" altLang="cs-CZ" sz="2800" b="1" dirty="0">
                <a:solidFill>
                  <a:prstClr val="white"/>
                </a:solidFill>
                <a:latin typeface="Aptos" panose="020B0004020202020204" pitchFamily="34" charset="0"/>
                <a:ea typeface="Verdana" panose="020B0604030504040204" pitchFamily="34" charset="0"/>
                <a:cs typeface="Arial"/>
              </a:rPr>
              <a:t>Mobility Innovation Hub </a:t>
            </a:r>
          </a:p>
          <a:p>
            <a:pPr marL="800100" lvl="1" indent="-342900" fontAlgn="base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400" dirty="0">
                <a:solidFill>
                  <a:prstClr val="white"/>
                </a:solidFill>
                <a:latin typeface="Aptos" panose="020B0004020202020204" pitchFamily="34" charset="0"/>
                <a:ea typeface="Verdana" panose="020B0604030504040204" pitchFamily="34" charset="0"/>
                <a:cs typeface="Arial"/>
              </a:rPr>
              <a:t>   Podpora start-upů a propojování se zahraničím  </a:t>
            </a:r>
          </a:p>
          <a:p>
            <a:pPr marL="80100" lvl="1" fontAlgn="base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kumimoji="0" lang="cs-CZ" altLang="cs-CZ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Verdana" panose="020B0604030504040204" pitchFamily="34" charset="0"/>
              <a:cs typeface="Arial"/>
            </a:endParaRPr>
          </a:p>
        </p:txBody>
      </p:sp>
      <p:pic>
        <p:nvPicPr>
          <p:cNvPr id="5" name="Obrázek 4">
            <a:hlinkClick r:id="rId5"/>
            <a:extLst>
              <a:ext uri="{FF2B5EF4-FFF2-40B4-BE49-F238E27FC236}">
                <a16:creationId xmlns:a16="http://schemas.microsoft.com/office/drawing/2014/main" id="{4304247D-A52C-067E-B0F2-BBEEC71753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8200" y="6591300"/>
            <a:ext cx="2590800" cy="100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7846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4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411470" y="9258300"/>
            <a:ext cx="2870885" cy="717721"/>
          </a:xfrm>
          <a:custGeom>
            <a:avLst/>
            <a:gdLst/>
            <a:ahLst/>
            <a:cxnLst/>
            <a:rect l="l" t="t" r="r" b="b"/>
            <a:pathLst>
              <a:path w="2870885" h="717721">
                <a:moveTo>
                  <a:pt x="0" y="0"/>
                </a:moveTo>
                <a:lnTo>
                  <a:pt x="2870885" y="0"/>
                </a:lnTo>
                <a:lnTo>
                  <a:pt x="2870885" y="717721"/>
                </a:lnTo>
                <a:lnTo>
                  <a:pt x="0" y="7177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248B1806-A3E4-557F-5966-F356A1CC2E19}"/>
              </a:ext>
            </a:extLst>
          </p:cNvPr>
          <p:cNvSpPr txBox="1"/>
          <p:nvPr/>
        </p:nvSpPr>
        <p:spPr>
          <a:xfrm>
            <a:off x="762000" y="1882364"/>
            <a:ext cx="9221156" cy="6692791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/>
          <a:p>
            <a:pPr marL="114300" marR="0" lv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cs-CZ" altLang="cs-CZ" sz="2800" b="1" dirty="0">
                <a:solidFill>
                  <a:schemeClr val="bg1"/>
                </a:solidFill>
                <a:latin typeface="Aptos" panose="020B0004020202020204" pitchFamily="34" charset="0"/>
              </a:rPr>
              <a:t>N</a:t>
            </a:r>
            <a:r>
              <a:rPr lang="en-US" altLang="cs-CZ" sz="2800" b="1" dirty="0" err="1">
                <a:solidFill>
                  <a:schemeClr val="bg1"/>
                </a:solidFill>
                <a:latin typeface="Aptos" panose="020B0004020202020204" pitchFamily="34" charset="0"/>
              </a:rPr>
              <a:t>ovelizace</a:t>
            </a:r>
            <a:r>
              <a:rPr lang="en-US" altLang="cs-CZ" sz="2800" b="1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n-US" altLang="cs-CZ" sz="2800" b="1" dirty="0" err="1">
                <a:solidFill>
                  <a:schemeClr val="bg1"/>
                </a:solidFill>
                <a:latin typeface="Aptos" panose="020B0004020202020204" pitchFamily="34" charset="0"/>
              </a:rPr>
              <a:t>zákonů</a:t>
            </a:r>
            <a:r>
              <a:rPr lang="en-US" altLang="cs-CZ" sz="2800" b="1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cs-CZ" altLang="cs-CZ" sz="2800" b="1" dirty="0">
                <a:solidFill>
                  <a:schemeClr val="bg1"/>
                </a:solidFill>
                <a:latin typeface="Aptos" panose="020B0004020202020204" pitchFamily="34" charset="0"/>
              </a:rPr>
              <a:t>č.</a:t>
            </a:r>
            <a:r>
              <a:rPr lang="en-US" altLang="cs-CZ" sz="2800" b="1" dirty="0">
                <a:solidFill>
                  <a:schemeClr val="bg1"/>
                </a:solidFill>
                <a:latin typeface="Aptos" panose="020B0004020202020204" pitchFamily="34" charset="0"/>
              </a:rPr>
              <a:t>361/2000 Sb.</a:t>
            </a:r>
            <a:r>
              <a:rPr lang="cs-CZ" altLang="cs-CZ" sz="2800" b="1" dirty="0">
                <a:solidFill>
                  <a:schemeClr val="bg1"/>
                </a:solidFill>
                <a:latin typeface="Aptos" panose="020B0004020202020204" pitchFamily="34" charset="0"/>
              </a:rPr>
              <a:t>, </a:t>
            </a:r>
            <a:r>
              <a:rPr lang="cs-CZ" sz="2800" b="1" dirty="0">
                <a:solidFill>
                  <a:schemeClr val="bg1"/>
                </a:solidFill>
                <a:latin typeface="Aptos" panose="020B0004020202020204" pitchFamily="34" charset="0"/>
              </a:rPr>
              <a:t>o silničním provozu, a </a:t>
            </a:r>
            <a:r>
              <a:rPr lang="en-US" altLang="cs-CZ" sz="2800" b="1" dirty="0">
                <a:solidFill>
                  <a:schemeClr val="bg1"/>
                </a:solidFill>
                <a:latin typeface="Aptos" panose="020B0004020202020204" pitchFamily="34" charset="0"/>
              </a:rPr>
              <a:t>č. 56/2001 Sb.</a:t>
            </a:r>
            <a:r>
              <a:rPr lang="cs-CZ" altLang="cs-CZ" sz="2800" b="1" dirty="0">
                <a:solidFill>
                  <a:schemeClr val="bg1"/>
                </a:solidFill>
                <a:latin typeface="Aptos" panose="020B0004020202020204" pitchFamily="34" charset="0"/>
              </a:rPr>
              <a:t>, o</a:t>
            </a:r>
            <a:r>
              <a:rPr lang="cs-CZ" sz="2800" b="1" dirty="0">
                <a:solidFill>
                  <a:schemeClr val="bg1"/>
                </a:solidFill>
                <a:latin typeface="Aptos" panose="020B0004020202020204" pitchFamily="34" charset="0"/>
              </a:rPr>
              <a:t> podmínkách provozu vozidel na pozemních komunikacích</a:t>
            </a:r>
            <a:r>
              <a:rPr lang="cs-CZ" altLang="cs-CZ" sz="2800" b="1" dirty="0">
                <a:solidFill>
                  <a:schemeClr val="bg1"/>
                </a:solidFill>
                <a:latin typeface="Aptos" panose="020B0004020202020204" pitchFamily="34" charset="0"/>
              </a:rPr>
              <a:t> obecně v</a:t>
            </a:r>
            <a:r>
              <a:rPr lang="en-US" altLang="cs-CZ" sz="2800" b="1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n-US" altLang="cs-CZ" sz="2800" b="1" dirty="0" err="1">
                <a:solidFill>
                  <a:schemeClr val="bg1"/>
                </a:solidFill>
                <a:latin typeface="Aptos" panose="020B0004020202020204" pitchFamily="34" charset="0"/>
              </a:rPr>
              <a:t>oblastech</a:t>
            </a:r>
            <a:r>
              <a:rPr lang="cs-CZ" altLang="cs-CZ" sz="2800" b="1" dirty="0">
                <a:solidFill>
                  <a:schemeClr val="bg1"/>
                </a:solidFill>
                <a:latin typeface="Aptos" panose="020B0004020202020204" pitchFamily="34" charset="0"/>
              </a:rPr>
              <a:t>:</a:t>
            </a:r>
          </a:p>
          <a:p>
            <a:pPr marL="1314450" lvl="2" indent="-3429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cs-CZ" sz="2400" dirty="0" err="1">
                <a:solidFill>
                  <a:schemeClr val="bg1"/>
                </a:solidFill>
                <a:latin typeface="Aptos" panose="020B0004020202020204" pitchFamily="34" charset="0"/>
              </a:rPr>
              <a:t>definice</a:t>
            </a:r>
            <a:r>
              <a:rPr lang="en-US" altLang="cs-CZ" sz="2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n-US" altLang="cs-CZ" sz="2400" dirty="0" err="1">
                <a:solidFill>
                  <a:schemeClr val="bg1"/>
                </a:solidFill>
                <a:latin typeface="Aptos" panose="020B0004020202020204" pitchFamily="34" charset="0"/>
              </a:rPr>
              <a:t>řidiče</a:t>
            </a:r>
            <a:endParaRPr lang="en-US" altLang="cs-CZ" sz="24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marL="1314450" lvl="2" indent="-3429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cs-CZ" sz="2400" dirty="0" err="1">
                <a:solidFill>
                  <a:schemeClr val="bg1"/>
                </a:solidFill>
                <a:latin typeface="Aptos" panose="020B0004020202020204" pitchFamily="34" charset="0"/>
              </a:rPr>
              <a:t>odpovědnost</a:t>
            </a:r>
            <a:r>
              <a:rPr lang="en-US" altLang="cs-CZ" sz="2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n-US" altLang="cs-CZ" sz="2400" dirty="0" err="1">
                <a:solidFill>
                  <a:schemeClr val="bg1"/>
                </a:solidFill>
                <a:latin typeface="Aptos" panose="020B0004020202020204" pitchFamily="34" charset="0"/>
              </a:rPr>
              <a:t>řidiče</a:t>
            </a:r>
            <a:endParaRPr lang="en-US" altLang="cs-CZ" sz="24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marL="1314450" lvl="2" indent="-3429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cs-CZ" sz="2400" dirty="0" err="1">
                <a:solidFill>
                  <a:schemeClr val="bg1"/>
                </a:solidFill>
                <a:latin typeface="Aptos" panose="020B0004020202020204" pitchFamily="34" charset="0"/>
              </a:rPr>
              <a:t>převzetí</a:t>
            </a:r>
            <a:r>
              <a:rPr lang="en-US" altLang="cs-CZ" sz="2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n-US" altLang="cs-CZ" sz="2400" dirty="0" err="1">
                <a:solidFill>
                  <a:schemeClr val="bg1"/>
                </a:solidFill>
                <a:latin typeface="Aptos" panose="020B0004020202020204" pitchFamily="34" charset="0"/>
              </a:rPr>
              <a:t>řízení</a:t>
            </a:r>
            <a:endParaRPr lang="en-US" altLang="cs-CZ" sz="24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marL="1314450" lvl="2" indent="-3429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cs-CZ" sz="2400" dirty="0" err="1">
                <a:solidFill>
                  <a:schemeClr val="bg1"/>
                </a:solidFill>
                <a:latin typeface="Aptos" panose="020B0004020202020204" pitchFamily="34" charset="0"/>
              </a:rPr>
              <a:t>povinnost</a:t>
            </a:r>
            <a:r>
              <a:rPr lang="en-US" altLang="cs-CZ" sz="2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n-US" altLang="cs-CZ" sz="2400" dirty="0" err="1">
                <a:solidFill>
                  <a:schemeClr val="bg1"/>
                </a:solidFill>
                <a:latin typeface="Aptos" panose="020B0004020202020204" pitchFamily="34" charset="0"/>
              </a:rPr>
              <a:t>umožnit</a:t>
            </a:r>
            <a:r>
              <a:rPr lang="en-US" altLang="cs-CZ" sz="2400" dirty="0">
                <a:solidFill>
                  <a:schemeClr val="bg1"/>
                </a:solidFill>
                <a:latin typeface="Aptos" panose="020B0004020202020204" pitchFamily="34" charset="0"/>
              </a:rPr>
              <a:t> PČR </a:t>
            </a:r>
            <a:r>
              <a:rPr lang="en-US" altLang="cs-CZ" sz="2400" dirty="0" err="1">
                <a:solidFill>
                  <a:schemeClr val="bg1"/>
                </a:solidFill>
                <a:latin typeface="Aptos" panose="020B0004020202020204" pitchFamily="34" charset="0"/>
              </a:rPr>
              <a:t>ověření</a:t>
            </a:r>
            <a:endParaRPr lang="en-US" altLang="cs-CZ" sz="24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marL="1314450" lvl="2" indent="-3429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cs-CZ" sz="2400" dirty="0" err="1">
                <a:solidFill>
                  <a:schemeClr val="bg1"/>
                </a:solidFill>
                <a:latin typeface="Aptos" panose="020B0004020202020204" pitchFamily="34" charset="0"/>
              </a:rPr>
              <a:t>registr</a:t>
            </a:r>
            <a:r>
              <a:rPr lang="en-US" altLang="cs-CZ" sz="2400" dirty="0">
                <a:solidFill>
                  <a:schemeClr val="bg1"/>
                </a:solidFill>
                <a:latin typeface="Aptos" panose="020B0004020202020204" pitchFamily="34" charset="0"/>
              </a:rPr>
              <a:t> </a:t>
            </a:r>
            <a:r>
              <a:rPr lang="en-US" altLang="cs-CZ" sz="2400" dirty="0" err="1">
                <a:solidFill>
                  <a:schemeClr val="bg1"/>
                </a:solidFill>
                <a:latin typeface="Aptos" panose="020B0004020202020204" pitchFamily="34" charset="0"/>
              </a:rPr>
              <a:t>vozidel</a:t>
            </a:r>
            <a:endParaRPr lang="cs-CZ" altLang="cs-CZ" sz="24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marL="5715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cs-CZ" altLang="cs-CZ" sz="2800" b="1" dirty="0">
                <a:solidFill>
                  <a:schemeClr val="bg1"/>
                </a:solidFill>
                <a:latin typeface="Aptos" panose="020B0004020202020204" pitchFamily="34" charset="0"/>
              </a:rPr>
              <a:t>Aktuální stav:</a:t>
            </a:r>
          </a:p>
          <a:p>
            <a:pPr marL="1428750" lvl="2" indent="-4572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ptos" panose="020B0004020202020204" pitchFamily="34" charset="0"/>
              </a:rPr>
              <a:t>lhůta pro uplatňování připomínek od 9. 10. do 7. 11. 2024</a:t>
            </a:r>
          </a:p>
          <a:p>
            <a:pPr marL="1428750" lvl="2" indent="-4572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ptos" panose="020B0004020202020204" pitchFamily="34" charset="0"/>
              </a:rPr>
              <a:t>nyní probíhá vypořádávání uplatněných připomínek</a:t>
            </a:r>
          </a:p>
          <a:p>
            <a:pPr marL="1428750" lvl="2" indent="-4572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ptos" panose="020B0004020202020204" pitchFamily="34" charset="0"/>
              </a:rPr>
              <a:t>předpokládaná účinnost 1. 1. 2026</a:t>
            </a:r>
          </a:p>
          <a:p>
            <a:pPr marL="742950" lvl="1" indent="-2286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en-US" altLang="cs-CZ" sz="24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marL="342900" marR="0" lvl="0" indent="-2286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cs-CZ" sz="900" b="1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37" name="TextBox 2">
            <a:extLst>
              <a:ext uri="{FF2B5EF4-FFF2-40B4-BE49-F238E27FC236}">
                <a16:creationId xmlns:a16="http://schemas.microsoft.com/office/drawing/2014/main" id="{B41B03F8-0805-C72E-5AFB-72BDB64BEFE6}"/>
              </a:ext>
            </a:extLst>
          </p:cNvPr>
          <p:cNvSpPr txBox="1"/>
          <p:nvPr/>
        </p:nvSpPr>
        <p:spPr>
          <a:xfrm>
            <a:off x="971550" y="-195228"/>
            <a:ext cx="16344900" cy="12477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ts val="1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800" dirty="0">
                <a:solidFill>
                  <a:srgbClr val="FFFFFF"/>
                </a:solidFill>
                <a:latin typeface="Aptos ExtraBold" panose="020B0004020202020204" pitchFamily="34" charset="0"/>
              </a:rPr>
              <a:t>Právní rámec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ExtraBold" panose="020B0004020202020204" pitchFamily="34" charset="0"/>
            </a:endParaRPr>
          </a:p>
        </p:txBody>
      </p:sp>
      <p:pic>
        <p:nvPicPr>
          <p:cNvPr id="38" name="Obrázek 37">
            <a:extLst>
              <a:ext uri="{FF2B5EF4-FFF2-40B4-BE49-F238E27FC236}">
                <a16:creationId xmlns:a16="http://schemas.microsoft.com/office/drawing/2014/main" id="{90042EBC-9880-64C5-E048-D5BA5F13729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" b="18690"/>
          <a:stretch/>
        </p:blipFill>
        <p:spPr>
          <a:xfrm>
            <a:off x="10243018" y="1458073"/>
            <a:ext cx="6973535" cy="3770687"/>
          </a:xfrm>
          <a:prstGeom prst="rect">
            <a:avLst/>
          </a:prstGeom>
        </p:spPr>
      </p:pic>
      <p:pic>
        <p:nvPicPr>
          <p:cNvPr id="39" name="Obrázek 38">
            <a:extLst>
              <a:ext uri="{FF2B5EF4-FFF2-40B4-BE49-F238E27FC236}">
                <a16:creationId xmlns:a16="http://schemas.microsoft.com/office/drawing/2014/main" id="{9EDEA659-C8F1-59D6-05A5-378AF49E595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195" r="333" b="-2"/>
          <a:stretch/>
        </p:blipFill>
        <p:spPr>
          <a:xfrm>
            <a:off x="10243018" y="5457987"/>
            <a:ext cx="6973535" cy="3770686"/>
          </a:xfrm>
          <a:prstGeom prst="rect">
            <a:avLst/>
          </a:prstGeom>
        </p:spPr>
      </p:pic>
      <p:sp>
        <p:nvSpPr>
          <p:cNvPr id="40" name="TextovéPole 39">
            <a:extLst>
              <a:ext uri="{FF2B5EF4-FFF2-40B4-BE49-F238E27FC236}">
                <a16:creationId xmlns:a16="http://schemas.microsoft.com/office/drawing/2014/main" id="{AA6F9144-4760-D67A-3F8C-036191C9A0BF}"/>
              </a:ext>
            </a:extLst>
          </p:cNvPr>
          <p:cNvSpPr txBox="1"/>
          <p:nvPr/>
        </p:nvSpPr>
        <p:spPr>
          <a:xfrm>
            <a:off x="13792199" y="9655943"/>
            <a:ext cx="32777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bg1"/>
                </a:solidFill>
              </a:rPr>
              <a:t>Zdroj obrázků: BMW, Mercedes AG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36810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4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411470" y="9258300"/>
            <a:ext cx="2870885" cy="717721"/>
          </a:xfrm>
          <a:custGeom>
            <a:avLst/>
            <a:gdLst/>
            <a:ahLst/>
            <a:cxnLst/>
            <a:rect l="l" t="t" r="r" b="b"/>
            <a:pathLst>
              <a:path w="2870885" h="717721">
                <a:moveTo>
                  <a:pt x="0" y="0"/>
                </a:moveTo>
                <a:lnTo>
                  <a:pt x="2870885" y="0"/>
                </a:lnTo>
                <a:lnTo>
                  <a:pt x="2870885" y="717721"/>
                </a:lnTo>
                <a:lnTo>
                  <a:pt x="0" y="7177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0E2B8-B047-F4FD-99AF-707605B733AD}"/>
              </a:ext>
            </a:extLst>
          </p:cNvPr>
          <p:cNvSpPr txBox="1"/>
          <p:nvPr/>
        </p:nvSpPr>
        <p:spPr>
          <a:xfrm>
            <a:off x="762000" y="1644892"/>
            <a:ext cx="16999927" cy="6975281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/>
          <a:p>
            <a:pPr marL="114300" marR="0" lv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cs-CZ" altLang="cs-CZ" sz="20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marL="114300" algn="just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cs-CZ" sz="2800" b="1" dirty="0">
                <a:solidFill>
                  <a:schemeClr val="bg1"/>
                </a:solidFill>
                <a:latin typeface="Aptos" panose="020B0004020202020204" pitchFamily="34" charset="0"/>
              </a:rPr>
              <a:t>Automatizovaná vozidla </a:t>
            </a:r>
            <a:r>
              <a:rPr lang="cs-CZ" sz="2400" b="1" dirty="0">
                <a:solidFill>
                  <a:schemeClr val="bg1"/>
                </a:solidFill>
                <a:latin typeface="Aptos" panose="020B0004020202020204" pitchFamily="34" charset="0"/>
              </a:rPr>
              <a:t>= </a:t>
            </a:r>
            <a:r>
              <a:rPr lang="cs-CZ" sz="2800" dirty="0">
                <a:solidFill>
                  <a:schemeClr val="bg1"/>
                </a:solidFill>
                <a:latin typeface="Aptos" panose="020B0004020202020204" pitchFamily="34" charset="0"/>
              </a:rPr>
              <a:t>motorová vozidla navržená a vyrobená tak, aby se dokázala po určitou dobu pohybovat autonomně, bez neustálého dohledu řidiče, kdy se však přesto očekává nebo vyžaduje zásah řidiče</a:t>
            </a:r>
            <a:endParaRPr lang="cs-CZ" sz="24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marL="114300"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cs-CZ" sz="24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marL="1257300" lvl="2" indent="-342900" algn="just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82563" algn="l"/>
              </a:tabLst>
              <a:defRPr/>
            </a:pPr>
            <a:r>
              <a:rPr lang="cs-CZ" sz="2400" dirty="0">
                <a:solidFill>
                  <a:schemeClr val="bg1"/>
                </a:solidFill>
                <a:latin typeface="Aptos" panose="020B0004020202020204" pitchFamily="34" charset="0"/>
              </a:rPr>
              <a:t>přímo v předpisu EU</a:t>
            </a:r>
          </a:p>
          <a:p>
            <a:pPr marL="1257300" lvl="2" indent="-342900" algn="just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ptos" panose="020B0004020202020204" pitchFamily="34" charset="0"/>
              </a:rPr>
              <a:t>zákon nemusí automatizovaná vozidla samostatně vymezovat</a:t>
            </a:r>
          </a:p>
          <a:p>
            <a:pPr marL="1257300" lvl="2" indent="-342900" algn="just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bg1"/>
                </a:solidFill>
                <a:latin typeface="Aptos" panose="020B0004020202020204" pitchFamily="34" charset="0"/>
              </a:rPr>
              <a:t>automatizovaná vozidla budou schvalována zejména dle Nařízení EU č. 2019/2144 a předpisu EHK OSN č.157</a:t>
            </a:r>
          </a:p>
          <a:p>
            <a:pPr lvl="2" algn="just" fontAlgn="base">
              <a:spcBef>
                <a:spcPct val="20000"/>
              </a:spcBef>
              <a:spcAft>
                <a:spcPct val="0"/>
              </a:spcAft>
              <a:defRPr/>
            </a:pPr>
            <a:endParaRPr lang="cs-CZ" sz="24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algn="just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cs-CZ" sz="2800" b="1" dirty="0">
                <a:solidFill>
                  <a:schemeClr val="bg1"/>
                </a:solidFill>
                <a:latin typeface="Aptos" panose="020B0004020202020204" pitchFamily="34" charset="0"/>
              </a:rPr>
              <a:t>  Řidič </a:t>
            </a:r>
            <a:r>
              <a:rPr lang="cs-CZ" sz="2400" b="1" dirty="0">
                <a:solidFill>
                  <a:schemeClr val="bg1"/>
                </a:solidFill>
                <a:latin typeface="Aptos" panose="020B0004020202020204" pitchFamily="34" charset="0"/>
              </a:rPr>
              <a:t>= </a:t>
            </a:r>
            <a:r>
              <a:rPr lang="cs-CZ" sz="2800" dirty="0">
                <a:solidFill>
                  <a:schemeClr val="bg1"/>
                </a:solidFill>
                <a:latin typeface="Aptos" panose="020B0004020202020204" pitchFamily="34" charset="0"/>
              </a:rPr>
              <a:t>osoba, která sedí v automatizovaném vozidle na sedadle řidiče</a:t>
            </a:r>
            <a:endParaRPr lang="cs-CZ" sz="24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algn="just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cs-CZ" sz="24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marL="1257300" lvl="2" indent="-342900" algn="just" fontAlgn="base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tabLst>
                <a:tab pos="182563" algn="l"/>
              </a:tabLst>
              <a:defRPr/>
            </a:pPr>
            <a:r>
              <a:rPr lang="cs-CZ" sz="2400" dirty="0">
                <a:solidFill>
                  <a:schemeClr val="bg1"/>
                </a:solidFill>
                <a:latin typeface="Aptos" panose="020B0004020202020204" pitchFamily="34" charset="0"/>
              </a:rPr>
              <a:t>rozšíření definice řidiče v zákoně o silničním provozu</a:t>
            </a:r>
          </a:p>
          <a:p>
            <a:pPr marL="1257300" lvl="2" indent="-342900" algn="just" fontAlgn="base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tabLst>
                <a:tab pos="182563" algn="l"/>
              </a:tabLst>
              <a:defRPr/>
            </a:pPr>
            <a:r>
              <a:rPr lang="cs-CZ" sz="2400" dirty="0">
                <a:solidFill>
                  <a:schemeClr val="bg1"/>
                </a:solidFill>
                <a:latin typeface="Aptos" panose="020B0004020202020204" pitchFamily="34" charset="0"/>
              </a:rPr>
              <a:t>cílem je vyloučit pochybnosti o tom, že i v případě, kdy je automatizované vozidlo řízeno tímto </a:t>
            </a:r>
          </a:p>
          <a:p>
            <a:pPr marL="1257300" lvl="2" indent="-342900" algn="just" fontAlgn="base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tabLst>
                <a:tab pos="182563" algn="l"/>
              </a:tabLst>
              <a:defRPr/>
            </a:pPr>
            <a:r>
              <a:rPr lang="cs-CZ" sz="2400" dirty="0">
                <a:solidFill>
                  <a:schemeClr val="bg1"/>
                </a:solidFill>
                <a:latin typeface="Aptos" panose="020B0004020202020204" pitchFamily="34" charset="0"/>
              </a:rPr>
              <a:t>vozidlem, je ve vozidle osoba, na kterou je nutno nahlížet jako na řidiče</a:t>
            </a:r>
          </a:p>
          <a:p>
            <a: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cs-CZ" sz="22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cs-CZ" sz="22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marL="514350" lvl="1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en-US" altLang="cs-CZ" sz="24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marL="342900" marR="0" lvl="0" indent="-2286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cs-CZ" sz="900" b="1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314E3593-106F-2492-70DF-7D4F002DF233}"/>
              </a:ext>
            </a:extLst>
          </p:cNvPr>
          <p:cNvSpPr txBox="1"/>
          <p:nvPr/>
        </p:nvSpPr>
        <p:spPr>
          <a:xfrm>
            <a:off x="971550" y="-195228"/>
            <a:ext cx="16344900" cy="12477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ts val="1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800" dirty="0">
                <a:solidFill>
                  <a:srgbClr val="FFFFFF"/>
                </a:solidFill>
                <a:latin typeface="Aptos ExtraBold" panose="020B0004020202020204" pitchFamily="34" charset="0"/>
              </a:rPr>
              <a:t>Hlavní změny - definice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ExtraBold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7743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4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411470" y="9258300"/>
            <a:ext cx="2870885" cy="717721"/>
          </a:xfrm>
          <a:custGeom>
            <a:avLst/>
            <a:gdLst/>
            <a:ahLst/>
            <a:cxnLst/>
            <a:rect l="l" t="t" r="r" b="b"/>
            <a:pathLst>
              <a:path w="2870885" h="717721">
                <a:moveTo>
                  <a:pt x="0" y="0"/>
                </a:moveTo>
                <a:lnTo>
                  <a:pt x="2870885" y="0"/>
                </a:lnTo>
                <a:lnTo>
                  <a:pt x="2870885" y="717721"/>
                </a:lnTo>
                <a:lnTo>
                  <a:pt x="0" y="7177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64C0844-AB77-5395-C096-B493B107D216}"/>
              </a:ext>
            </a:extLst>
          </p:cNvPr>
          <p:cNvSpPr txBox="1"/>
          <p:nvPr/>
        </p:nvSpPr>
        <p:spPr>
          <a:xfrm>
            <a:off x="876603" y="1962435"/>
            <a:ext cx="16999927" cy="7295865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2800" b="1" dirty="0">
                <a:solidFill>
                  <a:schemeClr val="bg1"/>
                </a:solidFill>
                <a:latin typeface="Aptos" panose="020B0004020202020204" pitchFamily="34" charset="0"/>
              </a:rPr>
              <a:t>Vyloučení odpovědnosti řidiče i provozovatele </a:t>
            </a:r>
            <a:r>
              <a:rPr lang="cs-CZ" sz="2800" b="1" dirty="0">
                <a:solidFill>
                  <a:schemeClr val="bg1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 </a:t>
            </a:r>
            <a:r>
              <a:rPr lang="cs-CZ" sz="2800" b="1" dirty="0">
                <a:solidFill>
                  <a:schemeClr val="bg1"/>
                </a:solidFill>
                <a:latin typeface="Aptos" panose="020B0004020202020204" pitchFamily="34" charset="0"/>
              </a:rPr>
              <a:t>pokud řídilo automatizované vozidlo samo:</a:t>
            </a:r>
          </a:p>
          <a:p>
            <a:pPr marL="342900" marR="0" lvl="0" indent="-342900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400" dirty="0">
                <a:solidFill>
                  <a:prstClr val="white"/>
                </a:solidFill>
                <a:latin typeface="Aptos" panose="020B0004020202020204" pitchFamily="34" charset="0"/>
              </a:rPr>
              <a:t>N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a řidiče se </a:t>
            </a:r>
            <a:r>
              <a:rPr kumimoji="0" lang="cs-CZ" sz="2400" b="1" i="0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nevztahují pravidla provozu na pozemních komunikacích ani jiné povinnosti řidiče týkající se řízení vozidla.</a:t>
            </a:r>
          </a:p>
          <a:p>
            <a:pPr marL="342900" marR="0" lvl="0" indent="-342900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Provozovatel automatizovaného vozidla nenese objektivní odpovědnost 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za porušení pravidel provozu na pozemních komunikacích nebo jiných povinností řidiče.</a:t>
            </a:r>
          </a:p>
          <a:p>
            <a:pPr marR="0" lvl="0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sym typeface="Wingdings" panose="05000000000000000000" pitchFamily="2" charset="2"/>
              </a:rPr>
              <a:t>	 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Řidič ani provozovatel vozidla nebudou postiženi za přestupek. </a:t>
            </a:r>
          </a:p>
          <a:p>
            <a:pPr marR="0" lvl="0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br>
              <a:rPr lang="cs-CZ" sz="2400" b="1" dirty="0">
                <a:solidFill>
                  <a:prstClr val="white"/>
                </a:solidFill>
                <a:latin typeface="Aptos" panose="020B0004020202020204" pitchFamily="34" charset="0"/>
              </a:rPr>
            </a:br>
            <a:r>
              <a:rPr lang="cs-CZ" sz="2800" b="1" dirty="0">
                <a:solidFill>
                  <a:schemeClr val="bg1"/>
                </a:solidFill>
                <a:latin typeface="Aptos" panose="020B0004020202020204" pitchFamily="34" charset="0"/>
              </a:rPr>
              <a:t>Povinnosti řidičů, jejichž dodržování vyloučeno nebude, jelikož je automatizovaná vozidla nezajistí:</a:t>
            </a:r>
          </a:p>
          <a:p>
            <a:pPr marL="342900" marR="0" lvl="0" indent="-342900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400" dirty="0">
                <a:solidFill>
                  <a:prstClr val="white"/>
                </a:solidFill>
                <a:latin typeface="Aptos" panose="020B0004020202020204" pitchFamily="34" charset="0"/>
              </a:rPr>
              <a:t>držení řidičského oprávnění pro příslušnou skupinu motorových vozidel, </a:t>
            </a:r>
          </a:p>
          <a:p>
            <a:pPr marL="342900" marR="0" lvl="0" indent="-342900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400" dirty="0">
                <a:solidFill>
                  <a:prstClr val="white"/>
                </a:solidFill>
                <a:latin typeface="Aptos" panose="020B0004020202020204" pitchFamily="34" charset="0"/>
              </a:rPr>
              <a:t>vybavit vozidlo zádržným bezpečnostním systémem pro přepravu dětí, </a:t>
            </a:r>
          </a:p>
          <a:p>
            <a:pPr marL="342900" marR="0" lvl="0" indent="-342900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400" dirty="0">
                <a:solidFill>
                  <a:prstClr val="white"/>
                </a:solidFill>
                <a:latin typeface="Aptos" panose="020B0004020202020204" pitchFamily="34" charset="0"/>
              </a:rPr>
              <a:t>zákaz požití alkoholu či jiné návykové látky, </a:t>
            </a:r>
          </a:p>
          <a:p>
            <a:pPr marL="342900" marR="0" lvl="0" indent="-342900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400" dirty="0">
                <a:solidFill>
                  <a:prstClr val="white"/>
                </a:solidFill>
                <a:latin typeface="Aptos" panose="020B0004020202020204" pitchFamily="34" charset="0"/>
              </a:rPr>
              <a:t>zákaz držet při jízdě telefon apod. 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</a:endParaRPr>
          </a:p>
          <a:p>
            <a:pPr marL="514350" marR="0" lvl="1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cs-CZ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</a:endParaRPr>
          </a:p>
          <a:p>
            <a:pPr marL="342900" marR="0" lvl="0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cs-CZ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4D2E9506-C19D-13A6-747E-3A50FB891878}"/>
              </a:ext>
            </a:extLst>
          </p:cNvPr>
          <p:cNvSpPr txBox="1"/>
          <p:nvPr/>
        </p:nvSpPr>
        <p:spPr>
          <a:xfrm>
            <a:off x="971550" y="-195228"/>
            <a:ext cx="16344900" cy="12477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ts val="1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800" dirty="0">
                <a:solidFill>
                  <a:srgbClr val="FFFFFF"/>
                </a:solidFill>
                <a:latin typeface="Aptos ExtraBold" panose="020B0004020202020204" pitchFamily="34" charset="0"/>
              </a:rPr>
              <a:t>Hlavní změny - odpovědnost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ExtraBold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5108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4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411470" y="9258300"/>
            <a:ext cx="2870885" cy="717721"/>
          </a:xfrm>
          <a:custGeom>
            <a:avLst/>
            <a:gdLst/>
            <a:ahLst/>
            <a:cxnLst/>
            <a:rect l="l" t="t" r="r" b="b"/>
            <a:pathLst>
              <a:path w="2870885" h="717721">
                <a:moveTo>
                  <a:pt x="0" y="0"/>
                </a:moveTo>
                <a:lnTo>
                  <a:pt x="2870885" y="0"/>
                </a:lnTo>
                <a:lnTo>
                  <a:pt x="2870885" y="717721"/>
                </a:lnTo>
                <a:lnTo>
                  <a:pt x="0" y="7177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EF2DFD3-62CC-F6B4-24B9-58C8F152D2EA}"/>
              </a:ext>
            </a:extLst>
          </p:cNvPr>
          <p:cNvSpPr txBox="1"/>
          <p:nvPr/>
        </p:nvSpPr>
        <p:spPr>
          <a:xfrm>
            <a:off x="861363" y="2019300"/>
            <a:ext cx="16999927" cy="7411125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cs-CZ" sz="2800" b="1" dirty="0">
                <a:solidFill>
                  <a:prstClr val="white"/>
                </a:solidFill>
                <a:latin typeface="Aptos" panose="020B0004020202020204" pitchFamily="34" charset="0"/>
              </a:rPr>
              <a:t>Řidič musí být po dobu, kdy vozidlo řídí samo, připraven převzít řízení a na výzvu vozidla tak učinit.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br>
              <a:rPr lang="cs-CZ" sz="2800" dirty="0">
                <a:solidFill>
                  <a:prstClr val="white"/>
                </a:solidFill>
                <a:latin typeface="Aptos" panose="020B0004020202020204" pitchFamily="34" charset="0"/>
              </a:rPr>
            </a:br>
            <a:r>
              <a:rPr lang="cs-CZ" sz="2800" dirty="0">
                <a:solidFill>
                  <a:prstClr val="white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 </a:t>
            </a:r>
            <a:r>
              <a:rPr lang="cs-CZ" sz="2400" dirty="0">
                <a:solidFill>
                  <a:prstClr val="white"/>
                </a:solidFill>
                <a:latin typeface="Aptos" panose="020B0004020202020204" pitchFamily="34" charset="0"/>
              </a:rPr>
              <a:t>Automatizovaná vozidla v některých situacích budou vyžadovat zásah řidiče. Například při výjezdu z dálnice, nebo 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cs-CZ" sz="2400" dirty="0">
                <a:solidFill>
                  <a:prstClr val="white"/>
                </a:solidFill>
                <a:latin typeface="Aptos" panose="020B0004020202020204" pitchFamily="34" charset="0"/>
              </a:rPr>
              <a:t>       neplánovaně, při práci na silnici, před vozidlem IZS... Řidič musí být připraven reagovat a na výzvu vozidla převzít řízení.</a:t>
            </a:r>
          </a:p>
          <a:p>
            <a:pPr fontAlgn="base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cs-CZ" sz="2800" dirty="0">
              <a:solidFill>
                <a:prstClr val="white"/>
              </a:solidFill>
              <a:latin typeface="Aptos" panose="020B0004020202020204" pitchFamily="34" charset="0"/>
            </a:endParaRPr>
          </a:p>
          <a:p>
            <a:pPr fontAlgn="base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cs-CZ" sz="2800" dirty="0">
              <a:solidFill>
                <a:prstClr val="white"/>
              </a:solidFill>
              <a:latin typeface="Aptos" panose="020B0004020202020204" pitchFamily="34" charset="0"/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cs-CZ" sz="2800" b="1" dirty="0">
                <a:solidFill>
                  <a:prstClr val="white"/>
                </a:solidFill>
                <a:latin typeface="Aptos" panose="020B0004020202020204" pitchFamily="34" charset="0"/>
              </a:rPr>
              <a:t>Nepřevezme-li řidič na výzvu neprodleně řízení vozidla, přestává platit výjimka z odpovědnosti řidiče </a:t>
            </a:r>
            <a:br>
              <a:rPr lang="cs-CZ" sz="2800" b="1" dirty="0">
                <a:solidFill>
                  <a:prstClr val="white"/>
                </a:solidFill>
                <a:latin typeface="Aptos" panose="020B0004020202020204" pitchFamily="34" charset="0"/>
              </a:rPr>
            </a:br>
            <a:r>
              <a:rPr lang="cs-CZ" sz="2800" b="1" dirty="0">
                <a:solidFill>
                  <a:prstClr val="white"/>
                </a:solidFill>
                <a:latin typeface="Aptos" panose="020B0004020202020204" pitchFamily="34" charset="0"/>
              </a:rPr>
              <a:t>za případná porušení pravidel provozu. </a:t>
            </a:r>
            <a:endParaRPr lang="cs-CZ" sz="2800" dirty="0">
              <a:solidFill>
                <a:prstClr val="white"/>
              </a:solidFill>
              <a:latin typeface="Aptos" panose="020B0004020202020204" pitchFamily="34" charset="0"/>
            </a:endParaRPr>
          </a:p>
          <a:p>
            <a:pPr fontAlgn="base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cs-CZ" sz="2800" b="1" dirty="0">
              <a:solidFill>
                <a:prstClr val="white"/>
              </a:solidFill>
              <a:latin typeface="Aptos" panose="020B0004020202020204" pitchFamily="34" charset="0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à"/>
              <a:defRPr/>
            </a:pPr>
            <a:r>
              <a:rPr lang="cs-CZ" sz="2400" dirty="0">
                <a:solidFill>
                  <a:prstClr val="white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P</a:t>
            </a:r>
            <a:r>
              <a:rPr lang="cs-CZ" sz="2400" dirty="0">
                <a:solidFill>
                  <a:prstClr val="white"/>
                </a:solidFill>
                <a:latin typeface="Aptos" panose="020B0004020202020204" pitchFamily="34" charset="0"/>
              </a:rPr>
              <a:t>okud řidič na výzvu vozidla nereaguje, vozidlo provede tzv. manévr minimálního rizika a přestává platit výjimka 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cs-CZ" sz="2400" dirty="0">
                <a:solidFill>
                  <a:prstClr val="white"/>
                </a:solidFill>
                <a:latin typeface="Aptos" panose="020B0004020202020204" pitchFamily="34" charset="0"/>
              </a:rPr>
              <a:t>     z odpovědnosti řidiče, který je pak plně odpovědný za případný přestupek.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</a:endParaRPr>
          </a:p>
          <a:p>
            <a:pPr marL="514350" marR="0" lvl="1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cs-CZ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</a:endParaRPr>
          </a:p>
          <a:p>
            <a:pPr marL="342900" marR="0" lvl="0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cs-CZ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C7A4AC52-7B09-42B3-4191-EFF38DEE0F64}"/>
              </a:ext>
            </a:extLst>
          </p:cNvPr>
          <p:cNvSpPr txBox="1"/>
          <p:nvPr/>
        </p:nvSpPr>
        <p:spPr>
          <a:xfrm>
            <a:off x="971550" y="-195228"/>
            <a:ext cx="16344900" cy="12477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ts val="1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800" dirty="0">
                <a:solidFill>
                  <a:srgbClr val="FFFFFF"/>
                </a:solidFill>
                <a:latin typeface="Aptos ExtraBold" panose="020B0004020202020204" pitchFamily="34" charset="0"/>
              </a:rPr>
              <a:t>Hlavní změny – povinnosti řidiče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ExtraBold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3660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4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411470" y="9258300"/>
            <a:ext cx="2870885" cy="717721"/>
          </a:xfrm>
          <a:custGeom>
            <a:avLst/>
            <a:gdLst/>
            <a:ahLst/>
            <a:cxnLst/>
            <a:rect l="l" t="t" r="r" b="b"/>
            <a:pathLst>
              <a:path w="2870885" h="717721">
                <a:moveTo>
                  <a:pt x="0" y="0"/>
                </a:moveTo>
                <a:lnTo>
                  <a:pt x="2870885" y="0"/>
                </a:lnTo>
                <a:lnTo>
                  <a:pt x="2870885" y="717721"/>
                </a:lnTo>
                <a:lnTo>
                  <a:pt x="0" y="7177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64ABEB1-8E59-5284-FFED-A74699E9E448}"/>
              </a:ext>
            </a:extLst>
          </p:cNvPr>
          <p:cNvSpPr txBox="1"/>
          <p:nvPr/>
        </p:nvSpPr>
        <p:spPr>
          <a:xfrm>
            <a:off x="956310" y="2095500"/>
            <a:ext cx="16999927" cy="7411125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/>
          <a:p>
            <a:pPr fontAlgn="base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cs-CZ" sz="2800" b="1" dirty="0">
                <a:solidFill>
                  <a:prstClr val="white"/>
                </a:solidFill>
                <a:latin typeface="Aptos" panose="020B0004020202020204" pitchFamily="34" charset="0"/>
              </a:rPr>
              <a:t>Povinnost umožnit policistovi ověřit, zda řídilo automatizované vozidlo samo.</a:t>
            </a:r>
          </a:p>
          <a:p>
            <a:pPr marL="0" marR="0" lvl="0" indent="0" defTabSz="914400" rtl="0" eaLnBrk="1" fontAlgn="base" latinLnBrk="0" hangingPunct="1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</a:endParaRP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lang="cs-CZ" sz="2400" dirty="0">
                <a:solidFill>
                  <a:prstClr val="white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A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utomatizované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 vozidlo musí zaznamenávat data z průběhu automatizovaného řízení</a:t>
            </a:r>
            <a:r>
              <a:rPr lang="cs-CZ" sz="2400" dirty="0">
                <a:solidFill>
                  <a:prstClr val="white"/>
                </a:solidFill>
                <a:latin typeface="Aptos" panose="020B0004020202020204" pitchFamily="34" charset="0"/>
              </a:rPr>
              <a:t>.</a:t>
            </a:r>
          </a:p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Pokud řidič odmítne umožnit ověření, platí vyvratitelná domněnka, že řídil řidič, nikoli vozidlo samo.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2800" b="1" dirty="0">
                <a:solidFill>
                  <a:prstClr val="white"/>
                </a:solidFill>
                <a:latin typeface="Aptos" panose="020B0004020202020204" pitchFamily="34" charset="0"/>
              </a:rPr>
              <a:t>P</a:t>
            </a:r>
            <a:r>
              <a:rPr kumimoji="0" lang="cs-CZ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ovinnost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 výrobců automatizovaných vozidel nebo jejich akreditovaných zástupců poskytnout policii a správním orgánům údaje o tom, zda automatizované vozidlo v určitém okamžiku řídilo samo.</a:t>
            </a:r>
            <a:endParaRPr lang="cs-CZ" sz="2800" b="1" dirty="0">
              <a:solidFill>
                <a:prstClr val="white"/>
              </a:solidFill>
              <a:latin typeface="Aptos" panose="020B00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cs-CZ" sz="2400" b="1" dirty="0">
              <a:solidFill>
                <a:prstClr val="white"/>
              </a:solidFill>
              <a:latin typeface="Aptos" panose="020B0004020202020204" pitchFamily="34" charset="0"/>
              <a:sym typeface="Wingdings" panose="05000000000000000000" pitchFamily="2" charset="2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lang="cs-CZ" sz="2400">
                <a:solidFill>
                  <a:prstClr val="white"/>
                </a:solidFill>
                <a:latin typeface="Aptos" panose="020B0004020202020204" pitchFamily="34" charset="0"/>
                <a:sym typeface="Wingdings" panose="05000000000000000000" pitchFamily="2" charset="2"/>
              </a:rPr>
              <a:t>K</a:t>
            </a:r>
            <a:r>
              <a:rPr lang="cs-CZ" sz="2400">
                <a:solidFill>
                  <a:prstClr val="white"/>
                </a:solidFill>
                <a:latin typeface="Aptos" panose="020B0004020202020204" pitchFamily="34" charset="0"/>
              </a:rPr>
              <a:t>líčová </a:t>
            </a:r>
            <a:r>
              <a:rPr lang="cs-CZ" sz="2400" dirty="0">
                <a:solidFill>
                  <a:prstClr val="white"/>
                </a:solidFill>
                <a:latin typeface="Aptos" panose="020B0004020202020204" pitchFamily="34" charset="0"/>
              </a:rPr>
              <a:t>informace pro řízení o přestupku řidiče či provozovatele vozidla.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à"/>
              <a:tabLst/>
              <a:defRPr/>
            </a:pPr>
            <a:r>
              <a:rPr lang="cs-CZ" sz="2400" dirty="0">
                <a:solidFill>
                  <a:prstClr val="white"/>
                </a:solidFill>
                <a:latin typeface="Aptos" panose="020B0004020202020204" pitchFamily="34" charset="0"/>
              </a:rPr>
              <a:t>Výrobci nebo akreditovaní zástupci budou povinni informaci poskytnout, pokud jí budou disponovat.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</a:endParaRPr>
          </a:p>
          <a:p>
            <a:pPr marL="514350" marR="0" lvl="1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cs-CZ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</a:endParaRPr>
          </a:p>
          <a:p>
            <a:pPr marL="342900" marR="0" lvl="0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cs-CZ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02144364-7568-5FD7-CE38-FEEA7C5920F6}"/>
              </a:ext>
            </a:extLst>
          </p:cNvPr>
          <p:cNvSpPr txBox="1"/>
          <p:nvPr/>
        </p:nvSpPr>
        <p:spPr>
          <a:xfrm>
            <a:off x="971550" y="-195228"/>
            <a:ext cx="16344900" cy="12477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ts val="1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800" dirty="0">
                <a:solidFill>
                  <a:srgbClr val="FFFFFF"/>
                </a:solidFill>
                <a:latin typeface="Aptos ExtraBold" panose="020B0004020202020204" pitchFamily="34" charset="0"/>
              </a:rPr>
              <a:t>Hlavní změny – povinnosti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ExtraBold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6622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4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411470" y="9258300"/>
            <a:ext cx="2870885" cy="717721"/>
          </a:xfrm>
          <a:custGeom>
            <a:avLst/>
            <a:gdLst/>
            <a:ahLst/>
            <a:cxnLst/>
            <a:rect l="l" t="t" r="r" b="b"/>
            <a:pathLst>
              <a:path w="2870885" h="717721">
                <a:moveTo>
                  <a:pt x="0" y="0"/>
                </a:moveTo>
                <a:lnTo>
                  <a:pt x="2870885" y="0"/>
                </a:lnTo>
                <a:lnTo>
                  <a:pt x="2870885" y="717721"/>
                </a:lnTo>
                <a:lnTo>
                  <a:pt x="0" y="7177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B9FC450-D9DC-BDB1-E28C-23ACB58B934A}"/>
              </a:ext>
            </a:extLst>
          </p:cNvPr>
          <p:cNvSpPr txBox="1"/>
          <p:nvPr/>
        </p:nvSpPr>
        <p:spPr>
          <a:xfrm>
            <a:off x="956310" y="1926107"/>
            <a:ext cx="16999927" cy="7411125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/>
          <a:p>
            <a:pPr lvl="0" fontAlgn="base">
              <a:lnSpc>
                <a:spcPct val="107000"/>
              </a:lnSpc>
              <a:spcBef>
                <a:spcPct val="20000"/>
              </a:spcBef>
              <a:spcAft>
                <a:spcPct val="0"/>
              </a:spcAft>
              <a:buSzPts val="1200"/>
              <a:defRPr/>
            </a:pPr>
            <a:r>
              <a:rPr lang="cs-CZ" sz="2800" b="1" dirty="0">
                <a:solidFill>
                  <a:prstClr val="white"/>
                </a:solidFill>
                <a:latin typeface="Aptos" panose="020B0004020202020204" pitchFamily="34" charset="0"/>
              </a:rPr>
              <a:t>V registru silničních vozidel bude veden údaj o tom, že jde o automatizované vozidlo</a:t>
            </a:r>
          </a:p>
          <a:p>
            <a:pPr marL="342900" lvl="0" indent="-342900" fontAlgn="base">
              <a:lnSpc>
                <a:spcPct val="107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prstClr val="white"/>
                </a:solidFill>
                <a:latin typeface="Aptos" panose="020B0004020202020204" pitchFamily="34" charset="0"/>
              </a:rPr>
              <a:t>Policie ČR nebo správní orgány budou moci ověřit, že jde o automatizované vozidlo</a:t>
            </a:r>
            <a:endParaRPr lang="cs-CZ" sz="2400" b="1" dirty="0">
              <a:solidFill>
                <a:prstClr val="white"/>
              </a:solidFill>
              <a:latin typeface="Aptos" panose="020B0004020202020204" pitchFamily="34" charset="0"/>
            </a:endParaRPr>
          </a:p>
          <a:p>
            <a:pPr marL="514350" marR="0" lvl="1" indent="0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cs-CZ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</a:endParaRPr>
          </a:p>
          <a:p>
            <a:pPr marL="342900" marR="0" lvl="0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cs-CZ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AD5E4E2-371B-4A95-5CFF-C1FA891EC87D}"/>
              </a:ext>
            </a:extLst>
          </p:cNvPr>
          <p:cNvSpPr txBox="1"/>
          <p:nvPr/>
        </p:nvSpPr>
        <p:spPr>
          <a:xfrm>
            <a:off x="13792199" y="9655943"/>
            <a:ext cx="32777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Zdroj obrázků: BMW, Mercedes AG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CBDEB9B3-6EF4-6305-3715-842E477C2A78}"/>
              </a:ext>
            </a:extLst>
          </p:cNvPr>
          <p:cNvSpPr/>
          <p:nvPr/>
        </p:nvSpPr>
        <p:spPr>
          <a:xfrm>
            <a:off x="4851473" y="3765160"/>
            <a:ext cx="8559725" cy="5335036"/>
          </a:xfrm>
          <a:custGeom>
            <a:avLst/>
            <a:gdLst/>
            <a:ahLst/>
            <a:cxnLst/>
            <a:rect l="l" t="t" r="r" b="b"/>
            <a:pathLst>
              <a:path w="18372916" h="13779687">
                <a:moveTo>
                  <a:pt x="0" y="0"/>
                </a:moveTo>
                <a:lnTo>
                  <a:pt x="18372916" y="0"/>
                </a:lnTo>
                <a:lnTo>
                  <a:pt x="18372916" y="13779687"/>
                </a:lnTo>
                <a:lnTo>
                  <a:pt x="0" y="137796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0FDD576A-0FED-E16B-0A6C-5EAB1FB00736}"/>
              </a:ext>
            </a:extLst>
          </p:cNvPr>
          <p:cNvSpPr txBox="1"/>
          <p:nvPr/>
        </p:nvSpPr>
        <p:spPr>
          <a:xfrm>
            <a:off x="971550" y="-195228"/>
            <a:ext cx="16344900" cy="12477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ts val="1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800" dirty="0">
                <a:solidFill>
                  <a:srgbClr val="FFFFFF"/>
                </a:solidFill>
                <a:latin typeface="Aptos ExtraBold" panose="020B0004020202020204" pitchFamily="34" charset="0"/>
              </a:rPr>
              <a:t>Hlavní změny – registr vozidel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ExtraBold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9325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1375</TotalTime>
  <Words>950</Words>
  <Application>Microsoft Office PowerPoint</Application>
  <PresentationFormat>Vlastní</PresentationFormat>
  <Paragraphs>107</Paragraphs>
  <Slides>10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9" baseType="lpstr">
      <vt:lpstr>Segoe UI</vt:lpstr>
      <vt:lpstr>Calibri</vt:lpstr>
      <vt:lpstr>Aptos</vt:lpstr>
      <vt:lpstr>Aptos ExtraBold</vt:lpstr>
      <vt:lpstr>Verdana Pro</vt:lpstr>
      <vt:lpstr>Wingdings</vt:lpstr>
      <vt:lpstr>Arial</vt:lpstr>
      <vt:lpstr>Courier New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PPT_VD</dc:title>
  <dc:creator>Dlouhá Veronika Mgr.</dc:creator>
  <cp:lastModifiedBy>Jemelka František Mgr.</cp:lastModifiedBy>
  <cp:revision>13</cp:revision>
  <dcterms:created xsi:type="dcterms:W3CDTF">2006-08-16T00:00:00Z</dcterms:created>
  <dcterms:modified xsi:type="dcterms:W3CDTF">2024-11-25T16:03:41Z</dcterms:modified>
  <dc:identifier>DAFu5t9tIh8</dc:identifier>
</cp:coreProperties>
</file>