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78" r:id="rId4"/>
    <p:sldId id="258" r:id="rId5"/>
    <p:sldId id="271" r:id="rId6"/>
    <p:sldId id="272" r:id="rId7"/>
    <p:sldId id="273" r:id="rId8"/>
    <p:sldId id="274" r:id="rId9"/>
    <p:sldId id="282" r:id="rId10"/>
    <p:sldId id="286" r:id="rId11"/>
    <p:sldId id="287" r:id="rId12"/>
    <p:sldId id="288" r:id="rId13"/>
    <p:sldId id="279" r:id="rId14"/>
    <p:sldId id="289" r:id="rId15"/>
    <p:sldId id="280" r:id="rId16"/>
    <p:sldId id="266" r:id="rId17"/>
    <p:sldId id="290" r:id="rId18"/>
    <p:sldId id="267" r:id="rId19"/>
    <p:sldId id="291" r:id="rId20"/>
    <p:sldId id="270" r:id="rId21"/>
    <p:sldId id="262" r:id="rId22"/>
    <p:sldId id="269" r:id="rId23"/>
    <p:sldId id="281" r:id="rId24"/>
    <p:sldId id="276" r:id="rId25"/>
    <p:sldId id="264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eague Spartan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9AB8D-4FEE-03CA-2AD7-218AF2AC3AF4}" name="Váchal Karel Mgr." initials="VKM" userId="S::karel.vachal@mdcr.cz::c5c056b3-5195-400f-a2ff-4af98e035dd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hal Karel Mgr." initials="VKM" lastIdx="10" clrIdx="0">
    <p:extLst>
      <p:ext uri="{19B8F6BF-5375-455C-9EA6-DF929625EA0E}">
        <p15:presenceInfo xmlns:p15="http://schemas.microsoft.com/office/powerpoint/2012/main" userId="S-1-5-21-2013546996-1368335440-1734353810-20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038BC-DE93-4E7F-93A3-B35C7B9722EF}" v="2" dt="2024-02-09T05:48:55.483"/>
    <p1510:client id="{C65F3D60-164F-4733-A34C-09F52FC96A46}" v="11" dt="2024-02-09T15:58:50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5AB3-240A-4EC3-B4B7-148574794CB4}" type="datetimeFigureOut">
              <a:rPr lang="cs-CZ" smtClean="0"/>
              <a:t>10.02.2024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C490E-F010-4D0B-9172-FFB51838AE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78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88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45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914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826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6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24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7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17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33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5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48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League Spartan"/>
                <a:ea typeface="+mn-ea"/>
                <a:cs typeface="+mn-cs"/>
              </a:rPr>
              <a:t>V současné době </a:t>
            </a:r>
            <a:r>
              <a:rPr kumimoji="0" lang="cs-CZ" sz="12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League Spartan"/>
                <a:ea typeface="+mn-ea"/>
                <a:cs typeface="+mn-cs"/>
              </a:rPr>
              <a:t>ušetříme cestu na úřad</a:t>
            </a:r>
            <a:r>
              <a:rPr kumimoji="0" lang="cs-CZ" sz="12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League Spartan"/>
                <a:ea typeface="+mn-ea"/>
                <a:cs typeface="+mn-cs"/>
              </a:rPr>
              <a:t> </a:t>
            </a:r>
            <a:r>
              <a:rPr lang="cs-CZ" sz="1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přibližně 2 </a:t>
            </a:r>
            <a:r>
              <a:rPr lang="cs-CZ" sz="1200" u="sng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tisícům žadatelů o řidičský průkaz týdně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League Spartan"/>
                <a:ea typeface="+mn-ea"/>
                <a:cs typeface="+mn-cs"/>
              </a:rPr>
              <a:t>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cs-CZ" sz="1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Jedná se o </a:t>
            </a:r>
            <a:r>
              <a:rPr lang="cs-CZ" sz="1200" u="sng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dvojnásobek od zrušení povinnosti použít datovou schránku.</a:t>
            </a:r>
            <a:endParaRPr kumimoji="0" lang="cs-CZ" sz="12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uLnTx/>
              <a:uFillTx/>
              <a:latin typeface="League Spartan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60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Nonstop infolinka zpracovává od spuštění Portálu přibližně 300 dotazů měsíčně.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490E-F010-4D0B-9172-FFB51838AE2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19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t="2906" b="167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34800" y="2476252"/>
            <a:ext cx="6261492" cy="4877048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0959" y="7858765"/>
            <a:ext cx="2667000" cy="6667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814567" y="2296937"/>
            <a:ext cx="6077927" cy="4689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14"/>
              </a:lnSpc>
            </a:pPr>
            <a:r>
              <a:rPr lang="cs-CZ" sz="4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jedno místo pro všechny digitální služby v agendách dopravy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471753" y="531394"/>
            <a:ext cx="8524539" cy="1765543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05174" y="814657"/>
            <a:ext cx="8107159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7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Portál dopravy</a:t>
            </a:r>
          </a:p>
        </p:txBody>
      </p:sp>
      <p:grpSp>
        <p:nvGrpSpPr>
          <p:cNvPr id="12" name="Group 8"/>
          <p:cNvGrpSpPr/>
          <p:nvPr/>
        </p:nvGrpSpPr>
        <p:grpSpPr>
          <a:xfrm>
            <a:off x="9471752" y="8363870"/>
            <a:ext cx="8524539" cy="1529867"/>
            <a:chOff x="0" y="0"/>
            <a:chExt cx="2113117" cy="379233"/>
          </a:xfrm>
        </p:grpSpPr>
        <p:sp>
          <p:nvSpPr>
            <p:cNvPr id="13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1"/>
          <p:cNvSpPr txBox="1"/>
          <p:nvPr/>
        </p:nvSpPr>
        <p:spPr>
          <a:xfrm>
            <a:off x="9847821" y="8549034"/>
            <a:ext cx="77724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6724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portaldopravy.cz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DF6693CA-DCC4-44AC-9158-20FA4592CD82}"/>
              </a:ext>
            </a:extLst>
          </p:cNvPr>
          <p:cNvGrpSpPr/>
          <p:nvPr/>
        </p:nvGrpSpPr>
        <p:grpSpPr>
          <a:xfrm>
            <a:off x="558522" y="8363870"/>
            <a:ext cx="5658107" cy="1529867"/>
            <a:chOff x="0" y="0"/>
            <a:chExt cx="2113117" cy="37923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F10A832-3B4D-4542-931D-B1F8354DF88B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01BE6AF4-CFA2-458B-B454-B74669D986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5FF50F74-E375-443A-9B78-D9FEDB776855}"/>
              </a:ext>
            </a:extLst>
          </p:cNvPr>
          <p:cNvSpPr txBox="1"/>
          <p:nvPr/>
        </p:nvSpPr>
        <p:spPr>
          <a:xfrm>
            <a:off x="623586" y="8525516"/>
            <a:ext cx="5593043" cy="1150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#zpohodlidomova #naparkliku</a:t>
            </a:r>
          </a:p>
          <a:p>
            <a:pPr>
              <a:lnSpc>
                <a:spcPct val="150000"/>
              </a:lnSpc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#bezdatovky #nestujfrontu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BC3E9C61-36F7-49A3-93C2-2330C00CD156}"/>
              </a:ext>
            </a:extLst>
          </p:cNvPr>
          <p:cNvGrpSpPr/>
          <p:nvPr/>
        </p:nvGrpSpPr>
        <p:grpSpPr>
          <a:xfrm>
            <a:off x="2816273" y="8496300"/>
            <a:ext cx="13185727" cy="1434569"/>
            <a:chOff x="0" y="0"/>
            <a:chExt cx="2113117" cy="379233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79EA8067-23C2-4E94-988A-E7479A9D2D7F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977F7158-7584-4446-B867-750ABC96EE4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F97EE4A0-EB41-471D-BE07-F3DFFFFAFFFC}"/>
              </a:ext>
            </a:extLst>
          </p:cNvPr>
          <p:cNvSpPr txBox="1"/>
          <p:nvPr/>
        </p:nvSpPr>
        <p:spPr>
          <a:xfrm>
            <a:off x="3007364" y="8938639"/>
            <a:ext cx="134325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5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70 % přihlášení z mobilních zařízení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13638BB-E839-4F30-8782-F9CB2C5E6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26" y="342900"/>
            <a:ext cx="15603748" cy="78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3548"/>
      </p:ext>
    </p:extLst>
  </p:cSld>
  <p:clrMapOvr>
    <a:masterClrMapping/>
  </p:clrMapOvr>
  <p:transition spd="med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A2C2010C-85A8-4339-820A-3A0325C13B4A}"/>
              </a:ext>
            </a:extLst>
          </p:cNvPr>
          <p:cNvSpPr txBox="1"/>
          <p:nvPr/>
        </p:nvSpPr>
        <p:spPr>
          <a:xfrm>
            <a:off x="5304041" y="4096692"/>
            <a:ext cx="8839199" cy="143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13800" dirty="0">
                <a:solidFill>
                  <a:srgbClr val="285079"/>
                </a:solidFill>
                <a:latin typeface="League Spartan"/>
              </a:rPr>
              <a:t>125 000 </a:t>
            </a: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BC3E9C61-36F7-49A3-93C2-2330C00CD156}"/>
              </a:ext>
            </a:extLst>
          </p:cNvPr>
          <p:cNvGrpSpPr/>
          <p:nvPr/>
        </p:nvGrpSpPr>
        <p:grpSpPr>
          <a:xfrm>
            <a:off x="914400" y="5472804"/>
            <a:ext cx="16078199" cy="1434569"/>
            <a:chOff x="0" y="0"/>
            <a:chExt cx="2113117" cy="379233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79EA8067-23C2-4E94-988A-E7479A9D2D7F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977F7158-7584-4446-B867-750ABC96EE4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F97EE4A0-EB41-471D-BE07-F3DFFFFAFFFC}"/>
              </a:ext>
            </a:extLst>
          </p:cNvPr>
          <p:cNvSpPr txBox="1"/>
          <p:nvPr/>
        </p:nvSpPr>
        <p:spPr>
          <a:xfrm>
            <a:off x="1600200" y="5685066"/>
            <a:ext cx="14859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6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ePodání žádostí o řidičský průkaz</a:t>
            </a:r>
          </a:p>
        </p:txBody>
      </p:sp>
    </p:spTree>
    <p:extLst>
      <p:ext uri="{BB962C8B-B14F-4D97-AF65-F5344CB8AC3E}">
        <p14:creationId xmlns:p14="http://schemas.microsoft.com/office/powerpoint/2010/main" val="997093166"/>
      </p:ext>
    </p:extLst>
  </p:cSld>
  <p:clrMapOvr>
    <a:masterClrMapping/>
  </p:clrMapOvr>
  <p:transition spd="med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19343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A2C2010C-85A8-4339-820A-3A0325C13B4A}"/>
              </a:ext>
            </a:extLst>
          </p:cNvPr>
          <p:cNvSpPr txBox="1"/>
          <p:nvPr/>
        </p:nvSpPr>
        <p:spPr>
          <a:xfrm>
            <a:off x="12840224" y="2705100"/>
            <a:ext cx="4479712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8000" b="1" dirty="0">
                <a:solidFill>
                  <a:srgbClr val="285079"/>
                </a:solidFill>
                <a:latin typeface="League Spartan"/>
              </a:rPr>
              <a:t>130 000</a:t>
            </a: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BC3E9C61-36F7-49A3-93C2-2330C00CD156}"/>
              </a:ext>
            </a:extLst>
          </p:cNvPr>
          <p:cNvGrpSpPr/>
          <p:nvPr/>
        </p:nvGrpSpPr>
        <p:grpSpPr>
          <a:xfrm>
            <a:off x="3790356" y="693064"/>
            <a:ext cx="10744797" cy="1434569"/>
            <a:chOff x="0" y="0"/>
            <a:chExt cx="2113117" cy="379233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79EA8067-23C2-4E94-988A-E7479A9D2D7F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977F7158-7584-4446-B867-750ABC96EE4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F97EE4A0-EB41-471D-BE07-F3DFFFFAFFFC}"/>
              </a:ext>
            </a:extLst>
          </p:cNvPr>
          <p:cNvSpPr txBox="1"/>
          <p:nvPr/>
        </p:nvSpPr>
        <p:spPr>
          <a:xfrm>
            <a:off x="4191000" y="973360"/>
            <a:ext cx="1049655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6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Nejvyužívanější služby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0A237A7-C31B-41DC-AFA2-2772D65E39F3}"/>
              </a:ext>
            </a:extLst>
          </p:cNvPr>
          <p:cNvSpPr txBox="1"/>
          <p:nvPr/>
        </p:nvSpPr>
        <p:spPr>
          <a:xfrm>
            <a:off x="731197" y="2588835"/>
            <a:ext cx="9860603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Náhledy informací o řidiči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67B97-BD5E-41DC-AB3B-807A4D4B5F56}"/>
              </a:ext>
            </a:extLst>
          </p:cNvPr>
          <p:cNvSpPr txBox="1"/>
          <p:nvPr/>
        </p:nvSpPr>
        <p:spPr>
          <a:xfrm>
            <a:off x="13351088" y="4183549"/>
            <a:ext cx="447971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8000" b="1" dirty="0">
                <a:solidFill>
                  <a:srgbClr val="285079"/>
                </a:solidFill>
                <a:latin typeface="League Spartan"/>
              </a:rPr>
              <a:t>95 000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CAF2B61-A920-4AEB-A9AA-23D4022267A8}"/>
              </a:ext>
            </a:extLst>
          </p:cNvPr>
          <p:cNvSpPr txBox="1"/>
          <p:nvPr/>
        </p:nvSpPr>
        <p:spPr>
          <a:xfrm>
            <a:off x="13252173" y="5589421"/>
            <a:ext cx="447971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8000" b="1" dirty="0">
                <a:solidFill>
                  <a:srgbClr val="285079"/>
                </a:solidFill>
                <a:latin typeface="League Spartan"/>
              </a:rPr>
              <a:t>32 000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055C653-F6F4-46AB-90F3-DC96E403CC68}"/>
              </a:ext>
            </a:extLst>
          </p:cNvPr>
          <p:cNvSpPr txBox="1"/>
          <p:nvPr/>
        </p:nvSpPr>
        <p:spPr>
          <a:xfrm>
            <a:off x="13283326" y="6985843"/>
            <a:ext cx="447971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8000" b="1" dirty="0">
                <a:solidFill>
                  <a:srgbClr val="285079"/>
                </a:solidFill>
                <a:latin typeface="League Spartan"/>
              </a:rPr>
              <a:t>24 000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076591F-FBAC-4749-8D77-ED1D24AAE625}"/>
              </a:ext>
            </a:extLst>
          </p:cNvPr>
          <p:cNvSpPr txBox="1"/>
          <p:nvPr/>
        </p:nvSpPr>
        <p:spPr>
          <a:xfrm>
            <a:off x="13252173" y="8524690"/>
            <a:ext cx="4479712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8000" b="1" dirty="0">
                <a:solidFill>
                  <a:srgbClr val="285079"/>
                </a:solidFill>
                <a:latin typeface="League Spartan"/>
              </a:rPr>
              <a:t>20 000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0853146-5FAE-4039-81EA-8EDFEC4E7EEB}"/>
              </a:ext>
            </a:extLst>
          </p:cNvPr>
          <p:cNvSpPr txBox="1"/>
          <p:nvPr/>
        </p:nvSpPr>
        <p:spPr>
          <a:xfrm>
            <a:off x="668763" y="4024693"/>
            <a:ext cx="10989837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Náhledy informací o vozidlech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EF4E0A14-84C6-47AD-B90E-28C5856C6B95}"/>
              </a:ext>
            </a:extLst>
          </p:cNvPr>
          <p:cNvSpPr txBox="1"/>
          <p:nvPr/>
        </p:nvSpPr>
        <p:spPr>
          <a:xfrm>
            <a:off x="713644" y="5469297"/>
            <a:ext cx="11859356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Stažení výpisu z ev. karty řidiče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74A51D62-EA7A-4D1A-BA67-C6949D60E236}"/>
              </a:ext>
            </a:extLst>
          </p:cNvPr>
          <p:cNvSpPr txBox="1"/>
          <p:nvPr/>
        </p:nvSpPr>
        <p:spPr>
          <a:xfrm>
            <a:off x="699898" y="6913901"/>
            <a:ext cx="10989837" cy="1088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ePodání žádosti o řidičský průkaz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6CF8519F-E50F-41F7-9CAA-7121237457AF}"/>
              </a:ext>
            </a:extLst>
          </p:cNvPr>
          <p:cNvSpPr txBox="1"/>
          <p:nvPr/>
        </p:nvSpPr>
        <p:spPr>
          <a:xfrm>
            <a:off x="731051" y="8358505"/>
            <a:ext cx="14508949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Stažení výpisu bodového konta řidiče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6905825-A398-468D-A3F3-61EE5E77DD57}"/>
              </a:ext>
            </a:extLst>
          </p:cNvPr>
          <p:cNvSpPr txBox="1"/>
          <p:nvPr/>
        </p:nvSpPr>
        <p:spPr>
          <a:xfrm>
            <a:off x="13107170" y="9170504"/>
            <a:ext cx="4769718" cy="996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2400" b="1" dirty="0">
                <a:solidFill>
                  <a:srgbClr val="285079"/>
                </a:solidFill>
                <a:latin typeface="League Spartan"/>
              </a:rPr>
              <a:t>*údaje za poslední 3 měsíce </a:t>
            </a:r>
          </a:p>
        </p:txBody>
      </p:sp>
    </p:spTree>
    <p:extLst>
      <p:ext uri="{BB962C8B-B14F-4D97-AF65-F5344CB8AC3E}">
        <p14:creationId xmlns:p14="http://schemas.microsoft.com/office/powerpoint/2010/main" val="3033991473"/>
      </p:ext>
    </p:extLst>
  </p:cSld>
  <p:clrMapOvr>
    <a:masterClrMapping/>
  </p:clrMapOvr>
  <p:transition spd="med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</a:extLst>
          </a:blip>
          <a:srcRect l="6150" t="12708" b="8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228600" y="1474440"/>
            <a:ext cx="6357928" cy="13537742"/>
            <a:chOff x="0" y="-28575"/>
            <a:chExt cx="1780939" cy="841375"/>
          </a:xfrm>
        </p:grpSpPr>
        <p:sp>
          <p:nvSpPr>
            <p:cNvPr id="18" name="Freeform 9"/>
            <p:cNvSpPr/>
            <p:nvPr/>
          </p:nvSpPr>
          <p:spPr>
            <a:xfrm>
              <a:off x="42689" y="-14028"/>
              <a:ext cx="1738250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3122" y="5744699"/>
            <a:ext cx="5580872" cy="22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34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2.</a:t>
            </a:r>
            <a:endParaRPr lang="en-US" sz="34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20" name="Group 8"/>
          <p:cNvGrpSpPr/>
          <p:nvPr/>
        </p:nvGrpSpPr>
        <p:grpSpPr>
          <a:xfrm>
            <a:off x="7241460" y="1708502"/>
            <a:ext cx="9979739" cy="2815634"/>
            <a:chOff x="0" y="0"/>
            <a:chExt cx="2113117" cy="379233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83129" y="2162211"/>
            <a:ext cx="9296400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6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Notifikace o změně bodového konta řidiče</a:t>
            </a:r>
          </a:p>
        </p:txBody>
      </p:sp>
    </p:spTree>
    <p:extLst>
      <p:ext uri="{BB962C8B-B14F-4D97-AF65-F5344CB8AC3E}">
        <p14:creationId xmlns:p14="http://schemas.microsoft.com/office/powerpoint/2010/main" val="2746833486"/>
      </p:ext>
    </p:extLst>
  </p:cSld>
  <p:clrMapOvr>
    <a:masterClrMapping/>
  </p:clrMapOvr>
  <p:transition spd="med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8">
            <a:extLst>
              <a:ext uri="{FF2B5EF4-FFF2-40B4-BE49-F238E27FC236}">
                <a16:creationId xmlns:a16="http://schemas.microsoft.com/office/drawing/2014/main" id="{DF6693CA-DCC4-44AC-9158-20FA4592CD82}"/>
              </a:ext>
            </a:extLst>
          </p:cNvPr>
          <p:cNvGrpSpPr/>
          <p:nvPr/>
        </p:nvGrpSpPr>
        <p:grpSpPr>
          <a:xfrm>
            <a:off x="10363200" y="8092177"/>
            <a:ext cx="3886200" cy="1454377"/>
            <a:chOff x="0" y="0"/>
            <a:chExt cx="2113117" cy="37923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F10A832-3B4D-4542-931D-B1F8354DF88B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01BE6AF4-CFA2-458B-B454-B74669D986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46699C53-0805-4A0C-B6FE-0EA8A42E1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22" t="54279" r="35911" b="119"/>
          <a:stretch/>
        </p:blipFill>
        <p:spPr>
          <a:xfrm>
            <a:off x="307936" y="2857500"/>
            <a:ext cx="6834264" cy="6712177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5FF50F74-E375-443A-9B78-D9FEDB776855}"/>
              </a:ext>
            </a:extLst>
          </p:cNvPr>
          <p:cNvSpPr txBox="1"/>
          <p:nvPr/>
        </p:nvSpPr>
        <p:spPr>
          <a:xfrm>
            <a:off x="10591800" y="8092177"/>
            <a:ext cx="3379929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0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od 1. 1. 2024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71500" y="253019"/>
            <a:ext cx="17144999" cy="2517782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0600" y="431699"/>
            <a:ext cx="163068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s-CZ" sz="80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Notifikace</a:t>
            </a:r>
            <a:r>
              <a:rPr lang="cs-CZ" sz="7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 o změně bodového konta řidiče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2600" y="3123546"/>
            <a:ext cx="6694368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5400" dirty="0">
                <a:solidFill>
                  <a:srgbClr val="285079"/>
                </a:solidFill>
                <a:latin typeface="League Spartan"/>
              </a:rPr>
              <a:t>Zcela ZDARMA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51DCA8C7-1685-4496-8B5D-93C187E7C542}"/>
              </a:ext>
            </a:extLst>
          </p:cNvPr>
          <p:cNvSpPr txBox="1"/>
          <p:nvPr/>
        </p:nvSpPr>
        <p:spPr>
          <a:xfrm>
            <a:off x="9309099" y="4866184"/>
            <a:ext cx="682136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5400" dirty="0">
                <a:solidFill>
                  <a:srgbClr val="285079"/>
                </a:solidFill>
                <a:latin typeface="League Spartan"/>
              </a:rPr>
              <a:t>Má nastaveno již </a:t>
            </a:r>
            <a:r>
              <a:rPr lang="cs-CZ" sz="7200" b="1" dirty="0">
                <a:solidFill>
                  <a:srgbClr val="285079"/>
                </a:solidFill>
                <a:latin typeface="League Spartan"/>
              </a:rPr>
              <a:t>20 000 </a:t>
            </a:r>
            <a:r>
              <a:rPr lang="cs-CZ" sz="5400" dirty="0">
                <a:solidFill>
                  <a:srgbClr val="285079"/>
                </a:solidFill>
                <a:latin typeface="League Spartan"/>
              </a:rPr>
              <a:t>řidičů</a:t>
            </a:r>
          </a:p>
        </p:txBody>
      </p:sp>
    </p:spTree>
    <p:extLst>
      <p:ext uri="{BB962C8B-B14F-4D97-AF65-F5344CB8AC3E}">
        <p14:creationId xmlns:p14="http://schemas.microsoft.com/office/powerpoint/2010/main" val="42583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</a:extLst>
          </a:blip>
          <a:srcRect l="6150" t="12708" b="8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228600" y="1474440"/>
            <a:ext cx="6324599" cy="13537742"/>
            <a:chOff x="0" y="-28575"/>
            <a:chExt cx="1771603" cy="841375"/>
          </a:xfrm>
        </p:grpSpPr>
        <p:sp>
          <p:nvSpPr>
            <p:cNvPr id="18" name="Freeform 9"/>
            <p:cNvSpPr/>
            <p:nvPr/>
          </p:nvSpPr>
          <p:spPr>
            <a:xfrm>
              <a:off x="33353" y="-14028"/>
              <a:ext cx="1738250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26" y="5762864"/>
            <a:ext cx="5580872" cy="22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34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3.</a:t>
            </a:r>
            <a:endParaRPr lang="en-US" sz="34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20" name="Group 8"/>
          <p:cNvGrpSpPr/>
          <p:nvPr/>
        </p:nvGrpSpPr>
        <p:grpSpPr>
          <a:xfrm>
            <a:off x="7241461" y="1708502"/>
            <a:ext cx="7922340" cy="2815634"/>
            <a:chOff x="0" y="0"/>
            <a:chExt cx="2113117" cy="379233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72400" y="2377655"/>
            <a:ext cx="9296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9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Novinky</a:t>
            </a:r>
          </a:p>
        </p:txBody>
      </p:sp>
    </p:spTree>
    <p:extLst>
      <p:ext uri="{BB962C8B-B14F-4D97-AF65-F5344CB8AC3E}">
        <p14:creationId xmlns:p14="http://schemas.microsoft.com/office/powerpoint/2010/main" val="525404150"/>
      </p:ext>
    </p:extLst>
  </p:cSld>
  <p:clrMapOvr>
    <a:masterClrMapping/>
  </p:clrMapOvr>
  <p:transition spd="med"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t="2906" b="167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72400" y="2482516"/>
            <a:ext cx="10433957" cy="7613984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01000" y="2507504"/>
            <a:ext cx="10178925" cy="701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60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První krok k nové éře</a:t>
            </a:r>
          </a:p>
          <a:p>
            <a:pPr>
              <a:lnSpc>
                <a:spcPct val="200000"/>
              </a:lnSpc>
            </a:pP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Pro </a:t>
            </a:r>
            <a:r>
              <a:rPr lang="cs-CZ" sz="3600" b="1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FYZICKÉ OSOBY </a:t>
            </a: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spouštíme: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ePodání žádosti o přepis vozidla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ePodání žádosti o třetí registrační značku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ePodání žádosti o registraci nového vozidla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informace o platnosti technické prohlídky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výpis všech vozidel a výpis technických údajů ZDARMA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a další…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29400" y="531394"/>
            <a:ext cx="11527971" cy="1765543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23493" y="741961"/>
            <a:ext cx="11156432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60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Novinky na Portál dopravy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DF6693CA-DCC4-44AC-9158-20FA4592CD82}"/>
              </a:ext>
            </a:extLst>
          </p:cNvPr>
          <p:cNvGrpSpPr/>
          <p:nvPr/>
        </p:nvGrpSpPr>
        <p:grpSpPr>
          <a:xfrm>
            <a:off x="650194" y="8363870"/>
            <a:ext cx="6893606" cy="1529867"/>
            <a:chOff x="0" y="0"/>
            <a:chExt cx="2113117" cy="37923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F10A832-3B4D-4542-931D-B1F8354DF88B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01BE6AF4-CFA2-458B-B454-B74669D986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5FF50F74-E375-443A-9B78-D9FEDB776855}"/>
              </a:ext>
            </a:extLst>
          </p:cNvPr>
          <p:cNvSpPr txBox="1"/>
          <p:nvPr/>
        </p:nvSpPr>
        <p:spPr>
          <a:xfrm>
            <a:off x="838200" y="8549034"/>
            <a:ext cx="77724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6724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od 12. 2. 2024</a:t>
            </a:r>
          </a:p>
        </p:txBody>
      </p:sp>
      <p:sp>
        <p:nvSpPr>
          <p:cNvPr id="20" name="Šipka: nahoru 19">
            <a:extLst>
              <a:ext uri="{FF2B5EF4-FFF2-40B4-BE49-F238E27FC236}">
                <a16:creationId xmlns:a16="http://schemas.microsoft.com/office/drawing/2014/main" id="{90D3BE7A-3633-4734-B6DA-67A736071599}"/>
              </a:ext>
            </a:extLst>
          </p:cNvPr>
          <p:cNvSpPr/>
          <p:nvPr/>
        </p:nvSpPr>
        <p:spPr>
          <a:xfrm>
            <a:off x="4390051" y="4069288"/>
            <a:ext cx="1911546" cy="1836212"/>
          </a:xfrm>
          <a:prstGeom prst="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94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A2C2010C-85A8-4339-820A-3A0325C13B4A}"/>
              </a:ext>
            </a:extLst>
          </p:cNvPr>
          <p:cNvSpPr txBox="1"/>
          <p:nvPr/>
        </p:nvSpPr>
        <p:spPr>
          <a:xfrm>
            <a:off x="933447" y="2857500"/>
            <a:ext cx="16306800" cy="341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sz="8800" dirty="0">
                <a:solidFill>
                  <a:srgbClr val="285079"/>
                </a:solidFill>
                <a:latin typeface="League Spartan"/>
              </a:rPr>
              <a:t>Žádost o převod vozidla </a:t>
            </a:r>
          </a:p>
          <a:p>
            <a:pPr algn="ctr">
              <a:lnSpc>
                <a:spcPct val="130000"/>
              </a:lnSpc>
            </a:pPr>
            <a:r>
              <a:rPr lang="cs-CZ" sz="8800" dirty="0">
                <a:solidFill>
                  <a:srgbClr val="285079"/>
                </a:solidFill>
                <a:latin typeface="League Spartan"/>
              </a:rPr>
              <a:t>na nového vlastníka </a:t>
            </a:r>
          </a:p>
        </p:txBody>
      </p:sp>
    </p:spTree>
    <p:extLst>
      <p:ext uri="{BB962C8B-B14F-4D97-AF65-F5344CB8AC3E}">
        <p14:creationId xmlns:p14="http://schemas.microsoft.com/office/powerpoint/2010/main" val="661368675"/>
      </p:ext>
    </p:extLst>
  </p:cSld>
  <p:clrMapOvr>
    <a:masterClrMapping/>
  </p:clrMapOvr>
  <p:transition spd="med"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E22280C-EB34-4BB0-A8B2-361BC2762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74743" y="3027793"/>
            <a:ext cx="9614293" cy="7165114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82000" y="387615"/>
            <a:ext cx="9614293" cy="2546085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23822" y="435144"/>
            <a:ext cx="10316133" cy="2317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14"/>
              </a:lnSpc>
            </a:pPr>
            <a:r>
              <a:rPr lang="cs-CZ" sz="5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Žádost o převod vozidla </a:t>
            </a:r>
          </a:p>
          <a:p>
            <a:pPr algn="ctr">
              <a:lnSpc>
                <a:spcPts val="9414"/>
              </a:lnSpc>
            </a:pPr>
            <a:r>
              <a:rPr lang="cs-CZ" sz="5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na nového vlastníka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A858601-306C-43C8-893D-197A05BD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75" y="387615"/>
            <a:ext cx="7943525" cy="9677232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CA44F11E-9374-44FE-AE3B-EE5A7ED148C8}"/>
              </a:ext>
            </a:extLst>
          </p:cNvPr>
          <p:cNvSpPr txBox="1"/>
          <p:nvPr/>
        </p:nvSpPr>
        <p:spPr>
          <a:xfrm>
            <a:off x="8481258" y="3200400"/>
            <a:ext cx="9415771" cy="6936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Současný vlastník již nemusí na úřad – žádost podá elektronicky.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Nový vlastník má možnost dokončit žádost plně digitálně i osobně na úřadě.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Pro dokončení žádosti lze použít vygenerované ID nebo přímý odkaz na žádost, popř. naskenovat QR kód.</a:t>
            </a:r>
            <a:endParaRPr lang="cs-CZ" sz="10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10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Všechny známé údaje o žadateli a vozidle automaticky vyplníme. Žadatel si vyberete úřad, kde si vyzvedne nové doklady, popř. nahraje potřebné doklady.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Není nutné mít plnou moc, pokud žadatel jako vlastník nechce zapsat jinou osobu, či subjekt jako nového provozovatele.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Žadatel od nás obdrží notifikace o průběhu žádosti i vyřízení. Nový vlastník si následně musí přijít na úřad pro nové doklady a zaplatit na místě správní poplatek.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Zůstává povinnost předložit osvědčení o registraci vozidla a zelenou kartu + starý velký technický průkaz – je možné však požádat o jeho ponechání.</a:t>
            </a:r>
          </a:p>
        </p:txBody>
      </p:sp>
    </p:spTree>
    <p:extLst>
      <p:ext uri="{BB962C8B-B14F-4D97-AF65-F5344CB8AC3E}">
        <p14:creationId xmlns:p14="http://schemas.microsoft.com/office/powerpoint/2010/main" val="401501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-5443" y="-21771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A2C2010C-85A8-4339-820A-3A0325C13B4A}"/>
              </a:ext>
            </a:extLst>
          </p:cNvPr>
          <p:cNvSpPr txBox="1"/>
          <p:nvPr/>
        </p:nvSpPr>
        <p:spPr>
          <a:xfrm>
            <a:off x="933447" y="2857500"/>
            <a:ext cx="16306800" cy="341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sz="8800" dirty="0">
                <a:solidFill>
                  <a:srgbClr val="285079"/>
                </a:solidFill>
                <a:latin typeface="League Spartan"/>
              </a:rPr>
              <a:t>Žádost o třetí RZ</a:t>
            </a:r>
          </a:p>
          <a:p>
            <a:pPr algn="ctr">
              <a:lnSpc>
                <a:spcPct val="130000"/>
              </a:lnSpc>
            </a:pPr>
            <a:r>
              <a:rPr lang="cs-CZ" sz="8800" dirty="0">
                <a:solidFill>
                  <a:srgbClr val="285079"/>
                </a:solidFill>
                <a:latin typeface="League Spartan"/>
              </a:rPr>
              <a:t>(např. na nosič kol)</a:t>
            </a:r>
          </a:p>
        </p:txBody>
      </p:sp>
    </p:spTree>
    <p:extLst>
      <p:ext uri="{BB962C8B-B14F-4D97-AF65-F5344CB8AC3E}">
        <p14:creationId xmlns:p14="http://schemas.microsoft.com/office/powerpoint/2010/main" val="3562827018"/>
      </p:ext>
    </p:extLst>
  </p:cSld>
  <p:clrMapOvr>
    <a:masterClrMapping/>
  </p:clrMapOvr>
  <p:transition spd="med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05A68CE6-6FF8-4F1E-99D5-FE42809EEC71}"/>
              </a:ext>
            </a:extLst>
          </p:cNvPr>
          <p:cNvGrpSpPr/>
          <p:nvPr/>
        </p:nvGrpSpPr>
        <p:grpSpPr>
          <a:xfrm>
            <a:off x="784639" y="609931"/>
            <a:ext cx="2220107" cy="2114764"/>
            <a:chOff x="0" y="0"/>
            <a:chExt cx="1250891" cy="1252956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77B7F15C-B249-46AC-985A-40B940C59216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2BF4139-DFC8-4E3C-9A3F-CE24E651EC0B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F78CC0D7-0752-436F-B5E0-ADADE20D5536}"/>
              </a:ext>
            </a:extLst>
          </p:cNvPr>
          <p:cNvSpPr txBox="1"/>
          <p:nvPr/>
        </p:nvSpPr>
        <p:spPr>
          <a:xfrm>
            <a:off x="1505926" y="1597219"/>
            <a:ext cx="2058758" cy="994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9600" dirty="0">
                <a:solidFill>
                  <a:srgbClr val="FFFFFF"/>
                </a:solidFill>
                <a:latin typeface="League Spartan"/>
              </a:rPr>
              <a:t>1.</a:t>
            </a:r>
            <a:endParaRPr lang="en-US" sz="96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0C347E8E-AC8A-4547-BA55-52F3FF4C72A7}"/>
              </a:ext>
            </a:extLst>
          </p:cNvPr>
          <p:cNvGrpSpPr/>
          <p:nvPr/>
        </p:nvGrpSpPr>
        <p:grpSpPr>
          <a:xfrm>
            <a:off x="784639" y="2905729"/>
            <a:ext cx="2220107" cy="2114764"/>
            <a:chOff x="0" y="0"/>
            <a:chExt cx="1250891" cy="1252956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BE9B7159-BF01-48C7-BA03-13E188A57C46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EF399817-8B77-46E6-B56B-13915B72FAD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D1F4B6EE-C28C-4998-8D8F-9AF1C039FAA0}"/>
              </a:ext>
            </a:extLst>
          </p:cNvPr>
          <p:cNvSpPr txBox="1"/>
          <p:nvPr/>
        </p:nvSpPr>
        <p:spPr>
          <a:xfrm>
            <a:off x="1346535" y="3799871"/>
            <a:ext cx="2058758" cy="994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9600" dirty="0">
                <a:solidFill>
                  <a:srgbClr val="FFFFFF"/>
                </a:solidFill>
                <a:latin typeface="League Spartan"/>
              </a:rPr>
              <a:t>2.</a:t>
            </a:r>
            <a:endParaRPr lang="en-US" sz="96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4C41E914-950F-4B78-8E5B-E2E4E728E3C8}"/>
              </a:ext>
            </a:extLst>
          </p:cNvPr>
          <p:cNvGrpSpPr/>
          <p:nvPr/>
        </p:nvGrpSpPr>
        <p:grpSpPr>
          <a:xfrm>
            <a:off x="784638" y="5198188"/>
            <a:ext cx="2220107" cy="2114764"/>
            <a:chOff x="0" y="0"/>
            <a:chExt cx="1250891" cy="1252956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6179F9D-1AF6-473C-AEB2-289FBF31EA62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7109C553-EFC9-4293-8828-DED8ABF3AF5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7">
            <a:extLst>
              <a:ext uri="{FF2B5EF4-FFF2-40B4-BE49-F238E27FC236}">
                <a16:creationId xmlns:a16="http://schemas.microsoft.com/office/drawing/2014/main" id="{A3D0B1F4-DEA0-4241-9406-5B8F904B0A64}"/>
              </a:ext>
            </a:extLst>
          </p:cNvPr>
          <p:cNvSpPr txBox="1"/>
          <p:nvPr/>
        </p:nvSpPr>
        <p:spPr>
          <a:xfrm>
            <a:off x="1407663" y="6130775"/>
            <a:ext cx="2058758" cy="994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9600" dirty="0">
                <a:solidFill>
                  <a:srgbClr val="FFFFFF"/>
                </a:solidFill>
                <a:latin typeface="League Spartan"/>
              </a:rPr>
              <a:t>3.</a:t>
            </a:r>
            <a:endParaRPr lang="en-US" sz="96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CA2279C5-2E03-4B2D-B36C-FA702FAC6D71}"/>
              </a:ext>
            </a:extLst>
          </p:cNvPr>
          <p:cNvGrpSpPr/>
          <p:nvPr/>
        </p:nvGrpSpPr>
        <p:grpSpPr>
          <a:xfrm>
            <a:off x="784637" y="7523131"/>
            <a:ext cx="2220107" cy="2114764"/>
            <a:chOff x="0" y="0"/>
            <a:chExt cx="1250891" cy="1252956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4210D0D6-0D0A-4D2B-91BD-5B2633C61419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9A4A33DE-E7CC-45A7-B1D2-C797B103D79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321F3C3D-E301-482E-9166-E78CB4446947}"/>
              </a:ext>
            </a:extLst>
          </p:cNvPr>
          <p:cNvSpPr txBox="1"/>
          <p:nvPr/>
        </p:nvSpPr>
        <p:spPr>
          <a:xfrm>
            <a:off x="1448003" y="8498060"/>
            <a:ext cx="2058758" cy="994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9600" dirty="0">
                <a:solidFill>
                  <a:srgbClr val="FFFFFF"/>
                </a:solidFill>
                <a:latin typeface="League Spartan"/>
              </a:rPr>
              <a:t>4.</a:t>
            </a:r>
            <a:endParaRPr lang="en-US" sz="9600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FB2B0E1-47E5-42D0-B209-D477268DAC24}"/>
              </a:ext>
            </a:extLst>
          </p:cNvPr>
          <p:cNvSpPr txBox="1"/>
          <p:nvPr/>
        </p:nvSpPr>
        <p:spPr>
          <a:xfrm>
            <a:off x="3597341" y="1041297"/>
            <a:ext cx="11811000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Rok fungování Portálu dopravy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EEA7D9D4-099E-48D4-8D47-03529FD3B273}"/>
              </a:ext>
            </a:extLst>
          </p:cNvPr>
          <p:cNvSpPr txBox="1"/>
          <p:nvPr/>
        </p:nvSpPr>
        <p:spPr>
          <a:xfrm>
            <a:off x="3597341" y="3418596"/>
            <a:ext cx="14592978" cy="1088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Notifikace o změně bodového konta řidiče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10B7A5C7-B17F-4F0D-8A94-7757D173A3C2}"/>
              </a:ext>
            </a:extLst>
          </p:cNvPr>
          <p:cNvSpPr txBox="1"/>
          <p:nvPr/>
        </p:nvSpPr>
        <p:spPr>
          <a:xfrm>
            <a:off x="3627770" y="5574853"/>
            <a:ext cx="11811000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Novinky</a:t>
            </a:r>
            <a:r>
              <a:rPr lang="cs-CZ" sz="5400" dirty="0">
                <a:solidFill>
                  <a:srgbClr val="285079"/>
                </a:solidFill>
                <a:latin typeface="League Spartan"/>
              </a:rPr>
              <a:t> 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DB622556-7784-4D43-97C5-EFB2AB3B787B}"/>
              </a:ext>
            </a:extLst>
          </p:cNvPr>
          <p:cNvSpPr txBox="1"/>
          <p:nvPr/>
        </p:nvSpPr>
        <p:spPr>
          <a:xfrm>
            <a:off x="3668110" y="7942138"/>
            <a:ext cx="12115800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4800" dirty="0">
                <a:solidFill>
                  <a:srgbClr val="285079"/>
                </a:solidFill>
                <a:latin typeface="League Spartan"/>
              </a:rPr>
              <a:t>Připravujeme</a:t>
            </a:r>
          </a:p>
        </p:txBody>
      </p:sp>
    </p:spTree>
    <p:extLst>
      <p:ext uri="{BB962C8B-B14F-4D97-AF65-F5344CB8AC3E}">
        <p14:creationId xmlns:p14="http://schemas.microsoft.com/office/powerpoint/2010/main" val="687327993"/>
      </p:ext>
    </p:extLst>
  </p:cSld>
  <p:clrMapOvr>
    <a:masterClrMapping/>
  </p:clrMapOvr>
  <p:transition spd="med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667B020-5D8B-4317-AF91-C3CB07D8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0" y="3153441"/>
            <a:ext cx="9614293" cy="5571459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82000" y="344674"/>
            <a:ext cx="9614293" cy="2546085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74743" y="419696"/>
            <a:ext cx="9523057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Žádost o vydání doplňkové tabulky </a:t>
            </a:r>
          </a:p>
          <a:p>
            <a:pPr algn="ctr">
              <a:lnSpc>
                <a:spcPct val="150000"/>
              </a:lnSpc>
            </a:pP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s registrační značkou </a:t>
            </a:r>
          </a:p>
          <a:p>
            <a:pPr algn="ctr">
              <a:lnSpc>
                <a:spcPct val="150000"/>
              </a:lnSpc>
            </a:pP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(např. na nosič kol)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CA44F11E-9374-44FE-AE3B-EE5A7ED148C8}"/>
              </a:ext>
            </a:extLst>
          </p:cNvPr>
          <p:cNvSpPr txBox="1"/>
          <p:nvPr/>
        </p:nvSpPr>
        <p:spPr>
          <a:xfrm>
            <a:off x="8671759" y="3616416"/>
            <a:ext cx="8778042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Odpadne jedna návštěva úřadu</a:t>
            </a:r>
          </a:p>
          <a:p>
            <a:pPr>
              <a:lnSpc>
                <a:spcPct val="150000"/>
              </a:lnSpc>
            </a:pPr>
            <a:endParaRPr lang="cs-CZ" sz="16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63538" indent="-3635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 vyřízení žádosti bude žadatel notifikován o  možnosti vyzvednout novou značku</a:t>
            </a:r>
          </a:p>
          <a:p>
            <a:pPr>
              <a:lnSpc>
                <a:spcPct val="150000"/>
              </a:lnSpc>
            </a:pPr>
            <a:endParaRPr lang="cs-CZ" sz="16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Poplatek bude zaplacen při vyzvednutí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BEA16F-5EDE-4F5D-8018-9FAC13C8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70" y="152828"/>
            <a:ext cx="8024748" cy="96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30E3E23C-8A09-4628-BC72-46FA5AF7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rcRect l="5244" b="19899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609600" y="228603"/>
            <a:ext cx="7543799" cy="1529867"/>
            <a:chOff x="0" y="0"/>
            <a:chExt cx="2113117" cy="379233"/>
          </a:xfrm>
        </p:grpSpPr>
        <p:sp>
          <p:nvSpPr>
            <p:cNvPr id="18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4000" y="412126"/>
            <a:ext cx="7984558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6724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Další novinky</a:t>
            </a:r>
            <a:endParaRPr lang="en-US" sz="6724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6AE4B3BF-78DD-4206-9C1B-CE4EB0981FEE}"/>
              </a:ext>
            </a:extLst>
          </p:cNvPr>
          <p:cNvGrpSpPr/>
          <p:nvPr/>
        </p:nvGrpSpPr>
        <p:grpSpPr>
          <a:xfrm>
            <a:off x="777990" y="2454001"/>
            <a:ext cx="16612052" cy="1053280"/>
            <a:chOff x="0" y="0"/>
            <a:chExt cx="1924556" cy="67810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FF5DFC0-6CF2-42B9-BBD3-3252567ED7DA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5E042156-FC94-4C54-9AD0-9FDAD4F6DE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7A573C7E-1057-4729-BFAB-BD0390442B93}"/>
              </a:ext>
            </a:extLst>
          </p:cNvPr>
          <p:cNvGrpSpPr/>
          <p:nvPr/>
        </p:nvGrpSpPr>
        <p:grpSpPr>
          <a:xfrm>
            <a:off x="790579" y="3689353"/>
            <a:ext cx="11265014" cy="1053280"/>
            <a:chOff x="0" y="0"/>
            <a:chExt cx="1924556" cy="67810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0F3EE309-D441-4179-8E28-56DA8F63190E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4C7B6C84-09E6-40E1-A36C-31C9AFFBA27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081EB98A-D6CF-44A7-B636-21CF2D80F932}"/>
              </a:ext>
            </a:extLst>
          </p:cNvPr>
          <p:cNvGrpSpPr/>
          <p:nvPr/>
        </p:nvGrpSpPr>
        <p:grpSpPr>
          <a:xfrm>
            <a:off x="809971" y="5046847"/>
            <a:ext cx="14044950" cy="1103546"/>
            <a:chOff x="0" y="0"/>
            <a:chExt cx="1924556" cy="678107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F5B1B49-9805-472A-A4DB-B5AB1892751A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A403CE60-BD11-41D5-AC22-17738978261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9762CDC4-8557-41D4-829E-DA03244AC474}"/>
              </a:ext>
            </a:extLst>
          </p:cNvPr>
          <p:cNvGrpSpPr/>
          <p:nvPr/>
        </p:nvGrpSpPr>
        <p:grpSpPr>
          <a:xfrm>
            <a:off x="809971" y="6386196"/>
            <a:ext cx="9705629" cy="1074531"/>
            <a:chOff x="0" y="0"/>
            <a:chExt cx="1924556" cy="678107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2357B62A-9FF6-49E6-8804-80898CE46465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F733C171-827A-43F9-9503-C05546CE157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24" name="Group 3">
            <a:extLst>
              <a:ext uri="{FF2B5EF4-FFF2-40B4-BE49-F238E27FC236}">
                <a16:creationId xmlns:a16="http://schemas.microsoft.com/office/drawing/2014/main" id="{7EC78E28-242C-4754-889A-0523CCE92030}"/>
              </a:ext>
            </a:extLst>
          </p:cNvPr>
          <p:cNvGrpSpPr/>
          <p:nvPr/>
        </p:nvGrpSpPr>
        <p:grpSpPr>
          <a:xfrm>
            <a:off x="841646" y="7696530"/>
            <a:ext cx="9705629" cy="1052070"/>
            <a:chOff x="0" y="0"/>
            <a:chExt cx="1924556" cy="678107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10B119ED-A942-4602-81AF-E641D229F571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E146958D-0DA5-463F-AFF4-08DA1D86CCD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27" name="Group 3">
            <a:extLst>
              <a:ext uri="{FF2B5EF4-FFF2-40B4-BE49-F238E27FC236}">
                <a16:creationId xmlns:a16="http://schemas.microsoft.com/office/drawing/2014/main" id="{742065DF-91BA-4782-80AA-3FC6FFB33A15}"/>
              </a:ext>
            </a:extLst>
          </p:cNvPr>
          <p:cNvGrpSpPr/>
          <p:nvPr/>
        </p:nvGrpSpPr>
        <p:grpSpPr>
          <a:xfrm>
            <a:off x="859113" y="8922765"/>
            <a:ext cx="8717980" cy="921856"/>
            <a:chOff x="0" y="0"/>
            <a:chExt cx="1924556" cy="678107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EE737170-9462-4F9D-AC08-9696B450D283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75DB1AB6-AC52-4E36-AE10-92724B9C233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F4426280-A518-49E9-A923-4169044AE785}"/>
              </a:ext>
            </a:extLst>
          </p:cNvPr>
          <p:cNvSpPr txBox="1"/>
          <p:nvPr/>
        </p:nvSpPr>
        <p:spPr>
          <a:xfrm>
            <a:off x="963542" y="2183820"/>
            <a:ext cx="16899958" cy="7569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endParaRPr lang="cs-CZ" sz="12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3200" dirty="0">
                <a:solidFill>
                  <a:srgbClr val="285079"/>
                </a:solidFill>
                <a:latin typeface="League Spartan"/>
              </a:rPr>
              <a:t>Vyřazení silničního vozidla z provozu nebo zápis zániku silničního vozidla </a:t>
            </a:r>
          </a:p>
          <a:p>
            <a:pPr>
              <a:lnSpc>
                <a:spcPct val="13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	</a:t>
            </a:r>
            <a:r>
              <a:rPr lang="cs-CZ" dirty="0">
                <a:solidFill>
                  <a:srgbClr val="285079"/>
                </a:solidFill>
                <a:latin typeface="League Spartan"/>
              </a:rPr>
              <a:t>(vyřazení neprovozovaného nebo odcizeného vozidla z provozu, nebo zápis zániku vozidla)</a:t>
            </a:r>
          </a:p>
          <a:p>
            <a:pPr>
              <a:lnSpc>
                <a:spcPct val="130000"/>
              </a:lnSpc>
            </a:pPr>
            <a:endParaRPr lang="cs-CZ" sz="20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Vydání nového osvědčení o registraci silničního vozidla </a:t>
            </a:r>
          </a:p>
          <a:p>
            <a:pPr>
              <a:lnSpc>
                <a:spcPct val="13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	</a:t>
            </a:r>
            <a:r>
              <a:rPr lang="cs-CZ" dirty="0">
                <a:solidFill>
                  <a:srgbClr val="285079"/>
                </a:solidFill>
                <a:latin typeface="League Spartan"/>
              </a:rPr>
              <a:t>(vydání nového ORV z důvodu jeho ztráty nebo odcizení)</a:t>
            </a:r>
          </a:p>
          <a:p>
            <a:pPr>
              <a:lnSpc>
                <a:spcPct val="130000"/>
              </a:lnSpc>
            </a:pPr>
            <a:endParaRPr lang="cs-CZ" sz="20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Oznámení o ztrátě, zničení nebo odcizení tabulky s registrační značkou</a:t>
            </a:r>
            <a:r>
              <a:rPr lang="cs-CZ" sz="3200" dirty="0">
                <a:solidFill>
                  <a:srgbClr val="285079"/>
                </a:solidFill>
                <a:latin typeface="League Spart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	</a:t>
            </a:r>
            <a:r>
              <a:rPr lang="cs-CZ" dirty="0">
                <a:solidFill>
                  <a:srgbClr val="285079"/>
                </a:solidFill>
                <a:latin typeface="League Spartan"/>
              </a:rPr>
              <a:t>(nahlášení chybějící registrační značky jako ochrana před zneužitím)</a:t>
            </a:r>
          </a:p>
          <a:p>
            <a:pPr>
              <a:lnSpc>
                <a:spcPct val="130000"/>
              </a:lnSpc>
            </a:pPr>
            <a:endParaRPr lang="cs-CZ" sz="20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Zápis změny údajů v registru silničních vozidel </a:t>
            </a:r>
          </a:p>
          <a:p>
            <a:pPr>
              <a:lnSpc>
                <a:spcPct val="13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	</a:t>
            </a:r>
            <a:r>
              <a:rPr lang="cs-CZ" dirty="0">
                <a:solidFill>
                  <a:srgbClr val="285079"/>
                </a:solidFill>
                <a:latin typeface="League Spartan"/>
              </a:rPr>
              <a:t>(zápis změny bydliště, jména nebo změna technických údajů vozidla)</a:t>
            </a:r>
          </a:p>
          <a:p>
            <a:pPr>
              <a:lnSpc>
                <a:spcPct val="130000"/>
              </a:lnSpc>
            </a:pPr>
            <a:endParaRPr lang="cs-CZ" sz="20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Vydání tabulky s registrační značkou na vývoz </a:t>
            </a:r>
          </a:p>
          <a:p>
            <a:pPr>
              <a:lnSpc>
                <a:spcPct val="13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	(vydání tabulky s registrační značkou při prodeji vozidla mimo území ČR)</a:t>
            </a:r>
          </a:p>
          <a:p>
            <a:pPr>
              <a:lnSpc>
                <a:spcPct val="130000"/>
              </a:lnSpc>
            </a:pPr>
            <a:endParaRPr lang="cs-CZ" sz="2000" dirty="0">
              <a:solidFill>
                <a:srgbClr val="285079"/>
              </a:solidFill>
              <a:latin typeface="League Spartan"/>
            </a:endParaRP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Informace o platnosti technické prohlídky</a:t>
            </a:r>
          </a:p>
        </p:txBody>
      </p:sp>
    </p:spTree>
  </p:cSld>
  <p:clrMapOvr>
    <a:masterClrMapping/>
  </p:clrMapOvr>
  <p:transition spd="med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t="2906" b="167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29400" y="2482516"/>
            <a:ext cx="11328275" cy="7412139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62860" y="2660665"/>
            <a:ext cx="11328274" cy="678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všechny známé údaje o Vás a vozidle automaticky vyplníme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podání žádosti bude rychlejší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při elektronickém podání sleva na poplatku ve výši </a:t>
            </a:r>
            <a:r>
              <a:rPr lang="cs-CZ" sz="3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20 %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obdržíte od nás notifikace o průběhu žádosti i vyřízení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v Portálu uvidíte všechny svoje žádosti včetně podrobností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zcela zdarma si můžete stáhnout seznam všech svých aktuálních i historicky vlastněných či provozovaných vozidel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zcela zdarma si můžete stáhnout výpis technických dat o vozidle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29400" y="531394"/>
            <a:ext cx="11366893" cy="1765543"/>
            <a:chOff x="0" y="0"/>
            <a:chExt cx="2113117" cy="379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23493" y="741961"/>
            <a:ext cx="1089659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72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První krok k nové éře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DF6693CA-DCC4-44AC-9158-20FA4592CD82}"/>
              </a:ext>
            </a:extLst>
          </p:cNvPr>
          <p:cNvGrpSpPr/>
          <p:nvPr/>
        </p:nvGrpSpPr>
        <p:grpSpPr>
          <a:xfrm>
            <a:off x="650194" y="8363870"/>
            <a:ext cx="4074206" cy="1529867"/>
            <a:chOff x="0" y="0"/>
            <a:chExt cx="2113117" cy="37923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F10A832-3B4D-4542-931D-B1F8354DF88B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01BE6AF4-CFA2-458B-B454-B74669D986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Šipka: nahoru 19">
            <a:extLst>
              <a:ext uri="{FF2B5EF4-FFF2-40B4-BE49-F238E27FC236}">
                <a16:creationId xmlns:a16="http://schemas.microsoft.com/office/drawing/2014/main" id="{90D3BE7A-3633-4734-B6DA-67A736071599}"/>
              </a:ext>
            </a:extLst>
          </p:cNvPr>
          <p:cNvSpPr/>
          <p:nvPr/>
        </p:nvSpPr>
        <p:spPr>
          <a:xfrm>
            <a:off x="4390051" y="4069288"/>
            <a:ext cx="1911546" cy="1836212"/>
          </a:xfrm>
          <a:prstGeom prst="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631AD91C-4120-4B0F-AFF7-683C546C848C}"/>
              </a:ext>
            </a:extLst>
          </p:cNvPr>
          <p:cNvSpPr txBox="1"/>
          <p:nvPr/>
        </p:nvSpPr>
        <p:spPr>
          <a:xfrm>
            <a:off x="821626" y="8469488"/>
            <a:ext cx="5439196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#zpohodlidomova #naparkliku</a:t>
            </a:r>
          </a:p>
        </p:txBody>
      </p:sp>
    </p:spTree>
    <p:extLst>
      <p:ext uri="{BB962C8B-B14F-4D97-AF65-F5344CB8AC3E}">
        <p14:creationId xmlns:p14="http://schemas.microsoft.com/office/powerpoint/2010/main" val="716891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</a14:imgLayer>
                </a14:imgProps>
              </a:ext>
            </a:extLst>
          </a:blip>
          <a:srcRect l="6150" t="12708" b="8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228600" y="1474440"/>
            <a:ext cx="6324599" cy="13537742"/>
            <a:chOff x="0" y="-28575"/>
            <a:chExt cx="1771603" cy="841375"/>
          </a:xfrm>
        </p:grpSpPr>
        <p:sp>
          <p:nvSpPr>
            <p:cNvPr id="18" name="Freeform 9"/>
            <p:cNvSpPr/>
            <p:nvPr/>
          </p:nvSpPr>
          <p:spPr>
            <a:xfrm>
              <a:off x="33353" y="-14028"/>
              <a:ext cx="1738250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26" y="5762864"/>
            <a:ext cx="5580872" cy="22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34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4.</a:t>
            </a:r>
            <a:endParaRPr lang="en-US" sz="34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20" name="Group 8"/>
          <p:cNvGrpSpPr/>
          <p:nvPr/>
        </p:nvGrpSpPr>
        <p:grpSpPr>
          <a:xfrm>
            <a:off x="7292398" y="1708502"/>
            <a:ext cx="9979739" cy="2815634"/>
            <a:chOff x="0" y="0"/>
            <a:chExt cx="2113117" cy="379233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53400" y="2608487"/>
            <a:ext cx="9296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88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Připravujeme</a:t>
            </a:r>
          </a:p>
        </p:txBody>
      </p:sp>
    </p:spTree>
    <p:extLst>
      <p:ext uri="{BB962C8B-B14F-4D97-AF65-F5344CB8AC3E}">
        <p14:creationId xmlns:p14="http://schemas.microsoft.com/office/powerpoint/2010/main" val="4279747973"/>
      </p:ext>
    </p:extLst>
  </p:cSld>
  <p:clrMapOvr>
    <a:masterClrMapping/>
  </p:clrMapOvr>
  <p:transition spd="med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50" t="12708" b="8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08956" y="95086"/>
            <a:ext cx="6607880" cy="1977253"/>
            <a:chOff x="0" y="0"/>
            <a:chExt cx="1924556" cy="6781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39833" y="2359085"/>
            <a:ext cx="6607881" cy="1991964"/>
            <a:chOff x="0" y="0"/>
            <a:chExt cx="1924556" cy="678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167276" y="2624668"/>
            <a:ext cx="6393642" cy="125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Novinky v agendě vozidel </a:t>
            </a:r>
          </a:p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(např. notifikace o platnosti STK)</a:t>
            </a:r>
            <a:endParaRPr lang="en-US" sz="2800" dirty="0">
              <a:solidFill>
                <a:srgbClr val="285079"/>
              </a:solidFill>
              <a:latin typeface="League Spartan"/>
            </a:endParaRPr>
          </a:p>
        </p:txBody>
      </p:sp>
      <p:grpSp>
        <p:nvGrpSpPr>
          <p:cNvPr id="17" name="Group 8"/>
          <p:cNvGrpSpPr/>
          <p:nvPr/>
        </p:nvGrpSpPr>
        <p:grpSpPr>
          <a:xfrm>
            <a:off x="228600" y="6591300"/>
            <a:ext cx="7543799" cy="1529867"/>
            <a:chOff x="0" y="0"/>
            <a:chExt cx="2113117" cy="379233"/>
          </a:xfrm>
        </p:grpSpPr>
        <p:sp>
          <p:nvSpPr>
            <p:cNvPr id="18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1328" y="6881518"/>
            <a:ext cx="7984558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en-US" sz="6724" dirty="0" err="1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Portál</a:t>
            </a:r>
            <a:r>
              <a:rPr lang="en-US" sz="6724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 dopravy</a:t>
            </a:r>
          </a:p>
        </p:txBody>
      </p:sp>
      <p:grpSp>
        <p:nvGrpSpPr>
          <p:cNvPr id="20" name="Group 8"/>
          <p:cNvGrpSpPr/>
          <p:nvPr/>
        </p:nvGrpSpPr>
        <p:grpSpPr>
          <a:xfrm>
            <a:off x="2400263" y="8248715"/>
            <a:ext cx="5397420" cy="1259960"/>
            <a:chOff x="0" y="0"/>
            <a:chExt cx="2113117" cy="379233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57693" y="8495057"/>
            <a:ext cx="5248260" cy="85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cs-CZ" sz="48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další kroky</a:t>
            </a:r>
            <a:endParaRPr lang="en-US" sz="48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26" name="TextBox 16"/>
          <p:cNvSpPr txBox="1"/>
          <p:nvPr/>
        </p:nvSpPr>
        <p:spPr>
          <a:xfrm>
            <a:off x="11167276" y="443336"/>
            <a:ext cx="6320624" cy="125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Zpřístupnění Portálu dopravy </a:t>
            </a:r>
          </a:p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pro právnické osoby</a:t>
            </a:r>
          </a:p>
        </p:txBody>
      </p:sp>
      <p:grpSp>
        <p:nvGrpSpPr>
          <p:cNvPr id="30" name="Group 9"/>
          <p:cNvGrpSpPr/>
          <p:nvPr/>
        </p:nvGrpSpPr>
        <p:grpSpPr>
          <a:xfrm>
            <a:off x="11027066" y="6812082"/>
            <a:ext cx="6607880" cy="1642751"/>
            <a:chOff x="0" y="0"/>
            <a:chExt cx="1924556" cy="678107"/>
          </a:xfrm>
        </p:grpSpPr>
        <p:sp>
          <p:nvSpPr>
            <p:cNvPr id="31" name="Freeform 10"/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32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sp>
        <p:nvSpPr>
          <p:cNvPr id="33" name="TextBox 15"/>
          <p:cNvSpPr txBox="1"/>
          <p:nvPr/>
        </p:nvSpPr>
        <p:spPr>
          <a:xfrm>
            <a:off x="11246784" y="7013089"/>
            <a:ext cx="6020389" cy="125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Elektronická úhrada</a:t>
            </a:r>
            <a:r>
              <a:rPr lang="en-US" sz="2800" dirty="0">
                <a:solidFill>
                  <a:srgbClr val="285079"/>
                </a:solidFill>
                <a:latin typeface="League Spartan"/>
              </a:rPr>
              <a:t> správních poplatků</a:t>
            </a:r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410E6F2A-47EA-42F1-9AB2-61251E793840}"/>
              </a:ext>
            </a:extLst>
          </p:cNvPr>
          <p:cNvGrpSpPr/>
          <p:nvPr/>
        </p:nvGrpSpPr>
        <p:grpSpPr>
          <a:xfrm>
            <a:off x="11010526" y="8664416"/>
            <a:ext cx="6607880" cy="1381037"/>
            <a:chOff x="0" y="0"/>
            <a:chExt cx="1924556" cy="678107"/>
          </a:xfrm>
        </p:grpSpPr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807077AA-C39A-42A3-8CF2-D3466DCD9D01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8AC6CA10-A417-40FB-9026-A4F644BD80A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sp>
        <p:nvSpPr>
          <p:cNvPr id="34" name="TextBox 15">
            <a:extLst>
              <a:ext uri="{FF2B5EF4-FFF2-40B4-BE49-F238E27FC236}">
                <a16:creationId xmlns:a16="http://schemas.microsoft.com/office/drawing/2014/main" id="{826AFFAD-EE4A-4AC5-8035-071158170E96}"/>
              </a:ext>
            </a:extLst>
          </p:cNvPr>
          <p:cNvSpPr txBox="1"/>
          <p:nvPr/>
        </p:nvSpPr>
        <p:spPr>
          <a:xfrm>
            <a:off x="10953038" y="8723004"/>
            <a:ext cx="660788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Další služby pro kapitány, letce, strojvůdce, atd.</a:t>
            </a:r>
            <a:endParaRPr lang="en-US" sz="2800" dirty="0">
              <a:solidFill>
                <a:srgbClr val="285079"/>
              </a:solidFill>
              <a:latin typeface="League Spartan"/>
            </a:endParaRPr>
          </a:p>
        </p:txBody>
      </p:sp>
      <p:grpSp>
        <p:nvGrpSpPr>
          <p:cNvPr id="36" name="Group 3">
            <a:extLst>
              <a:ext uri="{FF2B5EF4-FFF2-40B4-BE49-F238E27FC236}">
                <a16:creationId xmlns:a16="http://schemas.microsoft.com/office/drawing/2014/main" id="{372DFA53-7D82-4E0F-B66F-18D6CC6F74BD}"/>
              </a:ext>
            </a:extLst>
          </p:cNvPr>
          <p:cNvGrpSpPr/>
          <p:nvPr/>
        </p:nvGrpSpPr>
        <p:grpSpPr>
          <a:xfrm>
            <a:off x="11027066" y="4611102"/>
            <a:ext cx="6607880" cy="2038277"/>
            <a:chOff x="0" y="0"/>
            <a:chExt cx="1924556" cy="678107"/>
          </a:xfrm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BDF5F558-8676-4EE3-8B5E-D20BFB49F74F}"/>
                </a:ext>
              </a:extLst>
            </p:cNvPr>
            <p:cNvSpPr/>
            <p:nvPr/>
          </p:nvSpPr>
          <p:spPr>
            <a:xfrm>
              <a:off x="0" y="0"/>
              <a:ext cx="1924556" cy="678107"/>
            </a:xfrm>
            <a:custGeom>
              <a:avLst/>
              <a:gdLst/>
              <a:ahLst/>
              <a:cxnLst/>
              <a:rect l="l" t="t" r="r" b="b"/>
              <a:pathLst>
                <a:path w="1924556" h="678107">
                  <a:moveTo>
                    <a:pt x="54033" y="0"/>
                  </a:moveTo>
                  <a:lnTo>
                    <a:pt x="1870522" y="0"/>
                  </a:lnTo>
                  <a:cubicBezTo>
                    <a:pt x="1884853" y="0"/>
                    <a:pt x="1898596" y="5693"/>
                    <a:pt x="1908730" y="15826"/>
                  </a:cubicBezTo>
                  <a:cubicBezTo>
                    <a:pt x="1918863" y="25959"/>
                    <a:pt x="1924556" y="39703"/>
                    <a:pt x="1924556" y="54033"/>
                  </a:cubicBezTo>
                  <a:lnTo>
                    <a:pt x="1924556" y="624073"/>
                  </a:lnTo>
                  <a:cubicBezTo>
                    <a:pt x="1924556" y="653915"/>
                    <a:pt x="1900364" y="678107"/>
                    <a:pt x="1870522" y="678107"/>
                  </a:cubicBezTo>
                  <a:lnTo>
                    <a:pt x="54033" y="678107"/>
                  </a:lnTo>
                  <a:cubicBezTo>
                    <a:pt x="39703" y="678107"/>
                    <a:pt x="25959" y="672414"/>
                    <a:pt x="15826" y="662281"/>
                  </a:cubicBezTo>
                  <a:cubicBezTo>
                    <a:pt x="5693" y="652147"/>
                    <a:pt x="0" y="638404"/>
                    <a:pt x="0" y="624073"/>
                  </a:cubicBezTo>
                  <a:lnTo>
                    <a:pt x="0" y="54033"/>
                  </a:lnTo>
                  <a:cubicBezTo>
                    <a:pt x="0" y="39703"/>
                    <a:pt x="5693" y="25959"/>
                    <a:pt x="15826" y="15826"/>
                  </a:cubicBezTo>
                  <a:cubicBezTo>
                    <a:pt x="25959" y="5693"/>
                    <a:pt x="39703" y="0"/>
                    <a:pt x="5403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100C4943-231C-4287-B2F7-ABE9A8C8E22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3000"/>
            </a:p>
          </p:txBody>
        </p:sp>
      </p:grpSp>
      <p:sp>
        <p:nvSpPr>
          <p:cNvPr id="39" name="TextBox 15">
            <a:extLst>
              <a:ext uri="{FF2B5EF4-FFF2-40B4-BE49-F238E27FC236}">
                <a16:creationId xmlns:a16="http://schemas.microsoft.com/office/drawing/2014/main" id="{1C0BBE93-6C76-48F0-A990-AA8FAD85E0D1}"/>
              </a:ext>
            </a:extLst>
          </p:cNvPr>
          <p:cNvSpPr txBox="1"/>
          <p:nvPr/>
        </p:nvSpPr>
        <p:spPr>
          <a:xfrm>
            <a:off x="11094655" y="4677094"/>
            <a:ext cx="6393642" cy="190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Novinky v agendě řidičů </a:t>
            </a:r>
          </a:p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(např. el. žádost o kartu řidiče </a:t>
            </a:r>
          </a:p>
          <a:p>
            <a:pPr algn="ctr">
              <a:lnSpc>
                <a:spcPts val="5065"/>
              </a:lnSpc>
            </a:pPr>
            <a:r>
              <a:rPr lang="cs-CZ" sz="2800" dirty="0">
                <a:solidFill>
                  <a:srgbClr val="285079"/>
                </a:solidFill>
                <a:latin typeface="League Spartan"/>
              </a:rPr>
              <a:t>do digitálního tachografu)</a:t>
            </a:r>
            <a:endParaRPr lang="en-US" sz="2800" dirty="0">
              <a:solidFill>
                <a:srgbClr val="285079"/>
              </a:solidFill>
              <a:latin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462715396"/>
      </p:ext>
    </p:extLst>
  </p:cSld>
  <p:clrMapOvr>
    <a:masterClrMapping/>
  </p:clrMapOvr>
  <p:transition spd="med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t="2906" b="167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3797" y="6515100"/>
            <a:ext cx="8524539" cy="3616374"/>
            <a:chOff x="0" y="0"/>
            <a:chExt cx="2113117" cy="139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117" cy="1396660"/>
            </a:xfrm>
            <a:custGeom>
              <a:avLst/>
              <a:gdLst/>
              <a:ahLst/>
              <a:cxnLst/>
              <a:rect l="l" t="t" r="r" b="b"/>
              <a:pathLst>
                <a:path w="2113117" h="1396660">
                  <a:moveTo>
                    <a:pt x="0" y="0"/>
                  </a:moveTo>
                  <a:lnTo>
                    <a:pt x="2113117" y="0"/>
                  </a:lnTo>
                  <a:lnTo>
                    <a:pt x="2113117" y="1396660"/>
                  </a:lnTo>
                  <a:lnTo>
                    <a:pt x="0" y="1396660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3800" y="8403907"/>
            <a:ext cx="3886686" cy="9716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uLnTx/>
              <a:uFillTx/>
              <a:latin typeface="League Spart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6636139"/>
            <a:ext cx="8183359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League Spartan"/>
                <a:ea typeface="+mn-ea"/>
                <a:cs typeface="+mn-cs"/>
              </a:rPr>
              <a:t>portaldopravy.cz</a:t>
            </a:r>
          </a:p>
          <a:p>
            <a:pPr marL="0" marR="0" lvl="0" indent="0" algn="l" defTabSz="914400" rtl="0" eaLnBrk="1" fontAlgn="auto" latinLnBrk="0" hangingPunct="1">
              <a:lnSpc>
                <a:spcPts val="9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uLnTx/>
              <a:uFillTx/>
              <a:latin typeface="League Spart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uLnTx/>
              <a:uFillTx/>
              <a:latin typeface="League Spartan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36102A62-8FD8-46FB-8016-CAE3859E7E96}"/>
              </a:ext>
            </a:extLst>
          </p:cNvPr>
          <p:cNvSpPr/>
          <p:nvPr/>
        </p:nvSpPr>
        <p:spPr>
          <a:xfrm>
            <a:off x="12480704" y="3066203"/>
            <a:ext cx="5537028" cy="4585140"/>
          </a:xfrm>
          <a:custGeom>
            <a:avLst/>
            <a:gdLst/>
            <a:ahLst/>
            <a:cxnLst/>
            <a:rect l="l" t="t" r="r" b="b"/>
            <a:pathLst>
              <a:path w="2113117" h="379233">
                <a:moveTo>
                  <a:pt x="0" y="0"/>
                </a:moveTo>
                <a:lnTo>
                  <a:pt x="2113117" y="0"/>
                </a:lnTo>
                <a:lnTo>
                  <a:pt x="2113117" y="379233"/>
                </a:lnTo>
                <a:lnTo>
                  <a:pt x="0" y="379233"/>
                </a:lnTo>
                <a:close/>
              </a:path>
            </a:pathLst>
          </a:custGeom>
          <a:solidFill>
            <a:srgbClr val="285079"/>
          </a:solidFill>
        </p:spPr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9612314C-33AB-4CC2-ABEF-B532F9FD2D92}"/>
              </a:ext>
            </a:extLst>
          </p:cNvPr>
          <p:cNvSpPr txBox="1"/>
          <p:nvPr/>
        </p:nvSpPr>
        <p:spPr>
          <a:xfrm>
            <a:off x="12972176" y="3491084"/>
            <a:ext cx="4610100" cy="5005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Zákaznická podpora Portálu</a:t>
            </a:r>
          </a:p>
          <a:p>
            <a:pPr algn="ctr">
              <a:lnSpc>
                <a:spcPct val="150000"/>
              </a:lnSpc>
            </a:pPr>
            <a:endParaRPr lang="cs-CZ" sz="2400" u="sng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+420 222 266 758</a:t>
            </a:r>
          </a:p>
          <a:p>
            <a:pPr algn="ctr">
              <a:lnSpc>
                <a:spcPct val="150000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podpora@portaldopravy.cz</a:t>
            </a:r>
          </a:p>
          <a:p>
            <a:pPr algn="ctr">
              <a:lnSpc>
                <a:spcPct val="150000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24/7</a:t>
            </a:r>
          </a:p>
          <a:p>
            <a:pPr algn="just">
              <a:lnSpc>
                <a:spcPct val="150000"/>
              </a:lnSpc>
            </a:pPr>
            <a:endParaRPr lang="cs-CZ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algn="just">
              <a:lnSpc>
                <a:spcPct val="150000"/>
              </a:lnSpc>
            </a:pPr>
            <a:endParaRPr lang="cs-CZ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  <a:p>
            <a:pPr algn="just">
              <a:lnSpc>
                <a:spcPct val="150000"/>
              </a:lnSpc>
            </a:pPr>
            <a:endParaRPr lang="cs-CZ" sz="1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326FA3-6918-412C-86E1-6CA9D92EC420}"/>
              </a:ext>
            </a:extLst>
          </p:cNvPr>
          <p:cNvSpPr/>
          <p:nvPr/>
        </p:nvSpPr>
        <p:spPr>
          <a:xfrm>
            <a:off x="12455093" y="886839"/>
            <a:ext cx="5588250" cy="2033521"/>
          </a:xfrm>
          <a:custGeom>
            <a:avLst/>
            <a:gdLst/>
            <a:ahLst/>
            <a:cxnLst/>
            <a:rect l="l" t="t" r="r" b="b"/>
            <a:pathLst>
              <a:path w="2113117" h="379233">
                <a:moveTo>
                  <a:pt x="0" y="0"/>
                </a:moveTo>
                <a:lnTo>
                  <a:pt x="2113117" y="0"/>
                </a:lnTo>
                <a:lnTo>
                  <a:pt x="2113117" y="379233"/>
                </a:lnTo>
                <a:lnTo>
                  <a:pt x="0" y="379233"/>
                </a:lnTo>
                <a:close/>
              </a:path>
            </a:pathLst>
          </a:custGeom>
          <a:solidFill>
            <a:srgbClr val="285079"/>
          </a:solidFill>
        </p:spPr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969237F6-55B7-46C7-96FC-7DDEB85D34CB}"/>
              </a:ext>
            </a:extLst>
          </p:cNvPr>
          <p:cNvSpPr txBox="1"/>
          <p:nvPr/>
        </p:nvSpPr>
        <p:spPr>
          <a:xfrm>
            <a:off x="12545845" y="1275390"/>
            <a:ext cx="5593043" cy="1150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#zpohodlidomova #naparkliku</a:t>
            </a:r>
          </a:p>
          <a:p>
            <a:pPr>
              <a:lnSpc>
                <a:spcPct val="150000"/>
              </a:lnSpc>
            </a:pPr>
            <a:r>
              <a:rPr lang="cs-CZ" sz="2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#bezdatovky #nestujfrontu</a:t>
            </a:r>
          </a:p>
        </p:txBody>
      </p:sp>
    </p:spTree>
  </p:cSld>
  <p:clrMapOvr>
    <a:masterClrMapping/>
  </p:clrMapOvr>
  <p:transition spd="med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</a:extLst>
          </a:blip>
          <a:srcRect l="6150" t="12708" b="8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228600" y="1474440"/>
            <a:ext cx="6324599" cy="13537742"/>
            <a:chOff x="0" y="-28575"/>
            <a:chExt cx="1771603" cy="841375"/>
          </a:xfrm>
        </p:grpSpPr>
        <p:sp>
          <p:nvSpPr>
            <p:cNvPr id="18" name="Freeform 9"/>
            <p:cNvSpPr/>
            <p:nvPr/>
          </p:nvSpPr>
          <p:spPr>
            <a:xfrm>
              <a:off x="33353" y="-14028"/>
              <a:ext cx="1738250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19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26" y="5762864"/>
            <a:ext cx="5580872" cy="22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344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1.</a:t>
            </a:r>
            <a:endParaRPr lang="en-US" sz="34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grpSp>
        <p:nvGrpSpPr>
          <p:cNvPr id="20" name="Group 8"/>
          <p:cNvGrpSpPr/>
          <p:nvPr/>
        </p:nvGrpSpPr>
        <p:grpSpPr>
          <a:xfrm>
            <a:off x="7241460" y="1708502"/>
            <a:ext cx="9979739" cy="2815634"/>
            <a:chOff x="0" y="0"/>
            <a:chExt cx="2113117" cy="379233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2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96200" y="2023505"/>
            <a:ext cx="9296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6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Rok fungování Portálu dopravy</a:t>
            </a:r>
          </a:p>
        </p:txBody>
      </p:sp>
    </p:spTree>
    <p:extLst>
      <p:ext uri="{BB962C8B-B14F-4D97-AF65-F5344CB8AC3E}">
        <p14:creationId xmlns:p14="http://schemas.microsoft.com/office/powerpoint/2010/main" val="2902637834"/>
      </p:ext>
    </p:extLst>
  </p:cSld>
  <p:clrMapOvr>
    <a:masterClrMapping/>
  </p:clrMapOvr>
  <p:transition spd="med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4847" y="723900"/>
            <a:ext cx="2602707" cy="2408763"/>
            <a:chOff x="0" y="0"/>
            <a:chExt cx="1250891" cy="1252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84352" y="2189725"/>
            <a:ext cx="2058758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en-US" sz="4000" dirty="0" err="1">
                <a:solidFill>
                  <a:srgbClr val="FFFFFF"/>
                </a:solidFill>
                <a:latin typeface="League Spartan"/>
              </a:rPr>
              <a:t>Řidič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40583" y="3619500"/>
            <a:ext cx="3528506" cy="6363858"/>
            <a:chOff x="0" y="0"/>
            <a:chExt cx="1250891" cy="12529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46759" y="3739054"/>
            <a:ext cx="3339442" cy="5972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5079"/>
                </a:solidFill>
                <a:latin typeface="League Spartan"/>
              </a:rPr>
              <a:t>ePodání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žádosti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řidičský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 (bez </a:t>
            </a:r>
            <a:r>
              <a:rPr lang="cs-CZ" sz="1600" dirty="0" err="1">
                <a:solidFill>
                  <a:srgbClr val="285079"/>
                </a:solidFill>
                <a:latin typeface="League Spartan"/>
              </a:rPr>
              <a:t>datovky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výpis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z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bodového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konta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řidiče</a:t>
            </a:r>
          </a:p>
          <a:p>
            <a:pPr>
              <a:lnSpc>
                <a:spcPct val="150000"/>
              </a:lnSpc>
            </a:pPr>
            <a:endParaRPr lang="cs-CZ" sz="1000" dirty="0">
              <a:solidFill>
                <a:srgbClr val="285079"/>
              </a:solidFill>
              <a:latin typeface="League Spart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85079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výpis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5079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 z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285079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evidenční karty řidiče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přestupcích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5079"/>
                </a:solidFill>
                <a:latin typeface="League Spartan"/>
              </a:rPr>
              <a:t>údaje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zákazech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řízení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řidičském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průkazu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5079"/>
                </a:solidFill>
                <a:latin typeface="League Spartan"/>
              </a:rPr>
              <a:t>údaje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profesní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způsobilosti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10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notifikace o změně bodového konta řidiče</a:t>
            </a:r>
            <a:endParaRPr lang="en-US" sz="1600" dirty="0">
              <a:solidFill>
                <a:srgbClr val="285079"/>
              </a:solidFill>
              <a:latin typeface="League Spartan"/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7076" r="33192" b="20283"/>
          <a:stretch/>
        </p:blipFill>
        <p:spPr>
          <a:xfrm>
            <a:off x="1777830" y="1051981"/>
            <a:ext cx="1177119" cy="876300"/>
          </a:xfrm>
          <a:prstGeom prst="rect">
            <a:avLst/>
          </a:prstGeom>
        </p:spPr>
      </p:pic>
      <p:grpSp>
        <p:nvGrpSpPr>
          <p:cNvPr id="39" name="Group 3"/>
          <p:cNvGrpSpPr/>
          <p:nvPr/>
        </p:nvGrpSpPr>
        <p:grpSpPr>
          <a:xfrm>
            <a:off x="4511205" y="706077"/>
            <a:ext cx="2506066" cy="2403971"/>
            <a:chOff x="0" y="0"/>
            <a:chExt cx="1250891" cy="1252956"/>
          </a:xfrm>
        </p:grpSpPr>
        <p:sp>
          <p:nvSpPr>
            <p:cNvPr id="40" name="Freeform 4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41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3427" y="1168349"/>
            <a:ext cx="928291" cy="750756"/>
          </a:xfrm>
          <a:prstGeom prst="rect">
            <a:avLst/>
          </a:prstGeom>
        </p:spPr>
      </p:pic>
      <p:sp>
        <p:nvSpPr>
          <p:cNvPr id="43" name="TextBox 22"/>
          <p:cNvSpPr txBox="1"/>
          <p:nvPr/>
        </p:nvSpPr>
        <p:spPr>
          <a:xfrm>
            <a:off x="4769369" y="2137740"/>
            <a:ext cx="2274755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en-US" sz="4000" dirty="0">
                <a:solidFill>
                  <a:srgbClr val="FFFFFF"/>
                </a:solidFill>
                <a:latin typeface="League Spartan"/>
              </a:rPr>
              <a:t>Vozidla</a:t>
            </a:r>
          </a:p>
        </p:txBody>
      </p:sp>
      <p:grpSp>
        <p:nvGrpSpPr>
          <p:cNvPr id="48" name="Group 3"/>
          <p:cNvGrpSpPr/>
          <p:nvPr/>
        </p:nvGrpSpPr>
        <p:grpSpPr>
          <a:xfrm>
            <a:off x="8003602" y="723900"/>
            <a:ext cx="2506066" cy="2408763"/>
            <a:chOff x="0" y="0"/>
            <a:chExt cx="1250891" cy="1252956"/>
          </a:xfrm>
        </p:grpSpPr>
        <p:sp>
          <p:nvSpPr>
            <p:cNvPr id="49" name="Freeform 4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0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TextBox 22"/>
          <p:cNvSpPr txBox="1"/>
          <p:nvPr/>
        </p:nvSpPr>
        <p:spPr>
          <a:xfrm>
            <a:off x="8281879" y="2110161"/>
            <a:ext cx="2274755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Plavba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53" name="Group 3"/>
          <p:cNvGrpSpPr/>
          <p:nvPr/>
        </p:nvGrpSpPr>
        <p:grpSpPr>
          <a:xfrm>
            <a:off x="11386416" y="701285"/>
            <a:ext cx="2506066" cy="2408763"/>
            <a:chOff x="0" y="0"/>
            <a:chExt cx="1250891" cy="1252956"/>
          </a:xfrm>
        </p:grpSpPr>
        <p:sp>
          <p:nvSpPr>
            <p:cNvPr id="54" name="Freeform 4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TextBox 22"/>
          <p:cNvSpPr txBox="1"/>
          <p:nvPr/>
        </p:nvSpPr>
        <p:spPr>
          <a:xfrm>
            <a:off x="11633752" y="2133685"/>
            <a:ext cx="2274755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Letectví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58" name="Group 3"/>
          <p:cNvGrpSpPr/>
          <p:nvPr/>
        </p:nvGrpSpPr>
        <p:grpSpPr>
          <a:xfrm>
            <a:off x="14749706" y="701285"/>
            <a:ext cx="2506066" cy="2408763"/>
            <a:chOff x="0" y="0"/>
            <a:chExt cx="1250891" cy="1252956"/>
          </a:xfrm>
        </p:grpSpPr>
        <p:sp>
          <p:nvSpPr>
            <p:cNvPr id="59" name="Freeform 4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60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TextBox 22"/>
          <p:cNvSpPr txBox="1"/>
          <p:nvPr/>
        </p:nvSpPr>
        <p:spPr>
          <a:xfrm>
            <a:off x="15008640" y="2192620"/>
            <a:ext cx="2506066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Ostatní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63" name="Obrázek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 r="55548" b="62795"/>
          <a:stretch/>
        </p:blipFill>
        <p:spPr>
          <a:xfrm>
            <a:off x="8663948" y="708263"/>
            <a:ext cx="1185374" cy="1429477"/>
          </a:xfrm>
          <a:prstGeom prst="rect">
            <a:avLst/>
          </a:prstGeom>
        </p:spPr>
      </p:pic>
      <p:pic>
        <p:nvPicPr>
          <p:cNvPr id="64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3712">
            <a:off x="11952221" y="1029800"/>
            <a:ext cx="1232924" cy="986339"/>
          </a:xfrm>
          <a:prstGeom prst="rect">
            <a:avLst/>
          </a:prstGeom>
        </p:spPr>
      </p:pic>
      <p:pic>
        <p:nvPicPr>
          <p:cNvPr id="65" name="Obrázek 6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2" r="23796" b="50204"/>
          <a:stretch/>
        </p:blipFill>
        <p:spPr>
          <a:xfrm>
            <a:off x="15461701" y="794552"/>
            <a:ext cx="1113191" cy="1281507"/>
          </a:xfrm>
          <a:prstGeom prst="rect">
            <a:avLst/>
          </a:prstGeom>
        </p:spPr>
      </p:pic>
      <p:grpSp>
        <p:nvGrpSpPr>
          <p:cNvPr id="66" name="Group 8"/>
          <p:cNvGrpSpPr/>
          <p:nvPr/>
        </p:nvGrpSpPr>
        <p:grpSpPr>
          <a:xfrm>
            <a:off x="4264761" y="3619500"/>
            <a:ext cx="3344353" cy="6016248"/>
            <a:chOff x="0" y="0"/>
            <a:chExt cx="1250891" cy="1252956"/>
          </a:xfrm>
        </p:grpSpPr>
        <p:sp>
          <p:nvSpPr>
            <p:cNvPr id="67" name="Freeform 9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0" name="Group 8"/>
          <p:cNvGrpSpPr/>
          <p:nvPr/>
        </p:nvGrpSpPr>
        <p:grpSpPr>
          <a:xfrm>
            <a:off x="7758640" y="3530777"/>
            <a:ext cx="3200151" cy="6455235"/>
            <a:chOff x="-104826" y="-28575"/>
            <a:chExt cx="1393737" cy="1375875"/>
          </a:xfrm>
        </p:grpSpPr>
        <p:sp>
          <p:nvSpPr>
            <p:cNvPr id="71" name="Freeform 9"/>
            <p:cNvSpPr/>
            <p:nvPr/>
          </p:nvSpPr>
          <p:spPr>
            <a:xfrm>
              <a:off x="-104826" y="-9099"/>
              <a:ext cx="1393737" cy="1356399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4" name="Group 8"/>
          <p:cNvGrpSpPr/>
          <p:nvPr/>
        </p:nvGrpSpPr>
        <p:grpSpPr>
          <a:xfrm>
            <a:off x="11205929" y="3616685"/>
            <a:ext cx="3200150" cy="6019064"/>
            <a:chOff x="0" y="0"/>
            <a:chExt cx="1250891" cy="1252956"/>
          </a:xfrm>
        </p:grpSpPr>
        <p:sp>
          <p:nvSpPr>
            <p:cNvPr id="75" name="Freeform 9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8" name="Group 8"/>
          <p:cNvGrpSpPr/>
          <p:nvPr/>
        </p:nvGrpSpPr>
        <p:grpSpPr>
          <a:xfrm>
            <a:off x="14598816" y="3616685"/>
            <a:ext cx="3122172" cy="6363857"/>
            <a:chOff x="0" y="0"/>
            <a:chExt cx="1250891" cy="1252956"/>
          </a:xfrm>
        </p:grpSpPr>
        <p:sp>
          <p:nvSpPr>
            <p:cNvPr id="79" name="Freeform 9"/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2" name="TextBox 31"/>
          <p:cNvSpPr txBox="1"/>
          <p:nvPr/>
        </p:nvSpPr>
        <p:spPr>
          <a:xfrm>
            <a:off x="4364394" y="3778614"/>
            <a:ext cx="3239810" cy="612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5079"/>
                </a:solidFill>
                <a:latin typeface="League Spartan"/>
              </a:rPr>
              <a:t>údaje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všech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vlastněných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/ provozovaných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vozidlech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ePodání žádostí spojených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    s vozidly:</a:t>
            </a: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převod vozidla</a:t>
            </a: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třetí SPZ</a:t>
            </a: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registrace nového vozidla</a:t>
            </a: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a další…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informace o platnosti STK</a:t>
            </a: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výpis všech historicky vlastněných/provozovaných vozidel</a:t>
            </a: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výpis technických údajů vozidla</a:t>
            </a: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</p:txBody>
      </p:sp>
      <p:sp>
        <p:nvSpPr>
          <p:cNvPr id="83" name="TextBox 31"/>
          <p:cNvSpPr txBox="1"/>
          <p:nvPr/>
        </p:nvSpPr>
        <p:spPr>
          <a:xfrm>
            <a:off x="7953326" y="3811333"/>
            <a:ext cx="2737287" cy="561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ePodání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žádostí o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vůdce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plavidla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průkazech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vůdců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plavidel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plavidlech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další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z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registru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Státní plavební správy</a:t>
            </a: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5079"/>
                </a:solidFill>
                <a:latin typeface="League Spartan"/>
              </a:rPr>
              <a:t>ePodání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žádosti o provedení technické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prohlíd</a:t>
            </a:r>
            <a:r>
              <a:rPr lang="cs-CZ" sz="1600" dirty="0" err="1">
                <a:solidFill>
                  <a:srgbClr val="285079"/>
                </a:solidFill>
                <a:latin typeface="League Spartan"/>
              </a:rPr>
              <a:t>ky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plavidel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přihlášení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na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zkoušky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</p:txBody>
      </p:sp>
      <p:sp>
        <p:nvSpPr>
          <p:cNvPr id="84" name="TextBox 31"/>
          <p:cNvSpPr txBox="1"/>
          <p:nvPr/>
        </p:nvSpPr>
        <p:spPr>
          <a:xfrm>
            <a:off x="11419503" y="3750714"/>
            <a:ext cx="2694330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registrace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provozovatel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ů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a pilotů dronů</a:t>
            </a: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nahlížení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do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leteckého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rejstříku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9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držených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průkazech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a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údaje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o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letadlech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rezervace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termínu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zkoušky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pilotní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a tec</a:t>
            </a:r>
            <a:r>
              <a:rPr lang="cs-CZ" sz="1600" dirty="0" err="1">
                <a:solidFill>
                  <a:srgbClr val="285079"/>
                </a:solidFill>
                <a:latin typeface="League Spartan"/>
              </a:rPr>
              <a:t>hnické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průkaz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y sportovních zařízení</a:t>
            </a: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</p:txBody>
      </p:sp>
      <p:sp>
        <p:nvSpPr>
          <p:cNvPr id="85" name="TextBox 31"/>
          <p:cNvSpPr txBox="1"/>
          <p:nvPr/>
        </p:nvSpPr>
        <p:spPr>
          <a:xfrm>
            <a:off x="14804625" y="3739054"/>
            <a:ext cx="2777449" cy="661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telefonická a emailová podpora Portálu dopravy 24/7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Formulář podpory</a:t>
            </a:r>
          </a:p>
          <a:p>
            <a:pPr>
              <a:lnSpc>
                <a:spcPct val="150000"/>
              </a:lnSpc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vše na jednom místě:</a:t>
            </a: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Elektronický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mýtný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syst</a:t>
            </a:r>
            <a:r>
              <a:rPr lang="cs-CZ" sz="1600" dirty="0">
                <a:solidFill>
                  <a:srgbClr val="285079"/>
                </a:solidFill>
                <a:latin typeface="League Spartan"/>
              </a:rPr>
              <a:t>é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m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 err="1">
                <a:solidFill>
                  <a:srgbClr val="285079"/>
                </a:solidFill>
                <a:latin typeface="League Spartan"/>
              </a:rPr>
              <a:t>OneTicket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cs-CZ" sz="8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Elektronická dálniční známka</a:t>
            </a:r>
            <a:endParaRPr lang="cs-CZ" sz="8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800" dirty="0">
              <a:solidFill>
                <a:srgbClr val="285079"/>
              </a:solidFill>
              <a:latin typeface="League Spartan"/>
            </a:endParaRPr>
          </a:p>
          <a:p>
            <a:pPr marL="358775" indent="-1793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285079"/>
                </a:solidFill>
                <a:latin typeface="League Spartan"/>
              </a:rPr>
              <a:t>přímé propojení s Portálem občana</a:t>
            </a:r>
          </a:p>
          <a:p>
            <a:pPr>
              <a:lnSpc>
                <a:spcPct val="150000"/>
              </a:lnSpc>
            </a:pPr>
            <a:endParaRPr lang="cs-CZ" sz="8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ověření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vozidla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a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řidiče</a:t>
            </a:r>
            <a:r>
              <a:rPr lang="en-US" sz="1600" dirty="0">
                <a:solidFill>
                  <a:srgbClr val="285079"/>
                </a:solidFill>
                <a:latin typeface="League Spartan"/>
              </a:rPr>
              <a:t> </a:t>
            </a:r>
            <a:r>
              <a:rPr lang="en-US" sz="1600" dirty="0" err="1">
                <a:solidFill>
                  <a:srgbClr val="285079"/>
                </a:solidFill>
                <a:latin typeface="League Spartan"/>
              </a:rPr>
              <a:t>taxislužby</a:t>
            </a:r>
            <a:endParaRPr lang="cs-CZ" sz="1600" dirty="0">
              <a:solidFill>
                <a:srgbClr val="285079"/>
              </a:solidFill>
              <a:latin typeface="League Spart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85079"/>
              </a:solidFill>
              <a:latin typeface="League Spartan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1" name="Group 3">
            <a:extLst>
              <a:ext uri="{FF2B5EF4-FFF2-40B4-BE49-F238E27FC236}">
                <a16:creationId xmlns:a16="http://schemas.microsoft.com/office/drawing/2014/main" id="{F925DE9E-1C7E-4E1C-84E9-84BC78F55F92}"/>
              </a:ext>
            </a:extLst>
          </p:cNvPr>
          <p:cNvGrpSpPr/>
          <p:nvPr/>
        </p:nvGrpSpPr>
        <p:grpSpPr>
          <a:xfrm>
            <a:off x="1894693" y="511981"/>
            <a:ext cx="2602707" cy="2408763"/>
            <a:chOff x="0" y="0"/>
            <a:chExt cx="1250891" cy="1252956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66863780-718F-4944-9C5C-348FA8DF0EF1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6E1EF8E7-5F33-445D-87A5-928A7BC66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9" name="Obrázek 68">
            <a:extLst>
              <a:ext uri="{FF2B5EF4-FFF2-40B4-BE49-F238E27FC236}">
                <a16:creationId xmlns:a16="http://schemas.microsoft.com/office/drawing/2014/main" id="{4E67B05C-E9AF-46D3-82D9-204F11B0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7076" r="33192" b="20283"/>
          <a:stretch/>
        </p:blipFill>
        <p:spPr>
          <a:xfrm>
            <a:off x="2607486" y="697628"/>
            <a:ext cx="1177119" cy="876300"/>
          </a:xfrm>
          <a:prstGeom prst="rect">
            <a:avLst/>
          </a:prstGeom>
        </p:spPr>
      </p:pic>
      <p:sp>
        <p:nvSpPr>
          <p:cNvPr id="73" name="TextBox 7">
            <a:extLst>
              <a:ext uri="{FF2B5EF4-FFF2-40B4-BE49-F238E27FC236}">
                <a16:creationId xmlns:a16="http://schemas.microsoft.com/office/drawing/2014/main" id="{C8446486-4482-4542-8DF5-721A726DBBA6}"/>
              </a:ext>
            </a:extLst>
          </p:cNvPr>
          <p:cNvSpPr txBox="1"/>
          <p:nvPr/>
        </p:nvSpPr>
        <p:spPr>
          <a:xfrm>
            <a:off x="2556493" y="1751683"/>
            <a:ext cx="2058758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en-US" sz="4000" dirty="0" err="1">
                <a:solidFill>
                  <a:srgbClr val="FFFFFF"/>
                </a:solidFill>
                <a:latin typeface="League Spartan"/>
              </a:rPr>
              <a:t>Řidič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FCF402-DC43-4CE1-8A2B-65AA837DA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116" y="350842"/>
            <a:ext cx="10171500" cy="6804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43A87A6-B009-492A-AF9E-662CE0CED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116" y="7048500"/>
            <a:ext cx="10171500" cy="27564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3E96367-9938-4BC8-8AAE-DE183E64E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30" y="3147855"/>
            <a:ext cx="7239000" cy="334156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CBED09E-B8DC-4D6B-BF10-30326673A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47" y="6220978"/>
            <a:ext cx="7239000" cy="36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5481"/>
      </p:ext>
    </p:extLst>
  </p:cSld>
  <p:clrMapOvr>
    <a:masterClrMapping/>
  </p:clrMapOvr>
  <p:transition spd="med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1" name="Group 3">
            <a:extLst>
              <a:ext uri="{FF2B5EF4-FFF2-40B4-BE49-F238E27FC236}">
                <a16:creationId xmlns:a16="http://schemas.microsoft.com/office/drawing/2014/main" id="{F925DE9E-1C7E-4E1C-84E9-84BC78F55F92}"/>
              </a:ext>
            </a:extLst>
          </p:cNvPr>
          <p:cNvGrpSpPr/>
          <p:nvPr/>
        </p:nvGrpSpPr>
        <p:grpSpPr>
          <a:xfrm>
            <a:off x="1906863" y="214866"/>
            <a:ext cx="2602707" cy="2408763"/>
            <a:chOff x="0" y="0"/>
            <a:chExt cx="1250891" cy="1252956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66863780-718F-4944-9C5C-348FA8DF0EF1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6E1EF8E7-5F33-445D-87A5-928A7BC66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TextBox 7">
            <a:extLst>
              <a:ext uri="{FF2B5EF4-FFF2-40B4-BE49-F238E27FC236}">
                <a16:creationId xmlns:a16="http://schemas.microsoft.com/office/drawing/2014/main" id="{C8446486-4482-4542-8DF5-721A726DBBA6}"/>
              </a:ext>
            </a:extLst>
          </p:cNvPr>
          <p:cNvSpPr txBox="1"/>
          <p:nvPr/>
        </p:nvSpPr>
        <p:spPr>
          <a:xfrm>
            <a:off x="2286000" y="1643226"/>
            <a:ext cx="2058758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Vozidla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47D936E1-0D65-451B-AC1A-A5044F8AD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4072" y="745134"/>
            <a:ext cx="928291" cy="7507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B7ABD8-F2E8-4460-A4A2-4252D3E1E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777458"/>
            <a:ext cx="7262418" cy="28232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753C83-ACF5-42AC-B903-4ECCC9E30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342900"/>
            <a:ext cx="10232717" cy="69542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592D74-143A-4208-84DE-60AC9C23C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326" y="5681515"/>
            <a:ext cx="6821929" cy="44543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7FB4F5-ACB4-433F-8957-9CB1D9803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00" y="7359514"/>
            <a:ext cx="8373242" cy="27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7476"/>
      </p:ext>
    </p:extLst>
  </p:cSld>
  <p:clrMapOvr>
    <a:masterClrMapping/>
  </p:clrMapOvr>
  <p:transition spd="med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1" name="Group 3">
            <a:extLst>
              <a:ext uri="{FF2B5EF4-FFF2-40B4-BE49-F238E27FC236}">
                <a16:creationId xmlns:a16="http://schemas.microsoft.com/office/drawing/2014/main" id="{F925DE9E-1C7E-4E1C-84E9-84BC78F55F92}"/>
              </a:ext>
            </a:extLst>
          </p:cNvPr>
          <p:cNvGrpSpPr/>
          <p:nvPr/>
        </p:nvGrpSpPr>
        <p:grpSpPr>
          <a:xfrm>
            <a:off x="1906863" y="214866"/>
            <a:ext cx="2602707" cy="2408763"/>
            <a:chOff x="0" y="0"/>
            <a:chExt cx="1250891" cy="1252956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66863780-718F-4944-9C5C-348FA8DF0EF1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6E1EF8E7-5F33-445D-87A5-928A7BC66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TextBox 7">
            <a:extLst>
              <a:ext uri="{FF2B5EF4-FFF2-40B4-BE49-F238E27FC236}">
                <a16:creationId xmlns:a16="http://schemas.microsoft.com/office/drawing/2014/main" id="{C8446486-4482-4542-8DF5-721A726DBBA6}"/>
              </a:ext>
            </a:extLst>
          </p:cNvPr>
          <p:cNvSpPr txBox="1"/>
          <p:nvPr/>
        </p:nvSpPr>
        <p:spPr>
          <a:xfrm>
            <a:off x="2286000" y="1643226"/>
            <a:ext cx="2058758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Plavba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FC8FDBD-9A0F-4C94-B87E-017E50EF37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 r="55548" b="62795"/>
          <a:stretch/>
        </p:blipFill>
        <p:spPr>
          <a:xfrm>
            <a:off x="2722692" y="186282"/>
            <a:ext cx="1185374" cy="14294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69F347-FAEC-4BDA-98A6-8B0EA9FF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885481"/>
            <a:ext cx="7315200" cy="40233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CBD70F-5538-4629-8476-0A219FFD0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281" y="236490"/>
            <a:ext cx="10242634" cy="82598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B8FBA70-5AEC-464B-9E9F-07A1E96AC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357" y="6980072"/>
            <a:ext cx="5439549" cy="31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5040"/>
      </p:ext>
    </p:extLst>
  </p:cSld>
  <p:clrMapOvr>
    <a:masterClrMapping/>
  </p:clrMapOvr>
  <p:transition spd="med"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31922"/>
            <a:ext cx="18288000" cy="10287000"/>
          </a:xfrm>
          <a:prstGeom prst="rect">
            <a:avLst/>
          </a:prstGeom>
        </p:spPr>
      </p:pic>
      <p:grpSp>
        <p:nvGrpSpPr>
          <p:cNvPr id="51" name="Group 3">
            <a:extLst>
              <a:ext uri="{FF2B5EF4-FFF2-40B4-BE49-F238E27FC236}">
                <a16:creationId xmlns:a16="http://schemas.microsoft.com/office/drawing/2014/main" id="{F925DE9E-1C7E-4E1C-84E9-84BC78F55F92}"/>
              </a:ext>
            </a:extLst>
          </p:cNvPr>
          <p:cNvGrpSpPr/>
          <p:nvPr/>
        </p:nvGrpSpPr>
        <p:grpSpPr>
          <a:xfrm>
            <a:off x="1920781" y="535336"/>
            <a:ext cx="2602707" cy="2408763"/>
            <a:chOff x="0" y="0"/>
            <a:chExt cx="1250891" cy="1252956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66863780-718F-4944-9C5C-348FA8DF0EF1}"/>
                </a:ext>
              </a:extLst>
            </p:cNvPr>
            <p:cNvSpPr/>
            <p:nvPr/>
          </p:nvSpPr>
          <p:spPr>
            <a:xfrm>
              <a:off x="0" y="0"/>
              <a:ext cx="1250891" cy="1252956"/>
            </a:xfrm>
            <a:custGeom>
              <a:avLst/>
              <a:gdLst/>
              <a:ahLst/>
              <a:cxnLst/>
              <a:rect l="l" t="t" r="r" b="b"/>
              <a:pathLst>
                <a:path w="1250891" h="1252956">
                  <a:moveTo>
                    <a:pt x="0" y="0"/>
                  </a:moveTo>
                  <a:lnTo>
                    <a:pt x="1250891" y="0"/>
                  </a:lnTo>
                  <a:lnTo>
                    <a:pt x="1250891" y="1252956"/>
                  </a:lnTo>
                  <a:lnTo>
                    <a:pt x="0" y="1252956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6E1EF8E7-5F33-445D-87A5-928A7BC66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TextBox 7">
            <a:extLst>
              <a:ext uri="{FF2B5EF4-FFF2-40B4-BE49-F238E27FC236}">
                <a16:creationId xmlns:a16="http://schemas.microsoft.com/office/drawing/2014/main" id="{C8446486-4482-4542-8DF5-721A726DBBA6}"/>
              </a:ext>
            </a:extLst>
          </p:cNvPr>
          <p:cNvSpPr txBox="1"/>
          <p:nvPr/>
        </p:nvSpPr>
        <p:spPr>
          <a:xfrm>
            <a:off x="2192755" y="1833240"/>
            <a:ext cx="2058758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65"/>
              </a:lnSpc>
            </a:pPr>
            <a:r>
              <a:rPr lang="cs-CZ" sz="4000" dirty="0">
                <a:solidFill>
                  <a:srgbClr val="FFFFFF"/>
                </a:solidFill>
                <a:latin typeface="League Spartan"/>
              </a:rPr>
              <a:t>Letectví</a:t>
            </a:r>
            <a:endParaRPr lang="en-US" sz="4000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22ABA85A-35AE-4515-BFC9-C8A99BA5A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3712">
            <a:off x="2547907" y="916049"/>
            <a:ext cx="1232924" cy="9863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E597B4-734C-413F-BCB1-F567616C4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360" y="723900"/>
            <a:ext cx="11836401" cy="8686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2AAEDD-009F-4B1E-8BCB-643CEB5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04" y="3506358"/>
            <a:ext cx="5527302" cy="32742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F667BC1-ABE4-4A95-B199-0D3C1F7FA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04" y="6896100"/>
            <a:ext cx="5527302" cy="19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93615"/>
      </p:ext>
    </p:extLst>
  </p:cSld>
  <p:clrMapOvr>
    <a:masterClrMapping/>
  </p:clrMapOvr>
  <p:transition spd="med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F66474A-888E-4FE7-8AC4-CF64720C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244" b="198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23641" y="2695505"/>
            <a:ext cx="875545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endParaRPr lang="cs-CZ" sz="2400" dirty="0">
              <a:solidFill>
                <a:srgbClr val="FFFFFF"/>
              </a:solidFill>
              <a:effectLst>
                <a:outerShdw blurRad="292100" dist="38100" dir="2700000" algn="tl" rotWithShape="0">
                  <a:prstClr val="black">
                    <a:alpha val="65000"/>
                  </a:prstClr>
                </a:outerShdw>
              </a:effectLst>
              <a:latin typeface="League Spartan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A2C2010C-85A8-4339-820A-3A0325C13B4A}"/>
              </a:ext>
            </a:extLst>
          </p:cNvPr>
          <p:cNvSpPr txBox="1"/>
          <p:nvPr/>
        </p:nvSpPr>
        <p:spPr>
          <a:xfrm>
            <a:off x="4953000" y="3692637"/>
            <a:ext cx="8755451" cy="143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14"/>
              </a:lnSpc>
            </a:pPr>
            <a:r>
              <a:rPr lang="cs-CZ" sz="13800" dirty="0">
                <a:solidFill>
                  <a:srgbClr val="285079"/>
                </a:solidFill>
                <a:latin typeface="League Spartan"/>
              </a:rPr>
              <a:t>500 000 </a:t>
            </a: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BC3E9C61-36F7-49A3-93C2-2330C00CD156}"/>
              </a:ext>
            </a:extLst>
          </p:cNvPr>
          <p:cNvGrpSpPr/>
          <p:nvPr/>
        </p:nvGrpSpPr>
        <p:grpSpPr>
          <a:xfrm>
            <a:off x="6332288" y="5472804"/>
            <a:ext cx="5179140" cy="1434569"/>
            <a:chOff x="0" y="0"/>
            <a:chExt cx="2113117" cy="379233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79EA8067-23C2-4E94-988A-E7479A9D2D7F}"/>
                </a:ext>
              </a:extLst>
            </p:cNvPr>
            <p:cNvSpPr/>
            <p:nvPr/>
          </p:nvSpPr>
          <p:spPr>
            <a:xfrm>
              <a:off x="0" y="0"/>
              <a:ext cx="2113117" cy="379233"/>
            </a:xfrm>
            <a:custGeom>
              <a:avLst/>
              <a:gdLst/>
              <a:ahLst/>
              <a:cxnLst/>
              <a:rect l="l" t="t" r="r" b="b"/>
              <a:pathLst>
                <a:path w="2113117" h="379233">
                  <a:moveTo>
                    <a:pt x="0" y="0"/>
                  </a:moveTo>
                  <a:lnTo>
                    <a:pt x="2113117" y="0"/>
                  </a:lnTo>
                  <a:lnTo>
                    <a:pt x="2113117" y="379233"/>
                  </a:lnTo>
                  <a:lnTo>
                    <a:pt x="0" y="379233"/>
                  </a:lnTo>
                  <a:close/>
                </a:path>
              </a:pathLst>
            </a:custGeom>
            <a:solidFill>
              <a:srgbClr val="285079"/>
            </a:solidFill>
          </p:spPr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977F7158-7584-4446-B867-750ABC96EE4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F97EE4A0-EB41-471D-BE07-F3DFFFFAFFFC}"/>
              </a:ext>
            </a:extLst>
          </p:cNvPr>
          <p:cNvSpPr txBox="1"/>
          <p:nvPr/>
        </p:nvSpPr>
        <p:spPr>
          <a:xfrm>
            <a:off x="6705600" y="5742043"/>
            <a:ext cx="9296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cs-CZ" sz="6600" dirty="0">
                <a:solidFill>
                  <a:srgbClr val="FFFFFF"/>
                </a:solidFill>
                <a:effectLst>
                  <a:outerShdw blurRad="2921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League Spartan"/>
              </a:rPr>
              <a:t>přihlášení</a:t>
            </a:r>
          </a:p>
        </p:txBody>
      </p:sp>
    </p:spTree>
    <p:extLst>
      <p:ext uri="{BB962C8B-B14F-4D97-AF65-F5344CB8AC3E}">
        <p14:creationId xmlns:p14="http://schemas.microsoft.com/office/powerpoint/2010/main" val="908268492"/>
      </p:ext>
    </p:extLst>
  </p:cSld>
  <p:clrMapOvr>
    <a:masterClrMapping/>
  </p:clrMapOvr>
  <p:transition spd="med">
    <p:pull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8603</TotalTime>
  <Words>898</Words>
  <Application>Microsoft Office PowerPoint</Application>
  <PresentationFormat>Vlastní</PresentationFormat>
  <Paragraphs>222</Paragraphs>
  <Slides>25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Courier New</vt:lpstr>
      <vt:lpstr>Wingdings</vt:lpstr>
      <vt:lpstr>Calibri</vt:lpstr>
      <vt:lpstr>League Spartan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Portál dopravy jedno místo pro všechny digitální dopravní agendy</dc:title>
  <dc:creator>Váchal Karel Mgr.</dc:creator>
  <cp:lastModifiedBy>Váchal Karel Mgr.</cp:lastModifiedBy>
  <cp:revision>53</cp:revision>
  <dcterms:created xsi:type="dcterms:W3CDTF">2006-08-16T00:00:00Z</dcterms:created>
  <dcterms:modified xsi:type="dcterms:W3CDTF">2024-02-10T14:21:58Z</dcterms:modified>
  <dc:identifier>DAFT6OWS5cU</dc:identifier>
</cp:coreProperties>
</file>