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7" r:id="rId2"/>
    <p:sldId id="281" r:id="rId3"/>
    <p:sldId id="283" r:id="rId4"/>
    <p:sldId id="265" r:id="rId5"/>
    <p:sldId id="266" r:id="rId6"/>
    <p:sldId id="267" r:id="rId7"/>
    <p:sldId id="268" r:id="rId8"/>
    <p:sldId id="262" r:id="rId9"/>
    <p:sldId id="282" r:id="rId10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řold Tomáš Mgr. M.A." initials="NTMM" lastIdx="12" clrIdx="0">
    <p:extLst>
      <p:ext uri="{19B8F6BF-5375-455C-9EA6-DF929625EA0E}">
        <p15:presenceInfo xmlns:p15="http://schemas.microsoft.com/office/powerpoint/2012/main" userId="S-1-5-21-2013546996-1368335440-1734353810-181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84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8" d="100"/>
        <a:sy n="11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E7B50C-AE00-42F0-8C96-3083CB0B07CB}" type="datetimeFigureOut">
              <a:rPr lang="cs-CZ" smtClean="0"/>
              <a:t>28.06.2023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154E1-4D02-4C91-B6BB-34DA4AC9F0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377440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92FE82-496B-4AF3-B7E8-9A9187A2E34E}" type="datetimeFigureOut">
              <a:rPr lang="cs-CZ" smtClean="0"/>
              <a:t>28.06.2023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EBA3F-C95E-4867-858A-C1BEF901FC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6838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432B4-3073-4460-99C3-9B8323DE8E84}" type="datetime1">
              <a:rPr lang="cs-CZ" smtClean="0"/>
              <a:t>28.06.2023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7449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DDFDB-0375-4710-96E1-D377659F71DE}" type="datetime1">
              <a:rPr lang="cs-CZ" smtClean="0"/>
              <a:t>28.06.2023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8645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CF13E-06C3-483C-996E-24F8931AB553}" type="datetime1">
              <a:rPr lang="cs-CZ" smtClean="0"/>
              <a:t>28.06.2023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7856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70C87-4D4F-4574-9DB4-9F4C9A56911F}" type="datetime1">
              <a:rPr lang="cs-CZ" smtClean="0"/>
              <a:t>28.06.2023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6629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2CAF-EDF8-432C-89EA-62633ECE5118}" type="datetime1">
              <a:rPr lang="cs-CZ" smtClean="0"/>
              <a:t>28.06.2023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997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6CB9C-1958-457B-B36B-3F4A1D498CDF}" type="datetime1">
              <a:rPr lang="cs-CZ" smtClean="0"/>
              <a:t>28.06.2023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409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DAC8E-524B-406B-AE28-AD051C44793E}" type="datetime1">
              <a:rPr lang="cs-CZ" smtClean="0"/>
              <a:t>28.06.2023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4256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0353-7CA8-4385-A989-A46447788078}" type="datetime1">
              <a:rPr lang="cs-CZ" smtClean="0"/>
              <a:t>28.06.2023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9640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A2A4F-63BF-463A-81D8-2FBF94905EF8}" type="datetime1">
              <a:rPr lang="cs-CZ" smtClean="0"/>
              <a:t>28.06.2023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396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C22F4-28E1-4F85-A58B-8BE8AE93186F}" type="datetime1">
              <a:rPr lang="cs-CZ" smtClean="0"/>
              <a:t>28.06.2023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500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A607-908E-4B99-BDAC-DCDBD8CA0015}" type="datetime1">
              <a:rPr lang="cs-CZ" smtClean="0"/>
              <a:t>28.06.2023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7853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E4F83-5E81-4283-8D80-1ED17A5A8A6A}" type="datetime1">
              <a:rPr lang="cs-CZ" smtClean="0"/>
              <a:t>28.06.2023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C1B8A-E97F-4AA2-8719-79CD198E1F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709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21472" y="3627992"/>
            <a:ext cx="6697626" cy="1325563"/>
          </a:xfrm>
        </p:spPr>
        <p:txBody>
          <a:bodyPr>
            <a:normAutofit/>
          </a:bodyPr>
          <a:lstStyle/>
          <a:p>
            <a:r>
              <a:rPr lang="cs-CZ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NOVÝ BODOVÝ SYSTÉM</a:t>
            </a:r>
            <a:endParaRPr lang="cs-CZ" sz="72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Google Shape;1706;p65"/>
          <p:cNvSpPr/>
          <p:nvPr/>
        </p:nvSpPr>
        <p:spPr>
          <a:xfrm flipH="1">
            <a:off x="4208996" y="4898243"/>
            <a:ext cx="7524349" cy="54740"/>
          </a:xfrm>
          <a:custGeom>
            <a:avLst/>
            <a:gdLst>
              <a:gd name="connsiteX0" fmla="*/ 0 w 8121"/>
              <a:gd name="connsiteY0" fmla="*/ 0 h 9994"/>
              <a:gd name="connsiteX1" fmla="*/ 0 w 8121"/>
              <a:gd name="connsiteY1" fmla="*/ 9994 h 9994"/>
              <a:gd name="connsiteX2" fmla="*/ 8121 w 8121"/>
              <a:gd name="connsiteY2" fmla="*/ 9546 h 9994"/>
              <a:gd name="connsiteX3" fmla="*/ 7220 w 8121"/>
              <a:gd name="connsiteY3" fmla="*/ 0 h 9994"/>
              <a:gd name="connsiteX4" fmla="*/ 0 w 8121"/>
              <a:gd name="connsiteY4" fmla="*/ 0 h 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1" h="9994" extrusionOk="0">
                <a:moveTo>
                  <a:pt x="0" y="0"/>
                </a:moveTo>
                <a:lnTo>
                  <a:pt x="0" y="9994"/>
                </a:lnTo>
                <a:lnTo>
                  <a:pt x="8121" y="9546"/>
                </a:lnTo>
                <a:cubicBezTo>
                  <a:pt x="7821" y="6364"/>
                  <a:pt x="7520" y="3182"/>
                  <a:pt x="722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706;p65"/>
          <p:cNvSpPr/>
          <p:nvPr/>
        </p:nvSpPr>
        <p:spPr>
          <a:xfrm flipH="1">
            <a:off x="2963759" y="5127992"/>
            <a:ext cx="8778860" cy="53595"/>
          </a:xfrm>
          <a:custGeom>
            <a:avLst/>
            <a:gdLst>
              <a:gd name="connsiteX0" fmla="*/ 0 w 8079"/>
              <a:gd name="connsiteY0" fmla="*/ 0 h 9994"/>
              <a:gd name="connsiteX1" fmla="*/ 0 w 8079"/>
              <a:gd name="connsiteY1" fmla="*/ 9994 h 9994"/>
              <a:gd name="connsiteX2" fmla="*/ 8079 w 8079"/>
              <a:gd name="connsiteY2" fmla="*/ 9019 h 9994"/>
              <a:gd name="connsiteX3" fmla="*/ 7220 w 8079"/>
              <a:gd name="connsiteY3" fmla="*/ 0 h 9994"/>
              <a:gd name="connsiteX4" fmla="*/ 0 w 8079"/>
              <a:gd name="connsiteY4" fmla="*/ 0 h 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" h="9994" extrusionOk="0">
                <a:moveTo>
                  <a:pt x="0" y="0"/>
                </a:moveTo>
                <a:lnTo>
                  <a:pt x="0" y="9994"/>
                </a:lnTo>
                <a:lnTo>
                  <a:pt x="8079" y="9019"/>
                </a:lnTo>
                <a:cubicBezTo>
                  <a:pt x="7793" y="6013"/>
                  <a:pt x="7506" y="3006"/>
                  <a:pt x="722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66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345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Kosoúhelník 14"/>
          <p:cNvSpPr/>
          <p:nvPr/>
        </p:nvSpPr>
        <p:spPr>
          <a:xfrm>
            <a:off x="2422183" y="4232411"/>
            <a:ext cx="1491915" cy="1147010"/>
          </a:xfrm>
          <a:prstGeom prst="parallelogram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Kosoúhelník 17"/>
          <p:cNvSpPr/>
          <p:nvPr/>
        </p:nvSpPr>
        <p:spPr>
          <a:xfrm>
            <a:off x="5998267" y="4235955"/>
            <a:ext cx="1491915" cy="1147010"/>
          </a:xfrm>
          <a:prstGeom prst="parallelogram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Kosoúhelník 18"/>
          <p:cNvSpPr/>
          <p:nvPr/>
        </p:nvSpPr>
        <p:spPr>
          <a:xfrm>
            <a:off x="9613337" y="4225321"/>
            <a:ext cx="1491915" cy="1147010"/>
          </a:xfrm>
          <a:prstGeom prst="parallelogram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Kosoúhelník 13"/>
          <p:cNvSpPr/>
          <p:nvPr/>
        </p:nvSpPr>
        <p:spPr>
          <a:xfrm>
            <a:off x="384825" y="2020185"/>
            <a:ext cx="3868200" cy="3131571"/>
          </a:xfrm>
          <a:prstGeom prst="parallelogram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Kosoúhelník 15"/>
          <p:cNvSpPr/>
          <p:nvPr/>
        </p:nvSpPr>
        <p:spPr>
          <a:xfrm>
            <a:off x="7565348" y="2044994"/>
            <a:ext cx="3868200" cy="3131571"/>
          </a:xfrm>
          <a:prstGeom prst="parallelogram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Kosoúhelník 16"/>
          <p:cNvSpPr/>
          <p:nvPr/>
        </p:nvSpPr>
        <p:spPr>
          <a:xfrm>
            <a:off x="3964453" y="2027272"/>
            <a:ext cx="3868200" cy="3131571"/>
          </a:xfrm>
          <a:prstGeom prst="parallelogram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59889" y="609674"/>
            <a:ext cx="6220046" cy="949325"/>
          </a:xfrm>
        </p:spPr>
        <p:txBody>
          <a:bodyPr>
            <a:noAutofit/>
          </a:bodyPr>
          <a:lstStyle/>
          <a:p>
            <a:pPr algn="ctr"/>
            <a:r>
              <a:rPr lang="cs-CZ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PŘEHLEDNĚJŠÍ SYSTÉM</a:t>
            </a:r>
            <a:endParaRPr lang="cs-CZ" sz="60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234484" y="2622260"/>
            <a:ext cx="203835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FF66CC"/>
                </a:solidFill>
                <a:latin typeface="Bahnschrift Condensed" panose="020B0502040204020203" pitchFamily="34" charset="0"/>
              </a:rPr>
              <a:t>BODY</a:t>
            </a:r>
            <a:endParaRPr lang="cs-CZ" sz="2000" b="1" dirty="0" smtClean="0">
              <a:solidFill>
                <a:srgbClr val="FF66CC"/>
              </a:solidFill>
              <a:latin typeface="Bahnschrift Condensed" panose="020B0502040204020203" pitchFamily="34" charset="0"/>
            </a:endParaRPr>
          </a:p>
          <a:p>
            <a:pPr algn="ctr"/>
            <a:endParaRPr lang="cs-CZ" sz="20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  <a:p>
            <a:pPr algn="ctr"/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6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 bodů</a:t>
            </a:r>
          </a:p>
          <a:p>
            <a:pPr algn="ctr"/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4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 body </a:t>
            </a:r>
          </a:p>
          <a:p>
            <a:pPr algn="ctr"/>
            <a:r>
              <a:rPr lang="cs-CZ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2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 body</a:t>
            </a:r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263934" y="2141581"/>
            <a:ext cx="2476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Condensed" panose="020B0502040204020203" pitchFamily="34" charset="0"/>
              </a:rPr>
              <a:t>POKUTY VE SPRÁVNÍM ŘÍZENÍ</a:t>
            </a:r>
          </a:p>
          <a:p>
            <a:pPr algn="ctr"/>
            <a:endParaRPr lang="cs-CZ" sz="2000" b="1" dirty="0" smtClean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  <a:p>
            <a:pPr algn="ctr"/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25 </a:t>
            </a: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000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– </a:t>
            </a: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75 000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Kč</a:t>
            </a:r>
          </a:p>
          <a:p>
            <a:pPr algn="ctr"/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7 </a:t>
            </a: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000 – 25 000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Kč</a:t>
            </a:r>
          </a:p>
          <a:p>
            <a:pPr algn="ctr"/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4 </a:t>
            </a: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000 – 10 000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Kč</a:t>
            </a:r>
          </a:p>
          <a:p>
            <a:pPr algn="ctr"/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2 </a:t>
            </a: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000 –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5 000 Kč</a:t>
            </a:r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735253" y="2134270"/>
            <a:ext cx="2038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FF66CC"/>
                </a:solidFill>
                <a:latin typeface="Bahnschrift Condensed" panose="020B0502040204020203" pitchFamily="34" charset="0"/>
              </a:rPr>
              <a:t>POKUTY </a:t>
            </a:r>
          </a:p>
          <a:p>
            <a:pPr algn="ctr"/>
            <a:r>
              <a:rPr lang="cs-CZ" sz="3200" b="1" dirty="0" smtClean="0">
                <a:solidFill>
                  <a:srgbClr val="FF66CC"/>
                </a:solidFill>
                <a:latin typeface="Bahnschrift Condensed" panose="020B0502040204020203" pitchFamily="34" charset="0"/>
              </a:rPr>
              <a:t>NA MÍSTĚ</a:t>
            </a:r>
          </a:p>
          <a:p>
            <a:pPr algn="ctr"/>
            <a:endParaRPr lang="cs-CZ" sz="20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  <a:p>
            <a:pPr lvl="0" algn="ctr" fontAlgn="base">
              <a:spcAft>
                <a:spcPct val="0"/>
              </a:spcAft>
            </a:pP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4 500 - 5 500 </a:t>
            </a:r>
            <a:r>
              <a:rPr lang="cs-CZ" alt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Kč</a:t>
            </a:r>
          </a:p>
          <a:p>
            <a:pPr lvl="0" algn="ctr" fontAlgn="base">
              <a:spcAft>
                <a:spcPct val="0"/>
              </a:spcAft>
            </a:pP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2 500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– 3 500 Kč</a:t>
            </a:r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  <a:p>
            <a:pPr lvl="0" algn="ctr" fontAlgn="base">
              <a:spcAft>
                <a:spcPct val="0"/>
              </a:spcAft>
            </a:pP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1 </a:t>
            </a:r>
            <a:r>
              <a:rPr 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500 – 2 000 </a:t>
            </a:r>
            <a:r>
              <a:rPr 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Kč</a:t>
            </a:r>
          </a:p>
          <a:p>
            <a:pPr lvl="0" algn="ctr" fontAlgn="base">
              <a:spcAft>
                <a:spcPct val="0"/>
              </a:spcAft>
            </a:pP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do </a:t>
            </a:r>
            <a:r>
              <a:rPr lang="cs-CZ" alt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1 500 Kč</a:t>
            </a:r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766789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2099772" y="968936"/>
            <a:ext cx="1148946" cy="5577261"/>
            <a:chOff x="2412230" y="1226423"/>
            <a:chExt cx="1160373" cy="6182987"/>
          </a:xfrm>
        </p:grpSpPr>
        <p:pic>
          <p:nvPicPr>
            <p:cNvPr id="1026" name="Picture 2" descr="image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0416" y="5001571"/>
              <a:ext cx="504000" cy="520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image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6834" y="6889143"/>
              <a:ext cx="505566" cy="520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mage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3208" y="1226423"/>
              <a:ext cx="418416" cy="520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image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499" y="1855614"/>
              <a:ext cx="481834" cy="520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image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3591" y="2474576"/>
              <a:ext cx="862483" cy="520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image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0417" y="3743188"/>
              <a:ext cx="503999" cy="520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8"/>
            <a:srcRect b="29143"/>
            <a:stretch/>
          </p:blipFill>
          <p:spPr>
            <a:xfrm>
              <a:off x="2739976" y="3113995"/>
              <a:ext cx="531165" cy="520267"/>
            </a:xfrm>
            <a:prstGeom prst="rect">
              <a:avLst/>
            </a:prstGeom>
          </p:spPr>
        </p:pic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94903" y="4372379"/>
              <a:ext cx="395026" cy="520267"/>
            </a:xfrm>
            <a:prstGeom prst="rect">
              <a:avLst/>
            </a:prstGeom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12230" y="5630762"/>
              <a:ext cx="1160373" cy="520267"/>
            </a:xfrm>
            <a:prstGeom prst="rect">
              <a:avLst/>
            </a:prstGeom>
          </p:spPr>
        </p:pic>
      </p:grpSp>
      <p:graphicFrame>
        <p:nvGraphicFramePr>
          <p:cNvPr id="14" name="Tabulka 13"/>
          <p:cNvGraphicFramePr>
            <a:graphicFrameLocks noGrp="1"/>
          </p:cNvGraphicFramePr>
          <p:nvPr>
            <p:extLst/>
          </p:nvPr>
        </p:nvGraphicFramePr>
        <p:xfrm>
          <a:off x="2967089" y="240833"/>
          <a:ext cx="2784596" cy="62979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2298">
                  <a:extLst>
                    <a:ext uri="{9D8B030D-6E8A-4147-A177-3AD203B41FA5}">
                      <a16:colId xmlns:a16="http://schemas.microsoft.com/office/drawing/2014/main" val="215514675"/>
                    </a:ext>
                  </a:extLst>
                </a:gridCol>
                <a:gridCol w="1392298">
                  <a:extLst>
                    <a:ext uri="{9D8B030D-6E8A-4147-A177-3AD203B41FA5}">
                      <a16:colId xmlns:a16="http://schemas.microsoft.com/office/drawing/2014/main" val="1557452861"/>
                    </a:ext>
                  </a:extLst>
                </a:gridCol>
              </a:tblGrid>
              <a:tr h="388846">
                <a:tc gridSpan="2"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BLOKOVÉ</a:t>
                      </a:r>
                      <a:r>
                        <a:rPr lang="cs-CZ" sz="1200" baseline="0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POKUTY</a:t>
                      </a:r>
                      <a:endParaRPr lang="cs-CZ" sz="1200" dirty="0">
                        <a:solidFill>
                          <a:srgbClr val="035D8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828518"/>
                  </a:ext>
                </a:extLst>
              </a:tr>
              <a:tr h="356441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NYNÍ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NÁVRH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4371890"/>
                  </a:ext>
                </a:extLst>
              </a:tr>
              <a:tr h="555267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0118735"/>
                  </a:ext>
                </a:extLst>
              </a:tr>
              <a:tr h="555267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4434202"/>
                  </a:ext>
                </a:extLst>
              </a:tr>
              <a:tr h="555267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</a:t>
                      </a:r>
                      <a:r>
                        <a:rPr lang="cs-CZ" sz="12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2 500 Kč</a:t>
                      </a:r>
                      <a:endParaRPr lang="cs-CZ" sz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4 500 </a:t>
                      </a:r>
                      <a:r>
                        <a:rPr lang="cs-CZ" sz="1200" b="1" dirty="0" smtClean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cs-CZ" sz="1200" b="1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5 500 </a:t>
                      </a:r>
                      <a:r>
                        <a:rPr lang="cs-CZ" sz="1200" b="1" baseline="0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Kč</a:t>
                      </a:r>
                      <a:endParaRPr lang="cs-CZ" sz="1200" b="1" dirty="0">
                        <a:solidFill>
                          <a:srgbClr val="035D8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674017"/>
                  </a:ext>
                </a:extLst>
              </a:tr>
              <a:tr h="555267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</a:t>
                      </a:r>
                      <a:r>
                        <a:rPr lang="cs-CZ" sz="12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2 500 Kč</a:t>
                      </a:r>
                      <a:endParaRPr lang="cs-CZ" sz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4 500 </a:t>
                      </a:r>
                      <a:r>
                        <a:rPr lang="cs-CZ" sz="1200" b="1" dirty="0" smtClean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5 </a:t>
                      </a:r>
                      <a:r>
                        <a:rPr lang="cs-CZ" sz="1200" b="1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</a:t>
                      </a:r>
                      <a:r>
                        <a:rPr lang="cs-CZ" sz="1200" b="1" baseline="0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Kč</a:t>
                      </a:r>
                      <a:endParaRPr lang="cs-CZ" sz="1200" b="1" dirty="0">
                        <a:solidFill>
                          <a:srgbClr val="035D8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664642"/>
                  </a:ext>
                </a:extLst>
              </a:tr>
              <a:tr h="555267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2 000 Kč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1 500 </a:t>
                      </a:r>
                      <a:r>
                        <a:rPr lang="cs-CZ" sz="1200" b="1" dirty="0" smtClean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cs-CZ" sz="1200" b="1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 Kč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1222102"/>
                  </a:ext>
                </a:extLst>
              </a:tr>
              <a:tr h="555267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1 000 Kč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2 500 – 3 500</a:t>
                      </a:r>
                      <a:r>
                        <a:rPr lang="cs-CZ" sz="1200" b="1" baseline="0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Kč</a:t>
                      </a:r>
                      <a:endParaRPr lang="cs-CZ" sz="1200" b="1" dirty="0">
                        <a:solidFill>
                          <a:srgbClr val="035D8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024547"/>
                  </a:ext>
                </a:extLst>
              </a:tr>
              <a:tr h="555267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cs-CZ" sz="12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2 000 Kč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1 500 Kč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992979"/>
                  </a:ext>
                </a:extLst>
              </a:tr>
              <a:tr h="555267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2 000 Kč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1 500</a:t>
                      </a:r>
                      <a:r>
                        <a:rPr lang="cs-CZ" sz="1200" b="1" baseline="0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3430055"/>
                  </a:ext>
                </a:extLst>
              </a:tr>
              <a:tr h="555267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nebylo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2 500 – 3 500 Kč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0448245"/>
                  </a:ext>
                </a:extLst>
              </a:tr>
              <a:tr h="5552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2 000 Kč</a:t>
                      </a:r>
                    </a:p>
                    <a:p>
                      <a:pPr algn="ctr"/>
                      <a:endParaRPr lang="cs-CZ" sz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2 000 Kč</a:t>
                      </a:r>
                    </a:p>
                    <a:p>
                      <a:pPr algn="ctr"/>
                      <a:endParaRPr lang="cs-CZ" sz="1200" b="1" dirty="0">
                        <a:solidFill>
                          <a:srgbClr val="035D8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0075843"/>
                  </a:ext>
                </a:extLst>
              </a:tr>
            </a:tbl>
          </a:graphicData>
        </a:graphic>
      </p:graphicFrame>
      <p:graphicFrame>
        <p:nvGraphicFramePr>
          <p:cNvPr id="8" name="Tabulka 7"/>
          <p:cNvGraphicFramePr>
            <a:graphicFrameLocks noGrp="1"/>
          </p:cNvGraphicFramePr>
          <p:nvPr>
            <p:extLst/>
          </p:nvPr>
        </p:nvGraphicFramePr>
        <p:xfrm>
          <a:off x="28632" y="922473"/>
          <a:ext cx="2334768" cy="5642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4768">
                  <a:extLst>
                    <a:ext uri="{9D8B030D-6E8A-4147-A177-3AD203B41FA5}">
                      <a16:colId xmlns:a16="http://schemas.microsoft.com/office/drawing/2014/main" val="173256398"/>
                    </a:ext>
                  </a:extLst>
                </a:gridCol>
              </a:tblGrid>
              <a:tr h="558013">
                <a:tc>
                  <a:txBody>
                    <a:bodyPr/>
                    <a:lstStyle/>
                    <a:p>
                      <a:pPr algn="ctr"/>
                      <a:r>
                        <a:rPr lang="cs-CZ" sz="1200" b="1" kern="1200" dirty="0">
                          <a:solidFill>
                            <a:srgbClr val="035D8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Řízení vozidla s více, než 0,3 ‰ alkoholu v krvi</a:t>
                      </a:r>
                      <a:endParaRPr lang="cs-CZ" sz="1200" b="1" dirty="0">
                        <a:solidFill>
                          <a:srgbClr val="035D8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1092306"/>
                  </a:ext>
                </a:extLst>
              </a:tr>
              <a:tr h="6202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i="0" u="none" strike="noStrike" kern="1200" dirty="0">
                          <a:solidFill>
                            <a:srgbClr val="035D8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Překročení rychlosti</a:t>
                      </a:r>
                      <a:r>
                        <a:rPr lang="cs-CZ" sz="1200" b="1" i="0" u="none" strike="noStrike" kern="1200" baseline="0" dirty="0">
                          <a:solidFill>
                            <a:srgbClr val="035D8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00" b="0" i="0" u="none" strike="noStrike" kern="1200" dirty="0">
                          <a:solidFill>
                            <a:srgbClr val="035D8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(o 50 km/h a více, o 40 km/h a více v obci)</a:t>
                      </a:r>
                      <a:endParaRPr lang="cs-CZ" sz="1000" b="0" dirty="0">
                        <a:solidFill>
                          <a:srgbClr val="035D8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6654025"/>
                  </a:ext>
                </a:extLst>
              </a:tr>
              <a:tr h="5580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kern="1200" dirty="0">
                          <a:solidFill>
                            <a:srgbClr val="035D8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Vjíždění na železniční přejezd přes zákaz</a:t>
                      </a:r>
                      <a:endParaRPr lang="cs-CZ" sz="1200" b="1" dirty="0">
                        <a:solidFill>
                          <a:srgbClr val="035D8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5171076"/>
                  </a:ext>
                </a:extLst>
              </a:tr>
              <a:tr h="5580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kern="1200" dirty="0">
                          <a:solidFill>
                            <a:srgbClr val="035D8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Jízda na červenou</a:t>
                      </a:r>
                      <a:endParaRPr lang="cs-CZ" sz="1200" b="1" dirty="0">
                        <a:solidFill>
                          <a:srgbClr val="035D8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1919626"/>
                  </a:ext>
                </a:extLst>
              </a:tr>
              <a:tr h="5580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kern="1200" dirty="0">
                          <a:solidFill>
                            <a:srgbClr val="035D8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Nepoužití bezpečnostního pásu nebo autosedačky</a:t>
                      </a:r>
                      <a:endParaRPr lang="cs-CZ" sz="1200" b="1" dirty="0">
                        <a:solidFill>
                          <a:srgbClr val="035D8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4786422"/>
                  </a:ext>
                </a:extLst>
              </a:tr>
              <a:tr h="5580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kern="1200" dirty="0">
                          <a:solidFill>
                            <a:srgbClr val="035D8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Držení telefonu při řízení</a:t>
                      </a:r>
                      <a:endParaRPr lang="cs-CZ" sz="1200" b="1" dirty="0">
                        <a:solidFill>
                          <a:srgbClr val="035D8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799837"/>
                  </a:ext>
                </a:extLst>
              </a:tr>
              <a:tr h="5580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kern="1200" dirty="0">
                          <a:solidFill>
                            <a:srgbClr val="035D8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Zapomenuté doklady</a:t>
                      </a:r>
                      <a:endParaRPr lang="cs-CZ" sz="1200" b="1" dirty="0">
                        <a:solidFill>
                          <a:srgbClr val="035D8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0639261"/>
                  </a:ext>
                </a:extLst>
              </a:tr>
              <a:tr h="5580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kern="1200" dirty="0">
                          <a:solidFill>
                            <a:srgbClr val="035D8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Špatné parkování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970419"/>
                  </a:ext>
                </a:extLst>
              </a:tr>
              <a:tr h="5580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Omezující parkování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5733592"/>
                  </a:ext>
                </a:extLst>
              </a:tr>
              <a:tr h="5580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kern="1200" dirty="0">
                          <a:solidFill>
                            <a:srgbClr val="035D8D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Nerozsvícená světla</a:t>
                      </a:r>
                      <a:endParaRPr lang="cs-CZ" sz="1200" b="1" dirty="0">
                        <a:solidFill>
                          <a:srgbClr val="035D8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200" b="1" dirty="0">
                        <a:solidFill>
                          <a:srgbClr val="035D8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414662"/>
                  </a:ext>
                </a:extLst>
              </a:tr>
            </a:tbl>
          </a:graphicData>
        </a:graphic>
      </p:graphicFrame>
      <p:graphicFrame>
        <p:nvGraphicFramePr>
          <p:cNvPr id="24" name="Tabulka 23"/>
          <p:cNvGraphicFramePr>
            <a:graphicFrameLocks noGrp="1"/>
          </p:cNvGraphicFramePr>
          <p:nvPr>
            <p:extLst/>
          </p:nvPr>
        </p:nvGraphicFramePr>
        <p:xfrm>
          <a:off x="5795011" y="240832"/>
          <a:ext cx="4015300" cy="6297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7650">
                  <a:extLst>
                    <a:ext uri="{9D8B030D-6E8A-4147-A177-3AD203B41FA5}">
                      <a16:colId xmlns:a16="http://schemas.microsoft.com/office/drawing/2014/main" val="215514675"/>
                    </a:ext>
                  </a:extLst>
                </a:gridCol>
                <a:gridCol w="2007650">
                  <a:extLst>
                    <a:ext uri="{9D8B030D-6E8A-4147-A177-3AD203B41FA5}">
                      <a16:colId xmlns:a16="http://schemas.microsoft.com/office/drawing/2014/main" val="1557452861"/>
                    </a:ext>
                  </a:extLst>
                </a:gridCol>
              </a:tblGrid>
              <a:tr h="388845">
                <a:tc gridSpan="2"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SPRÁVNÍ ŘÍZENÍ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828518"/>
                  </a:ext>
                </a:extLst>
              </a:tr>
              <a:tr h="356443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NYNÍ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NÁVRH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4371890"/>
                  </a:ext>
                </a:extLst>
              </a:tr>
              <a:tr h="555267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2 500 – 20 000 Kč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7 000 – 25 000 Kč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0118735"/>
                  </a:ext>
                </a:extLst>
              </a:tr>
              <a:tr h="555267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cs-CZ" sz="12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000 – 10 000 Kč</a:t>
                      </a:r>
                      <a:endParaRPr lang="cs-CZ" sz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7 000 – 25 000 Kč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4434202"/>
                  </a:ext>
                </a:extLst>
              </a:tr>
              <a:tr h="555267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2 500 – 5</a:t>
                      </a:r>
                      <a:r>
                        <a:rPr lang="cs-CZ" sz="12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000 Kč</a:t>
                      </a:r>
                      <a:endParaRPr lang="cs-CZ" sz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7 000 –</a:t>
                      </a:r>
                      <a:r>
                        <a:rPr lang="cs-CZ" sz="1200" b="1" baseline="0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25 000 Kč </a:t>
                      </a:r>
                      <a:endParaRPr lang="cs-CZ" sz="1200" b="1" dirty="0">
                        <a:solidFill>
                          <a:srgbClr val="035D8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674017"/>
                  </a:ext>
                </a:extLst>
              </a:tr>
              <a:tr h="555267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2 500 – 5000 Kč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7 000 –</a:t>
                      </a:r>
                      <a:r>
                        <a:rPr lang="cs-CZ" sz="1200" b="1" baseline="0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25 000 Kč</a:t>
                      </a:r>
                      <a:endParaRPr lang="cs-CZ" sz="1200" b="1" dirty="0">
                        <a:solidFill>
                          <a:srgbClr val="035D8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664642"/>
                  </a:ext>
                </a:extLst>
              </a:tr>
              <a:tr h="555267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1 500 – 2500 Kč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cs-CZ" sz="1200" b="1" baseline="0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000 </a:t>
                      </a:r>
                      <a:r>
                        <a:rPr lang="cs-CZ" sz="1200" b="1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5</a:t>
                      </a:r>
                      <a:r>
                        <a:rPr lang="cs-CZ" sz="1200" b="1" baseline="0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000 Kč</a:t>
                      </a:r>
                      <a:endParaRPr lang="cs-CZ" sz="1200" b="1" dirty="0">
                        <a:solidFill>
                          <a:srgbClr val="035D8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1222102"/>
                  </a:ext>
                </a:extLst>
              </a:tr>
              <a:tr h="555267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1 500 – 2500 Kč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4 000 – 10 000 Kč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024547"/>
                  </a:ext>
                </a:extLst>
              </a:tr>
              <a:tr h="555267">
                <a:tc>
                  <a:txBody>
                    <a:bodyPr/>
                    <a:lstStyle/>
                    <a:p>
                      <a:pPr algn="ctr"/>
                      <a:r>
                        <a:rPr lang="cs-CZ" sz="12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1 500 – 2 500 Kč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cs-CZ" sz="1200" b="1" baseline="0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000 </a:t>
                      </a:r>
                      <a:r>
                        <a:rPr lang="cs-CZ" sz="1200" b="1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5 000 Kč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992979"/>
                  </a:ext>
                </a:extLst>
              </a:tr>
              <a:tr h="555267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1 500 – 2 500 Kč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baseline="0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2 000 – 5 000 Kč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3430055"/>
                  </a:ext>
                </a:extLst>
              </a:tr>
              <a:tr h="555267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nebylo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4 000 – 10 000 Kč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0448245"/>
                  </a:ext>
                </a:extLst>
              </a:tr>
              <a:tr h="5552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1 500 – 2</a:t>
                      </a:r>
                      <a:r>
                        <a:rPr lang="cs-CZ" sz="12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500 Kč</a:t>
                      </a:r>
                      <a:endParaRPr lang="cs-CZ" sz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cs-CZ" sz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cs-CZ" sz="1200" b="1" baseline="0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000 </a:t>
                      </a:r>
                      <a:r>
                        <a:rPr lang="cs-CZ" sz="1200" b="1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5</a:t>
                      </a:r>
                      <a:r>
                        <a:rPr lang="cs-CZ" sz="1200" b="1" baseline="0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000 Kč</a:t>
                      </a:r>
                      <a:endParaRPr lang="cs-CZ" sz="1200" b="1" dirty="0">
                        <a:solidFill>
                          <a:srgbClr val="035D8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cs-CZ" sz="1200" b="1" dirty="0">
                        <a:solidFill>
                          <a:srgbClr val="035D8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2239401"/>
                  </a:ext>
                </a:extLst>
              </a:tr>
            </a:tbl>
          </a:graphicData>
        </a:graphic>
      </p:graphicFrame>
      <p:graphicFrame>
        <p:nvGraphicFramePr>
          <p:cNvPr id="26" name="Tabulka 25"/>
          <p:cNvGraphicFramePr>
            <a:graphicFrameLocks noGrp="1"/>
          </p:cNvGraphicFramePr>
          <p:nvPr>
            <p:extLst/>
          </p:nvPr>
        </p:nvGraphicFramePr>
        <p:xfrm>
          <a:off x="9853637" y="240832"/>
          <a:ext cx="2200214" cy="6449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107">
                  <a:extLst>
                    <a:ext uri="{9D8B030D-6E8A-4147-A177-3AD203B41FA5}">
                      <a16:colId xmlns:a16="http://schemas.microsoft.com/office/drawing/2014/main" val="215514675"/>
                    </a:ext>
                  </a:extLst>
                </a:gridCol>
                <a:gridCol w="1100107">
                  <a:extLst>
                    <a:ext uri="{9D8B030D-6E8A-4147-A177-3AD203B41FA5}">
                      <a16:colId xmlns:a16="http://schemas.microsoft.com/office/drawing/2014/main" val="1557452861"/>
                    </a:ext>
                  </a:extLst>
                </a:gridCol>
              </a:tblGrid>
              <a:tr h="389419">
                <a:tc gridSpan="2"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BODOVÝ</a:t>
                      </a:r>
                      <a:r>
                        <a:rPr lang="cs-CZ" sz="1200" baseline="0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SYSTÉM</a:t>
                      </a:r>
                      <a:endParaRPr lang="cs-CZ" sz="1200" dirty="0">
                        <a:solidFill>
                          <a:srgbClr val="035D8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828518"/>
                  </a:ext>
                </a:extLst>
              </a:tr>
              <a:tr h="356965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NYNÍ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NÁVRH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4371890"/>
                  </a:ext>
                </a:extLst>
              </a:tr>
              <a:tr h="554919">
                <a:tc>
                  <a:txBody>
                    <a:bodyPr/>
                    <a:lstStyle/>
                    <a:p>
                      <a:pPr algn="r"/>
                      <a:r>
                        <a:rPr lang="cs-CZ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cs-CZ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200" b="1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0118735"/>
                  </a:ext>
                </a:extLst>
              </a:tr>
              <a:tr h="554919">
                <a:tc>
                  <a:txBody>
                    <a:bodyPr/>
                    <a:lstStyle/>
                    <a:p>
                      <a:pPr algn="r"/>
                      <a:r>
                        <a:rPr lang="cs-CZ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cs-CZ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4434202"/>
                  </a:ext>
                </a:extLst>
              </a:tr>
              <a:tr h="554919">
                <a:tc>
                  <a:txBody>
                    <a:bodyPr/>
                    <a:lstStyle/>
                    <a:p>
                      <a:pPr algn="r"/>
                      <a:r>
                        <a:rPr lang="cs-CZ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cs-CZ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674017"/>
                  </a:ext>
                </a:extLst>
              </a:tr>
              <a:tr h="554919">
                <a:tc>
                  <a:txBody>
                    <a:bodyPr/>
                    <a:lstStyle/>
                    <a:p>
                      <a:pPr algn="r"/>
                      <a:r>
                        <a:rPr lang="cs-CZ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cs-CZ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664642"/>
                  </a:ext>
                </a:extLst>
              </a:tr>
              <a:tr h="554919">
                <a:tc>
                  <a:txBody>
                    <a:bodyPr/>
                    <a:lstStyle/>
                    <a:p>
                      <a:pPr algn="r"/>
                      <a:r>
                        <a:rPr lang="cs-CZ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cs-CZ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baseline="0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cs-CZ" sz="1200" b="1" dirty="0" smtClean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cs-CZ" sz="1200" b="1" dirty="0">
                        <a:solidFill>
                          <a:srgbClr val="035D8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1222102"/>
                  </a:ext>
                </a:extLst>
              </a:tr>
              <a:tr h="554919">
                <a:tc>
                  <a:txBody>
                    <a:bodyPr/>
                    <a:lstStyle/>
                    <a:p>
                      <a:pPr algn="r"/>
                      <a:r>
                        <a:rPr lang="cs-CZ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cs-CZ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baseline="0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cs-CZ" sz="1200" b="1" dirty="0" smtClean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cs-CZ" sz="1200" b="1" dirty="0">
                        <a:solidFill>
                          <a:srgbClr val="035D8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024547"/>
                  </a:ext>
                </a:extLst>
              </a:tr>
              <a:tr h="554919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2992979"/>
                  </a:ext>
                </a:extLst>
              </a:tr>
              <a:tr h="554919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3430055"/>
                  </a:ext>
                </a:extLst>
              </a:tr>
              <a:tr h="5549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0448245"/>
                  </a:ext>
                </a:extLst>
              </a:tr>
              <a:tr h="7084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800" dirty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>
                          <a:solidFill>
                            <a:srgbClr val="035D8D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800" b="1" dirty="0">
                        <a:solidFill>
                          <a:srgbClr val="035D8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8202607"/>
                  </a:ext>
                </a:extLst>
              </a:tr>
            </a:tbl>
          </a:graphicData>
        </a:graphic>
      </p:graphicFrame>
      <p:pic>
        <p:nvPicPr>
          <p:cNvPr id="11" name="Obrázek 10"/>
          <p:cNvPicPr>
            <a:picLocks noChangeAspect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49" y="1061091"/>
            <a:ext cx="506089" cy="377143"/>
          </a:xfrm>
          <a:prstGeom prst="rect">
            <a:avLst/>
          </a:prstGeom>
        </p:spPr>
      </p:pic>
      <p:pic>
        <p:nvPicPr>
          <p:cNvPr id="42" name="Obrázek 41"/>
          <p:cNvPicPr>
            <a:picLocks noChangeAspect="1"/>
          </p:cNvPicPr>
          <p:nvPr/>
        </p:nvPicPr>
        <p:blipFill>
          <a:blip r:embed="rId1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852" y="1651277"/>
            <a:ext cx="506089" cy="377142"/>
          </a:xfrm>
          <a:prstGeom prst="rect">
            <a:avLst/>
          </a:prstGeom>
        </p:spPr>
      </p:pic>
      <p:pic>
        <p:nvPicPr>
          <p:cNvPr id="43" name="Obrázek 42"/>
          <p:cNvPicPr>
            <a:picLocks noChangeAspect="1"/>
          </p:cNvPicPr>
          <p:nvPr/>
        </p:nvPicPr>
        <p:blipFill>
          <a:blip r:embed="rId1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853" y="2743093"/>
            <a:ext cx="506088" cy="377142"/>
          </a:xfrm>
          <a:prstGeom prst="rect">
            <a:avLst/>
          </a:prstGeom>
        </p:spPr>
      </p:pic>
      <p:pic>
        <p:nvPicPr>
          <p:cNvPr id="44" name="Obrázek 43"/>
          <p:cNvPicPr>
            <a:picLocks noChangeAspect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485" y="2185038"/>
            <a:ext cx="522112" cy="389084"/>
          </a:xfrm>
          <a:prstGeom prst="rect">
            <a:avLst/>
          </a:prstGeom>
        </p:spPr>
      </p:pic>
      <p:pic>
        <p:nvPicPr>
          <p:cNvPr id="45" name="Obrázek 44"/>
          <p:cNvPicPr>
            <a:picLocks noChangeAspect="1"/>
          </p:cNvPicPr>
          <p:nvPr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236" y="3270858"/>
            <a:ext cx="522114" cy="389084"/>
          </a:xfrm>
          <a:prstGeom prst="rect">
            <a:avLst/>
          </a:prstGeom>
        </p:spPr>
      </p:pic>
      <p:pic>
        <p:nvPicPr>
          <p:cNvPr id="47" name="Obrázek 46"/>
          <p:cNvPicPr>
            <a:picLocks noChangeAspect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49" y="3861043"/>
            <a:ext cx="521215" cy="388414"/>
          </a:xfrm>
          <a:prstGeom prst="rect">
            <a:avLst/>
          </a:prstGeom>
        </p:spPr>
      </p:pic>
      <p:pic>
        <p:nvPicPr>
          <p:cNvPr id="69" name="Obrázek 68"/>
          <p:cNvPicPr>
            <a:picLocks noChangeAspect="1"/>
          </p:cNvPicPr>
          <p:nvPr/>
        </p:nvPicPr>
        <p:blipFill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146" y="1088878"/>
            <a:ext cx="531393" cy="395999"/>
          </a:xfrm>
          <a:prstGeom prst="rect">
            <a:avLst/>
          </a:prstGeom>
        </p:spPr>
      </p:pic>
      <p:pic>
        <p:nvPicPr>
          <p:cNvPr id="70" name="Obrázek 69"/>
          <p:cNvPicPr>
            <a:picLocks noChangeAspect="1"/>
          </p:cNvPicPr>
          <p:nvPr/>
        </p:nvPicPr>
        <p:blipFill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940" y="1649920"/>
            <a:ext cx="528727" cy="394012"/>
          </a:xfrm>
          <a:prstGeom prst="rect">
            <a:avLst/>
          </a:prstGeom>
        </p:spPr>
      </p:pic>
      <p:pic>
        <p:nvPicPr>
          <p:cNvPr id="71" name="Obrázek 70"/>
          <p:cNvPicPr>
            <a:picLocks noChangeAspect="1"/>
          </p:cNvPicPr>
          <p:nvPr/>
        </p:nvPicPr>
        <p:blipFill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107" y="2743093"/>
            <a:ext cx="488465" cy="364009"/>
          </a:xfrm>
          <a:prstGeom prst="rect">
            <a:avLst/>
          </a:prstGeom>
        </p:spPr>
      </p:pic>
      <p:pic>
        <p:nvPicPr>
          <p:cNvPr id="72" name="Obrázek 71"/>
          <p:cNvPicPr>
            <a:picLocks noChangeAspect="1"/>
          </p:cNvPicPr>
          <p:nvPr/>
        </p:nvPicPr>
        <p:blipFill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940" y="2150390"/>
            <a:ext cx="515960" cy="384498"/>
          </a:xfrm>
          <a:prstGeom prst="rect">
            <a:avLst/>
          </a:prstGeom>
        </p:spPr>
      </p:pic>
      <p:pic>
        <p:nvPicPr>
          <p:cNvPr id="73" name="Obrázek 72"/>
          <p:cNvPicPr>
            <a:picLocks noChangeAspect="1"/>
          </p:cNvPicPr>
          <p:nvPr/>
        </p:nvPicPr>
        <p:blipFill>
          <a:blip r:embed="rId1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107" y="3270858"/>
            <a:ext cx="522114" cy="389084"/>
          </a:xfrm>
          <a:prstGeom prst="rect">
            <a:avLst/>
          </a:prstGeom>
        </p:spPr>
      </p:pic>
      <p:pic>
        <p:nvPicPr>
          <p:cNvPr id="74" name="Obrázek 73"/>
          <p:cNvPicPr>
            <a:picLocks noChangeAspect="1"/>
          </p:cNvPicPr>
          <p:nvPr/>
        </p:nvPicPr>
        <p:blipFill>
          <a:blip r:embed="rId1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261" y="3849093"/>
            <a:ext cx="515960" cy="38449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93" y="338093"/>
            <a:ext cx="2334768" cy="58216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A3A190B-7038-B57C-28B0-91B54F40CB67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3"/>
          <a:stretch/>
        </p:blipFill>
        <p:spPr>
          <a:xfrm>
            <a:off x="2414028" y="5490234"/>
            <a:ext cx="486732" cy="48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26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05474" y="365125"/>
            <a:ext cx="5648325" cy="1325563"/>
          </a:xfrm>
        </p:spPr>
        <p:txBody>
          <a:bodyPr>
            <a:normAutofit/>
          </a:bodyPr>
          <a:lstStyle/>
          <a:p>
            <a:r>
              <a:rPr lang="cs-CZ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ŘÍZENÍ OD 17 LET</a:t>
            </a:r>
            <a:endParaRPr lang="cs-CZ" sz="60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5686424" y="1539875"/>
            <a:ext cx="5667375" cy="936625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pouze v doprovodu mentora </a:t>
            </a:r>
            <a:r>
              <a:rPr lang="cs-CZ" altLang="cs-C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zapsaného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cs-CZ" altLang="cs-C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v </a:t>
            </a: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registru </a:t>
            </a:r>
            <a:r>
              <a:rPr lang="cs-CZ" altLang="cs-C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řidičů, např. rodiče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-4619625" y="0"/>
            <a:ext cx="101727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82475 w 12192000"/>
              <a:gd name="connsiteY2" fmla="*/ 33337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0220325 w 12192000"/>
              <a:gd name="connsiteY2" fmla="*/ 33718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0220325" y="337185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21386" r="-2138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Google Shape;5744;p70"/>
          <p:cNvSpPr/>
          <p:nvPr/>
        </p:nvSpPr>
        <p:spPr>
          <a:xfrm>
            <a:off x="6294499" y="3476625"/>
            <a:ext cx="536606" cy="507586"/>
          </a:xfrm>
          <a:custGeom>
            <a:avLst/>
            <a:gdLst/>
            <a:ahLst/>
            <a:cxnLst/>
            <a:rect l="l" t="t" r="r" b="b"/>
            <a:pathLst>
              <a:path w="31871" h="31838" extrusionOk="0">
                <a:moveTo>
                  <a:pt x="15952" y="1"/>
                </a:moveTo>
                <a:cubicBezTo>
                  <a:pt x="7144" y="1"/>
                  <a:pt x="1" y="7112"/>
                  <a:pt x="1" y="15919"/>
                </a:cubicBezTo>
                <a:cubicBezTo>
                  <a:pt x="1" y="24694"/>
                  <a:pt x="7144" y="31838"/>
                  <a:pt x="15952" y="31838"/>
                </a:cubicBezTo>
                <a:cubicBezTo>
                  <a:pt x="24727" y="31838"/>
                  <a:pt x="31870" y="24694"/>
                  <a:pt x="31870" y="15919"/>
                </a:cubicBezTo>
                <a:cubicBezTo>
                  <a:pt x="31870" y="7112"/>
                  <a:pt x="24727" y="1"/>
                  <a:pt x="15952" y="1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56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" name="Skupina 21"/>
          <p:cNvGrpSpPr/>
          <p:nvPr/>
        </p:nvGrpSpPr>
        <p:grpSpPr>
          <a:xfrm>
            <a:off x="5906765" y="3467100"/>
            <a:ext cx="1313185" cy="3390900"/>
            <a:chOff x="7297415" y="3467100"/>
            <a:chExt cx="1313185" cy="3390900"/>
          </a:xfrm>
        </p:grpSpPr>
        <p:grpSp>
          <p:nvGrpSpPr>
            <p:cNvPr id="15" name="Skupina 14"/>
            <p:cNvGrpSpPr/>
            <p:nvPr/>
          </p:nvGrpSpPr>
          <p:grpSpPr>
            <a:xfrm>
              <a:off x="7297415" y="3467100"/>
              <a:ext cx="1313185" cy="3124200"/>
              <a:chOff x="5906765" y="3467100"/>
              <a:chExt cx="1313185" cy="3124200"/>
            </a:xfrm>
            <a:solidFill>
              <a:schemeClr val="accent1">
                <a:lumMod val="60000"/>
                <a:lumOff val="40000"/>
                <a:alpha val="56000"/>
              </a:schemeClr>
            </a:solidFill>
          </p:grpSpPr>
          <p:sp>
            <p:nvSpPr>
              <p:cNvPr id="16" name="Google Shape;5743;p70"/>
              <p:cNvSpPr/>
              <p:nvPr/>
            </p:nvSpPr>
            <p:spPr>
              <a:xfrm>
                <a:off x="5906765" y="4095557"/>
                <a:ext cx="1313185" cy="2495743"/>
              </a:xfrm>
              <a:custGeom>
                <a:avLst/>
                <a:gdLst/>
                <a:ahLst/>
                <a:cxnLst/>
                <a:rect l="l" t="t" r="r" b="b"/>
                <a:pathLst>
                  <a:path w="77995" h="156544" extrusionOk="0">
                    <a:moveTo>
                      <a:pt x="18496" y="1"/>
                    </a:moveTo>
                    <a:cubicBezTo>
                      <a:pt x="8514" y="1"/>
                      <a:pt x="359" y="8123"/>
                      <a:pt x="327" y="18105"/>
                    </a:cubicBezTo>
                    <a:lnTo>
                      <a:pt x="33" y="74537"/>
                    </a:lnTo>
                    <a:cubicBezTo>
                      <a:pt x="0" y="78778"/>
                      <a:pt x="3425" y="82235"/>
                      <a:pt x="7666" y="82268"/>
                    </a:cubicBezTo>
                    <a:lnTo>
                      <a:pt x="7731" y="82268"/>
                    </a:lnTo>
                    <a:cubicBezTo>
                      <a:pt x="11939" y="82268"/>
                      <a:pt x="15364" y="78843"/>
                      <a:pt x="15397" y="74635"/>
                    </a:cubicBezTo>
                    <a:lnTo>
                      <a:pt x="15691" y="18170"/>
                    </a:lnTo>
                    <a:cubicBezTo>
                      <a:pt x="15691" y="17341"/>
                      <a:pt x="16344" y="16668"/>
                      <a:pt x="17166" y="16668"/>
                    </a:cubicBezTo>
                    <a:cubicBezTo>
                      <a:pt x="17185" y="16668"/>
                      <a:pt x="17204" y="16669"/>
                      <a:pt x="17224" y="16669"/>
                    </a:cubicBezTo>
                    <a:cubicBezTo>
                      <a:pt x="18039" y="16669"/>
                      <a:pt x="18724" y="17355"/>
                      <a:pt x="18724" y="18170"/>
                    </a:cubicBezTo>
                    <a:lnTo>
                      <a:pt x="18724" y="147345"/>
                    </a:lnTo>
                    <a:cubicBezTo>
                      <a:pt x="18724" y="152433"/>
                      <a:pt x="22867" y="156543"/>
                      <a:pt x="27956" y="156543"/>
                    </a:cubicBezTo>
                    <a:cubicBezTo>
                      <a:pt x="33044" y="156543"/>
                      <a:pt x="37187" y="152433"/>
                      <a:pt x="37187" y="147345"/>
                    </a:cubicBezTo>
                    <a:lnTo>
                      <a:pt x="37187" y="73656"/>
                    </a:lnTo>
                    <a:lnTo>
                      <a:pt x="41167" y="73656"/>
                    </a:lnTo>
                    <a:lnTo>
                      <a:pt x="41167" y="147345"/>
                    </a:lnTo>
                    <a:cubicBezTo>
                      <a:pt x="41167" y="152433"/>
                      <a:pt x="45277" y="156543"/>
                      <a:pt x="50365" y="156543"/>
                    </a:cubicBezTo>
                    <a:cubicBezTo>
                      <a:pt x="55454" y="156543"/>
                      <a:pt x="59597" y="152433"/>
                      <a:pt x="59597" y="147345"/>
                    </a:cubicBezTo>
                    <a:cubicBezTo>
                      <a:pt x="59597" y="25477"/>
                      <a:pt x="59434" y="95153"/>
                      <a:pt x="59434" y="18300"/>
                    </a:cubicBezTo>
                    <a:cubicBezTo>
                      <a:pt x="59434" y="17420"/>
                      <a:pt x="60119" y="16702"/>
                      <a:pt x="60967" y="16669"/>
                    </a:cubicBezTo>
                    <a:cubicBezTo>
                      <a:pt x="60988" y="16669"/>
                      <a:pt x="61009" y="16668"/>
                      <a:pt x="61030" y="16668"/>
                    </a:cubicBezTo>
                    <a:cubicBezTo>
                      <a:pt x="61882" y="16668"/>
                      <a:pt x="62567" y="17310"/>
                      <a:pt x="62631" y="18170"/>
                    </a:cubicBezTo>
                    <a:lnTo>
                      <a:pt x="62598" y="74570"/>
                    </a:lnTo>
                    <a:cubicBezTo>
                      <a:pt x="62598" y="78810"/>
                      <a:pt x="66023" y="82268"/>
                      <a:pt x="70264" y="82268"/>
                    </a:cubicBezTo>
                    <a:cubicBezTo>
                      <a:pt x="74504" y="82268"/>
                      <a:pt x="77962" y="78843"/>
                      <a:pt x="77962" y="74602"/>
                    </a:cubicBezTo>
                    <a:lnTo>
                      <a:pt x="77994" y="18137"/>
                    </a:lnTo>
                    <a:cubicBezTo>
                      <a:pt x="77994" y="18137"/>
                      <a:pt x="77994" y="18105"/>
                      <a:pt x="77994" y="18105"/>
                    </a:cubicBezTo>
                    <a:cubicBezTo>
                      <a:pt x="77962" y="8123"/>
                      <a:pt x="69807" y="1"/>
                      <a:pt x="5982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5744;p70"/>
              <p:cNvSpPr/>
              <p:nvPr/>
            </p:nvSpPr>
            <p:spPr>
              <a:xfrm>
                <a:off x="6284974" y="3467100"/>
                <a:ext cx="536606" cy="507586"/>
              </a:xfrm>
              <a:custGeom>
                <a:avLst/>
                <a:gdLst/>
                <a:ahLst/>
                <a:cxnLst/>
                <a:rect l="l" t="t" r="r" b="b"/>
                <a:pathLst>
                  <a:path w="31871" h="31838" extrusionOk="0">
                    <a:moveTo>
                      <a:pt x="15952" y="1"/>
                    </a:moveTo>
                    <a:cubicBezTo>
                      <a:pt x="7144" y="1"/>
                      <a:pt x="1" y="7112"/>
                      <a:pt x="1" y="15919"/>
                    </a:cubicBezTo>
                    <a:cubicBezTo>
                      <a:pt x="1" y="24694"/>
                      <a:pt x="7144" y="31838"/>
                      <a:pt x="15952" y="31838"/>
                    </a:cubicBezTo>
                    <a:cubicBezTo>
                      <a:pt x="24727" y="31838"/>
                      <a:pt x="31870" y="24694"/>
                      <a:pt x="31870" y="15919"/>
                    </a:cubicBezTo>
                    <a:cubicBezTo>
                      <a:pt x="31870" y="7112"/>
                      <a:pt x="24727" y="1"/>
                      <a:pt x="1595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" name="Obdélník 20"/>
            <p:cNvSpPr/>
            <p:nvPr/>
          </p:nvSpPr>
          <p:spPr>
            <a:xfrm>
              <a:off x="7496175" y="5410200"/>
              <a:ext cx="923925" cy="144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5908269" y="3476625"/>
            <a:ext cx="1313185" cy="3124200"/>
            <a:chOff x="5906765" y="3467100"/>
            <a:chExt cx="1313185" cy="3124200"/>
          </a:xfrm>
          <a:solidFill>
            <a:schemeClr val="accent1">
              <a:lumMod val="60000"/>
              <a:lumOff val="40000"/>
              <a:alpha val="56000"/>
            </a:schemeClr>
          </a:solidFill>
        </p:grpSpPr>
        <p:sp>
          <p:nvSpPr>
            <p:cNvPr id="12" name="Google Shape;5743;p70"/>
            <p:cNvSpPr/>
            <p:nvPr/>
          </p:nvSpPr>
          <p:spPr>
            <a:xfrm>
              <a:off x="5906765" y="4095557"/>
              <a:ext cx="1313185" cy="2495743"/>
            </a:xfrm>
            <a:custGeom>
              <a:avLst/>
              <a:gdLst/>
              <a:ahLst/>
              <a:cxnLst/>
              <a:rect l="l" t="t" r="r" b="b"/>
              <a:pathLst>
                <a:path w="77995" h="156544" extrusionOk="0">
                  <a:moveTo>
                    <a:pt x="18496" y="1"/>
                  </a:moveTo>
                  <a:cubicBezTo>
                    <a:pt x="8514" y="1"/>
                    <a:pt x="359" y="8123"/>
                    <a:pt x="327" y="18105"/>
                  </a:cubicBezTo>
                  <a:lnTo>
                    <a:pt x="33" y="74537"/>
                  </a:lnTo>
                  <a:cubicBezTo>
                    <a:pt x="0" y="78778"/>
                    <a:pt x="3425" y="82235"/>
                    <a:pt x="7666" y="82268"/>
                  </a:cubicBezTo>
                  <a:lnTo>
                    <a:pt x="7731" y="82268"/>
                  </a:lnTo>
                  <a:cubicBezTo>
                    <a:pt x="11939" y="82268"/>
                    <a:pt x="15364" y="78843"/>
                    <a:pt x="15397" y="74635"/>
                  </a:cubicBezTo>
                  <a:lnTo>
                    <a:pt x="15691" y="18170"/>
                  </a:lnTo>
                  <a:cubicBezTo>
                    <a:pt x="15691" y="17341"/>
                    <a:pt x="16344" y="16668"/>
                    <a:pt x="17166" y="16668"/>
                  </a:cubicBezTo>
                  <a:cubicBezTo>
                    <a:pt x="17185" y="16668"/>
                    <a:pt x="17204" y="16669"/>
                    <a:pt x="17224" y="16669"/>
                  </a:cubicBezTo>
                  <a:cubicBezTo>
                    <a:pt x="18039" y="16669"/>
                    <a:pt x="18724" y="17355"/>
                    <a:pt x="18724" y="18170"/>
                  </a:cubicBezTo>
                  <a:lnTo>
                    <a:pt x="18724" y="147345"/>
                  </a:lnTo>
                  <a:cubicBezTo>
                    <a:pt x="18724" y="152433"/>
                    <a:pt x="22867" y="156543"/>
                    <a:pt x="27956" y="156543"/>
                  </a:cubicBezTo>
                  <a:cubicBezTo>
                    <a:pt x="33044" y="156543"/>
                    <a:pt x="37187" y="152433"/>
                    <a:pt x="37187" y="147345"/>
                  </a:cubicBezTo>
                  <a:lnTo>
                    <a:pt x="37187" y="73656"/>
                  </a:lnTo>
                  <a:lnTo>
                    <a:pt x="41167" y="73656"/>
                  </a:lnTo>
                  <a:lnTo>
                    <a:pt x="41167" y="147345"/>
                  </a:lnTo>
                  <a:cubicBezTo>
                    <a:pt x="41167" y="152433"/>
                    <a:pt x="45277" y="156543"/>
                    <a:pt x="50365" y="156543"/>
                  </a:cubicBezTo>
                  <a:cubicBezTo>
                    <a:pt x="55454" y="156543"/>
                    <a:pt x="59597" y="152433"/>
                    <a:pt x="59597" y="147345"/>
                  </a:cubicBezTo>
                  <a:cubicBezTo>
                    <a:pt x="59597" y="25477"/>
                    <a:pt x="59434" y="95153"/>
                    <a:pt x="59434" y="18300"/>
                  </a:cubicBezTo>
                  <a:cubicBezTo>
                    <a:pt x="59434" y="17420"/>
                    <a:pt x="60119" y="16702"/>
                    <a:pt x="60967" y="16669"/>
                  </a:cubicBezTo>
                  <a:cubicBezTo>
                    <a:pt x="60988" y="16669"/>
                    <a:pt x="61009" y="16668"/>
                    <a:pt x="61030" y="16668"/>
                  </a:cubicBezTo>
                  <a:cubicBezTo>
                    <a:pt x="61882" y="16668"/>
                    <a:pt x="62567" y="17310"/>
                    <a:pt x="62631" y="18170"/>
                  </a:cubicBezTo>
                  <a:lnTo>
                    <a:pt x="62598" y="74570"/>
                  </a:lnTo>
                  <a:cubicBezTo>
                    <a:pt x="62598" y="78810"/>
                    <a:pt x="66023" y="82268"/>
                    <a:pt x="70264" y="82268"/>
                  </a:cubicBezTo>
                  <a:cubicBezTo>
                    <a:pt x="74504" y="82268"/>
                    <a:pt x="77962" y="78843"/>
                    <a:pt x="77962" y="74602"/>
                  </a:cubicBezTo>
                  <a:lnTo>
                    <a:pt x="77994" y="18137"/>
                  </a:lnTo>
                  <a:cubicBezTo>
                    <a:pt x="77994" y="18137"/>
                    <a:pt x="77994" y="18105"/>
                    <a:pt x="77994" y="18105"/>
                  </a:cubicBezTo>
                  <a:cubicBezTo>
                    <a:pt x="77962" y="8123"/>
                    <a:pt x="69807" y="1"/>
                    <a:pt x="598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744;p70"/>
            <p:cNvSpPr/>
            <p:nvPr/>
          </p:nvSpPr>
          <p:spPr>
            <a:xfrm>
              <a:off x="6284974" y="3467100"/>
              <a:ext cx="536606" cy="507586"/>
            </a:xfrm>
            <a:custGeom>
              <a:avLst/>
              <a:gdLst/>
              <a:ahLst/>
              <a:cxnLst/>
              <a:rect l="l" t="t" r="r" b="b"/>
              <a:pathLst>
                <a:path w="31871" h="31838" extrusionOk="0">
                  <a:moveTo>
                    <a:pt x="15952" y="1"/>
                  </a:moveTo>
                  <a:cubicBezTo>
                    <a:pt x="7144" y="1"/>
                    <a:pt x="1" y="7112"/>
                    <a:pt x="1" y="15919"/>
                  </a:cubicBezTo>
                  <a:cubicBezTo>
                    <a:pt x="1" y="24694"/>
                    <a:pt x="7144" y="31838"/>
                    <a:pt x="15952" y="31838"/>
                  </a:cubicBezTo>
                  <a:cubicBezTo>
                    <a:pt x="24727" y="31838"/>
                    <a:pt x="31870" y="24694"/>
                    <a:pt x="31870" y="15919"/>
                  </a:cubicBezTo>
                  <a:cubicBezTo>
                    <a:pt x="31870" y="7112"/>
                    <a:pt x="24727" y="1"/>
                    <a:pt x="15952" y="1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4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Zástupný symbol pro obsah 8"/>
          <p:cNvSpPr txBox="1">
            <a:spLocks/>
          </p:cNvSpPr>
          <p:nvPr/>
        </p:nvSpPr>
        <p:spPr>
          <a:xfrm>
            <a:off x="8564477" y="3502025"/>
            <a:ext cx="2409825" cy="51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altLang="cs-C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zkušený řidič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4" name="Zástupný symbol pro obsah 8"/>
          <p:cNvSpPr txBox="1">
            <a:spLocks/>
          </p:cNvSpPr>
          <p:nvPr/>
        </p:nvSpPr>
        <p:spPr>
          <a:xfrm>
            <a:off x="8602577" y="4665077"/>
            <a:ext cx="2409825" cy="51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altLang="cs-C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bezúhonnost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5" name="Zástupný symbol pro obsah 8"/>
          <p:cNvSpPr txBox="1">
            <a:spLocks/>
          </p:cNvSpPr>
          <p:nvPr/>
        </p:nvSpPr>
        <p:spPr>
          <a:xfrm>
            <a:off x="8602577" y="5816600"/>
            <a:ext cx="2409825" cy="51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altLang="cs-CZ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dohledatelnost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6" name="Google Shape;1700;p65" descr="Timeline background shape"/>
          <p:cNvSpPr/>
          <p:nvPr/>
        </p:nvSpPr>
        <p:spPr>
          <a:xfrm>
            <a:off x="7548714" y="3751623"/>
            <a:ext cx="960300" cy="45719"/>
          </a:xfrm>
          <a:prstGeom prst="homePlate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700;p65" descr="Timeline background shape"/>
          <p:cNvSpPr/>
          <p:nvPr/>
        </p:nvSpPr>
        <p:spPr>
          <a:xfrm>
            <a:off x="7558239" y="4867050"/>
            <a:ext cx="960300" cy="45719"/>
          </a:xfrm>
          <a:prstGeom prst="homePlate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700;p65" descr="Timeline background shape"/>
          <p:cNvSpPr/>
          <p:nvPr/>
        </p:nvSpPr>
        <p:spPr>
          <a:xfrm>
            <a:off x="7567764" y="6037623"/>
            <a:ext cx="960300" cy="45719"/>
          </a:xfrm>
          <a:prstGeom prst="homePlate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4084569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t="29929" r="11797" b="20036"/>
          <a:stretch/>
        </p:blipFill>
        <p:spPr>
          <a:xfrm>
            <a:off x="0" y="0"/>
            <a:ext cx="12215735" cy="4124325"/>
          </a:xfrm>
          <a:prstGeom prst="rect">
            <a:avLst/>
          </a:prstGeom>
        </p:spPr>
      </p:pic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767095" y="5447340"/>
            <a:ext cx="2695575" cy="125095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m</a:t>
            </a:r>
            <a:r>
              <a:rPr lang="cs-CZ" alt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ožnost zahájení kurzu autoškoly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již od 15,5 let</a:t>
            </a:r>
            <a:endParaRPr lang="cs-CZ" altLang="cs-CZ" sz="22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1" name="Zástupný symbol pro obsah 8"/>
          <p:cNvSpPr txBox="1">
            <a:spLocks/>
          </p:cNvSpPr>
          <p:nvPr/>
        </p:nvSpPr>
        <p:spPr>
          <a:xfrm>
            <a:off x="8506932" y="5391962"/>
            <a:ext cx="2695575" cy="1250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automatický </a:t>
            </a:r>
            <a:r>
              <a:rPr lang="cs-CZ" altLang="cs-CZ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konec lhůty pro jízdu s mentorem a </a:t>
            </a:r>
            <a:r>
              <a:rPr lang="cs-CZ" alt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začátek samostatného </a:t>
            </a:r>
            <a:r>
              <a:rPr lang="cs-CZ" altLang="cs-CZ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řízení </a:t>
            </a:r>
            <a:r>
              <a:rPr lang="cs-CZ" alt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bez mentora</a:t>
            </a:r>
            <a:endParaRPr lang="cs-CZ" altLang="cs-CZ" sz="22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2" name="Zástupný symbol pro obsah 8"/>
          <p:cNvSpPr txBox="1">
            <a:spLocks/>
          </p:cNvSpPr>
          <p:nvPr/>
        </p:nvSpPr>
        <p:spPr>
          <a:xfrm>
            <a:off x="4509313" y="5415442"/>
            <a:ext cx="2695575" cy="1250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zkouška, vydání </a:t>
            </a:r>
            <a:r>
              <a:rPr lang="cs-CZ" altLang="cs-CZ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řidičského </a:t>
            </a:r>
            <a:r>
              <a:rPr lang="cs-CZ" alt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průkazu a následné řízení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alt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s doprovodnou osobou </a:t>
            </a:r>
            <a:endParaRPr lang="cs-CZ" altLang="cs-CZ" sz="22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Ovál 5"/>
          <p:cNvSpPr/>
          <p:nvPr/>
        </p:nvSpPr>
        <p:spPr>
          <a:xfrm>
            <a:off x="1619250" y="4210050"/>
            <a:ext cx="1038225" cy="962025"/>
          </a:xfrm>
          <a:prstGeom prst="ellips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dirty="0">
              <a:latin typeface="Bahnschrift Condensed" panose="020B0502040204020203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676400" y="4257675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15,5</a:t>
            </a:r>
            <a:endParaRPr lang="cs-CZ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Ovál 34"/>
          <p:cNvSpPr/>
          <p:nvPr/>
        </p:nvSpPr>
        <p:spPr>
          <a:xfrm>
            <a:off x="5391150" y="4210050"/>
            <a:ext cx="1038225" cy="962025"/>
          </a:xfrm>
          <a:prstGeom prst="ellips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dirty="0">
              <a:latin typeface="Bahnschrift Condensed" panose="020B0502040204020203" pitchFamily="34" charset="0"/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5610224" y="4257675"/>
            <a:ext cx="828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17</a:t>
            </a:r>
            <a:endParaRPr lang="cs-CZ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Ovál 36"/>
          <p:cNvSpPr/>
          <p:nvPr/>
        </p:nvSpPr>
        <p:spPr>
          <a:xfrm>
            <a:off x="9305925" y="4200525"/>
            <a:ext cx="1038225" cy="962025"/>
          </a:xfrm>
          <a:prstGeom prst="ellips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dirty="0">
              <a:latin typeface="Bahnschrift Condensed" panose="020B0502040204020203" pitchFamily="34" charset="0"/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9516583" y="4269416"/>
            <a:ext cx="807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18</a:t>
            </a:r>
            <a:endParaRPr lang="cs-CZ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1" name="Přímá spojnice 10"/>
          <p:cNvCxnSpPr/>
          <p:nvPr/>
        </p:nvCxnSpPr>
        <p:spPr>
          <a:xfrm>
            <a:off x="2981325" y="4705350"/>
            <a:ext cx="1933575" cy="952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>
            <a:off x="7000875" y="4714875"/>
            <a:ext cx="1933575" cy="9525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222326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091" y="0"/>
            <a:ext cx="10307909" cy="6858000"/>
          </a:xfrm>
          <a:prstGeom prst="rect">
            <a:avLst/>
          </a:prstGeom>
        </p:spPr>
      </p:pic>
      <p:sp>
        <p:nvSpPr>
          <p:cNvPr id="5" name="Obdélník 9"/>
          <p:cNvSpPr/>
          <p:nvPr/>
        </p:nvSpPr>
        <p:spPr>
          <a:xfrm>
            <a:off x="0" y="0"/>
            <a:ext cx="4867276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82475 w 12192000"/>
              <a:gd name="connsiteY2" fmla="*/ 33337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0220325 w 12192000"/>
              <a:gd name="connsiteY2" fmla="*/ 33718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0220325" y="337185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104774" y="155575"/>
            <a:ext cx="56483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ŘIDIČÁK NA ZKOUŠKU</a:t>
            </a:r>
            <a:endParaRPr lang="cs-CZ" sz="50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Zástupný symbol pro obsah 8"/>
          <p:cNvSpPr txBox="1">
            <a:spLocks/>
          </p:cNvSpPr>
          <p:nvPr/>
        </p:nvSpPr>
        <p:spPr>
          <a:xfrm>
            <a:off x="171449" y="1711325"/>
            <a:ext cx="3752851" cy="33369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po dobu </a:t>
            </a:r>
            <a:r>
              <a:rPr lang="cs-CZ" altLang="cs-CZ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2</a:t>
            </a:r>
            <a:r>
              <a:rPr lang="cs-CZ" altLang="cs-CZ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cs-CZ" alt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let od udělení řidičského </a:t>
            </a: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oprávnění povinnost </a:t>
            </a:r>
            <a:r>
              <a:rPr lang="cs-CZ" alt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absolvovat dopravně psychologickou </a:t>
            </a: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přednášku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a </a:t>
            </a:r>
            <a:r>
              <a:rPr lang="cs-CZ" alt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školení začínajících </a:t>
            </a: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řidičů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v </a:t>
            </a:r>
            <a:r>
              <a:rPr lang="cs-CZ" altLang="cs-CZ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případě spáchání </a:t>
            </a: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přestupku/trestného činu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za 6 bodů nebo se zákazem řízení</a:t>
            </a:r>
            <a:endParaRPr lang="cs-CZ" sz="24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099520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1707;p65"/>
          <p:cNvGrpSpPr/>
          <p:nvPr/>
        </p:nvGrpSpPr>
        <p:grpSpPr>
          <a:xfrm>
            <a:off x="4169933" y="2353970"/>
            <a:ext cx="3043154" cy="3167206"/>
            <a:chOff x="5678771" y="2527788"/>
            <a:chExt cx="808329" cy="805800"/>
          </a:xfrm>
        </p:grpSpPr>
        <p:sp>
          <p:nvSpPr>
            <p:cNvPr id="8" name="Google Shape;1708;p65"/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solidFill>
              <a:srgbClr val="FF6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" name="Google Shape;1709;p65"/>
            <p:cNvSpPr/>
            <p:nvPr/>
          </p:nvSpPr>
          <p:spPr>
            <a:xfrm>
              <a:off x="5678771" y="2527788"/>
              <a:ext cx="805800" cy="805800"/>
            </a:xfrm>
            <a:prstGeom prst="pie">
              <a:avLst>
                <a:gd name="adj1" fmla="val 5377219"/>
                <a:gd name="adj2" fmla="val 162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1" name="Zástupný symbol pro obsah 8"/>
          <p:cNvSpPr txBox="1">
            <a:spLocks/>
          </p:cNvSpPr>
          <p:nvPr/>
        </p:nvSpPr>
        <p:spPr>
          <a:xfrm>
            <a:off x="7339128" y="2642338"/>
            <a:ext cx="4152899" cy="303212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sz="6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DOPRAVNĚ PSYCHOLOGICKÁ PŘEDNÁŠKA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vedou ji dopravní psychologové a vyučují se</a:t>
            </a:r>
            <a:endParaRPr lang="cs-CZ" altLang="cs-CZ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příčiny </a:t>
            </a: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dopravních </a:t>
            </a:r>
            <a:r>
              <a:rPr lang="cs-CZ" altLang="cs-C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nehod, jejich předcházení, </a:t>
            </a: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prevence a řešení mimořádných událostí v </a:t>
            </a:r>
            <a:r>
              <a:rPr lang="cs-CZ" altLang="cs-CZ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provozu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Zástupný symbol pro obsah 8"/>
          <p:cNvSpPr txBox="1">
            <a:spLocks/>
          </p:cNvSpPr>
          <p:nvPr/>
        </p:nvSpPr>
        <p:spPr>
          <a:xfrm>
            <a:off x="448788" y="2828978"/>
            <a:ext cx="3352801" cy="2727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altLang="cs-CZ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ŠKOLENÍ ZAČÍNAJÍCÍCH ŘIDIČŮ</a:t>
            </a:r>
          </a:p>
          <a:p>
            <a:pPr marL="0" indent="0" algn="ctr">
              <a:buNone/>
            </a:pP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bude probíhat v autoškolách a zahrnuje teorii, jízdu </a:t>
            </a:r>
            <a:r>
              <a:rPr lang="cs-CZ" altLang="cs-CZ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v </a:t>
            </a:r>
            <a:r>
              <a:rPr lang="cs-CZ" altLang="cs-CZ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provozu a vyhodnocení </a:t>
            </a:r>
            <a:r>
              <a:rPr lang="cs-CZ" altLang="cs-CZ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jízdy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5818672" y="3281915"/>
            <a:ext cx="1049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b="1" dirty="0" smtClean="0">
                <a:solidFill>
                  <a:srgbClr val="FFCCFF"/>
                </a:solidFill>
                <a:latin typeface="Bahnschrift Condensed" panose="020B0502040204020203" pitchFamily="34" charset="0"/>
              </a:rPr>
              <a:t>5h</a:t>
            </a:r>
            <a:endParaRPr lang="cs-CZ" sz="3200" b="1" dirty="0">
              <a:solidFill>
                <a:srgbClr val="FFCCFF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589947" y="3262865"/>
            <a:ext cx="1049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Condensed" panose="020B0502040204020203" pitchFamily="34" charset="0"/>
              </a:rPr>
              <a:t>4h</a:t>
            </a:r>
            <a:endParaRPr lang="cs-CZ" sz="3200" dirty="0">
              <a:solidFill>
                <a:schemeClr val="accent1">
                  <a:lumMod val="40000"/>
                  <a:lumOff val="60000"/>
                </a:schemeClr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208555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95946" y="355600"/>
            <a:ext cx="6400800" cy="1325563"/>
          </a:xfrm>
        </p:spPr>
        <p:txBody>
          <a:bodyPr>
            <a:normAutofit/>
          </a:bodyPr>
          <a:lstStyle/>
          <a:p>
            <a:r>
              <a:rPr lang="cs-CZ" sz="6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HARMONOGRAM</a:t>
            </a:r>
            <a:endParaRPr lang="cs-CZ" sz="48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79471" y="4993897"/>
            <a:ext cx="2019300" cy="89535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navrhovaný počátek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platnosti novely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cs-CZ" sz="22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4" name="Google Shape;4697;p67"/>
          <p:cNvGrpSpPr/>
          <p:nvPr/>
        </p:nvGrpSpPr>
        <p:grpSpPr>
          <a:xfrm>
            <a:off x="2284452" y="2405313"/>
            <a:ext cx="6860050" cy="2305052"/>
            <a:chOff x="5279073" y="2101012"/>
            <a:chExt cx="3175851" cy="1044091"/>
          </a:xfrm>
        </p:grpSpPr>
        <p:sp>
          <p:nvSpPr>
            <p:cNvPr id="9" name="Google Shape;4702;p67"/>
            <p:cNvSpPr/>
            <p:nvPr/>
          </p:nvSpPr>
          <p:spPr>
            <a:xfrm rot="10800000">
              <a:off x="7410780" y="2622683"/>
              <a:ext cx="1044144" cy="522420"/>
            </a:xfrm>
            <a:custGeom>
              <a:avLst/>
              <a:gdLst/>
              <a:ahLst/>
              <a:cxnLst/>
              <a:rect l="l" t="t" r="r" b="b"/>
              <a:pathLst>
                <a:path w="44066" h="22050" fill="none" extrusionOk="0">
                  <a:moveTo>
                    <a:pt x="1" y="22050"/>
                  </a:moveTo>
                  <a:cubicBezTo>
                    <a:pt x="1" y="9874"/>
                    <a:pt x="9874" y="1"/>
                    <a:pt x="22050" y="1"/>
                  </a:cubicBezTo>
                  <a:cubicBezTo>
                    <a:pt x="34192" y="1"/>
                    <a:pt x="44065" y="9874"/>
                    <a:pt x="44065" y="22050"/>
                  </a:cubicBezTo>
                </a:path>
              </a:pathLst>
            </a:custGeom>
            <a:noFill/>
            <a:ln w="20850" cap="rnd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703;p67"/>
            <p:cNvSpPr/>
            <p:nvPr/>
          </p:nvSpPr>
          <p:spPr>
            <a:xfrm rot="10800000">
              <a:off x="6366656" y="2101012"/>
              <a:ext cx="1044144" cy="521638"/>
            </a:xfrm>
            <a:custGeom>
              <a:avLst/>
              <a:gdLst/>
              <a:ahLst/>
              <a:cxnLst/>
              <a:rect l="l" t="t" r="r" b="b"/>
              <a:pathLst>
                <a:path w="44066" h="22017" fill="none" extrusionOk="0">
                  <a:moveTo>
                    <a:pt x="44065" y="1"/>
                  </a:moveTo>
                  <a:cubicBezTo>
                    <a:pt x="44065" y="12176"/>
                    <a:pt x="34191" y="22016"/>
                    <a:pt x="22049" y="22016"/>
                  </a:cubicBezTo>
                  <a:cubicBezTo>
                    <a:pt x="9874" y="22016"/>
                    <a:pt x="0" y="12176"/>
                    <a:pt x="0" y="1"/>
                  </a:cubicBezTo>
                </a:path>
              </a:pathLst>
            </a:custGeom>
            <a:noFill/>
            <a:ln w="20850" cap="rnd" cmpd="sng">
              <a:solidFill>
                <a:srgbClr val="FF66CC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704;p67"/>
            <p:cNvSpPr/>
            <p:nvPr/>
          </p:nvSpPr>
          <p:spPr>
            <a:xfrm rot="10800000">
              <a:off x="5322557" y="2622683"/>
              <a:ext cx="1044120" cy="522420"/>
            </a:xfrm>
            <a:custGeom>
              <a:avLst/>
              <a:gdLst/>
              <a:ahLst/>
              <a:cxnLst/>
              <a:rect l="l" t="t" r="r" b="b"/>
              <a:pathLst>
                <a:path w="44065" h="22050" fill="none" extrusionOk="0">
                  <a:moveTo>
                    <a:pt x="0" y="22050"/>
                  </a:moveTo>
                  <a:cubicBezTo>
                    <a:pt x="0" y="9874"/>
                    <a:pt x="9874" y="1"/>
                    <a:pt x="22049" y="1"/>
                  </a:cubicBezTo>
                  <a:cubicBezTo>
                    <a:pt x="34191" y="1"/>
                    <a:pt x="44065" y="9874"/>
                    <a:pt x="44065" y="22050"/>
                  </a:cubicBezTo>
                </a:path>
              </a:pathLst>
            </a:custGeom>
            <a:noFill/>
            <a:ln w="20850" cap="rnd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706;p67"/>
            <p:cNvSpPr/>
            <p:nvPr/>
          </p:nvSpPr>
          <p:spPr>
            <a:xfrm rot="10800000">
              <a:off x="7367296" y="2570459"/>
              <a:ext cx="86984" cy="86975"/>
            </a:xfrm>
            <a:custGeom>
              <a:avLst/>
              <a:gdLst/>
              <a:ahLst/>
              <a:cxnLst/>
              <a:rect l="l" t="t" r="r" b="b"/>
              <a:pathLst>
                <a:path w="3671" h="3671" extrusionOk="0">
                  <a:moveTo>
                    <a:pt x="1835" y="1"/>
                  </a:moveTo>
                  <a:cubicBezTo>
                    <a:pt x="835" y="1"/>
                    <a:pt x="1" y="835"/>
                    <a:pt x="1" y="1836"/>
                  </a:cubicBezTo>
                  <a:cubicBezTo>
                    <a:pt x="1" y="2870"/>
                    <a:pt x="835" y="3670"/>
                    <a:pt x="1835" y="3670"/>
                  </a:cubicBezTo>
                  <a:cubicBezTo>
                    <a:pt x="2869" y="3670"/>
                    <a:pt x="3670" y="2870"/>
                    <a:pt x="3670" y="1836"/>
                  </a:cubicBezTo>
                  <a:cubicBezTo>
                    <a:pt x="3670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707;p67"/>
            <p:cNvSpPr/>
            <p:nvPr/>
          </p:nvSpPr>
          <p:spPr>
            <a:xfrm rot="10800000">
              <a:off x="6323197" y="2570459"/>
              <a:ext cx="86961" cy="86975"/>
            </a:xfrm>
            <a:custGeom>
              <a:avLst/>
              <a:gdLst/>
              <a:ahLst/>
              <a:cxnLst/>
              <a:rect l="l" t="t" r="r" b="b"/>
              <a:pathLst>
                <a:path w="3670" h="3671" extrusionOk="0">
                  <a:moveTo>
                    <a:pt x="1835" y="1"/>
                  </a:moveTo>
                  <a:cubicBezTo>
                    <a:pt x="834" y="1"/>
                    <a:pt x="1" y="835"/>
                    <a:pt x="1" y="1836"/>
                  </a:cubicBezTo>
                  <a:cubicBezTo>
                    <a:pt x="1" y="2870"/>
                    <a:pt x="834" y="3670"/>
                    <a:pt x="1835" y="3670"/>
                  </a:cubicBezTo>
                  <a:cubicBezTo>
                    <a:pt x="2836" y="3670"/>
                    <a:pt x="3670" y="2870"/>
                    <a:pt x="3670" y="1836"/>
                  </a:cubicBezTo>
                  <a:cubicBezTo>
                    <a:pt x="3670" y="835"/>
                    <a:pt x="2869" y="1"/>
                    <a:pt x="1835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708;p67"/>
            <p:cNvSpPr/>
            <p:nvPr/>
          </p:nvSpPr>
          <p:spPr>
            <a:xfrm rot="10800000">
              <a:off x="5279073" y="2570459"/>
              <a:ext cx="86961" cy="86975"/>
            </a:xfrm>
            <a:custGeom>
              <a:avLst/>
              <a:gdLst/>
              <a:ahLst/>
              <a:cxnLst/>
              <a:rect l="l" t="t" r="r" b="b"/>
              <a:pathLst>
                <a:path w="3670" h="3671" extrusionOk="0">
                  <a:moveTo>
                    <a:pt x="1835" y="1"/>
                  </a:moveTo>
                  <a:cubicBezTo>
                    <a:pt x="834" y="1"/>
                    <a:pt x="0" y="835"/>
                    <a:pt x="0" y="1836"/>
                  </a:cubicBezTo>
                  <a:cubicBezTo>
                    <a:pt x="0" y="2870"/>
                    <a:pt x="834" y="3670"/>
                    <a:pt x="1835" y="3670"/>
                  </a:cubicBezTo>
                  <a:cubicBezTo>
                    <a:pt x="2836" y="3670"/>
                    <a:pt x="3670" y="2870"/>
                    <a:pt x="3670" y="1836"/>
                  </a:cubicBezTo>
                  <a:cubicBezTo>
                    <a:pt x="3670" y="835"/>
                    <a:pt x="2836" y="1"/>
                    <a:pt x="1835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710;p67"/>
            <p:cNvSpPr/>
            <p:nvPr/>
          </p:nvSpPr>
          <p:spPr>
            <a:xfrm rot="10800000">
              <a:off x="7541197" y="2231460"/>
              <a:ext cx="801483" cy="800617"/>
            </a:xfrm>
            <a:custGeom>
              <a:avLst/>
              <a:gdLst/>
              <a:ahLst/>
              <a:cxnLst/>
              <a:rect l="l" t="t" r="r" b="b"/>
              <a:pathLst>
                <a:path w="33825" h="33792" extrusionOk="0">
                  <a:moveTo>
                    <a:pt x="16912" y="1835"/>
                  </a:moveTo>
                  <a:cubicBezTo>
                    <a:pt x="25218" y="1835"/>
                    <a:pt x="31956" y="8573"/>
                    <a:pt x="31956" y="16879"/>
                  </a:cubicBezTo>
                  <a:cubicBezTo>
                    <a:pt x="31956" y="25185"/>
                    <a:pt x="25218" y="31923"/>
                    <a:pt x="16912" y="31923"/>
                  </a:cubicBezTo>
                  <a:cubicBezTo>
                    <a:pt x="8606" y="31923"/>
                    <a:pt x="1868" y="25185"/>
                    <a:pt x="1868" y="16879"/>
                  </a:cubicBezTo>
                  <a:cubicBezTo>
                    <a:pt x="1868" y="8573"/>
                    <a:pt x="8606" y="1835"/>
                    <a:pt x="16912" y="1835"/>
                  </a:cubicBezTo>
                  <a:close/>
                  <a:moveTo>
                    <a:pt x="16912" y="1"/>
                  </a:moveTo>
                  <a:cubicBezTo>
                    <a:pt x="7572" y="1"/>
                    <a:pt x="0" y="7539"/>
                    <a:pt x="0" y="16879"/>
                  </a:cubicBezTo>
                  <a:cubicBezTo>
                    <a:pt x="0" y="26219"/>
                    <a:pt x="7572" y="33791"/>
                    <a:pt x="16912" y="33791"/>
                  </a:cubicBezTo>
                  <a:cubicBezTo>
                    <a:pt x="26252" y="33791"/>
                    <a:pt x="33824" y="26219"/>
                    <a:pt x="33824" y="16879"/>
                  </a:cubicBezTo>
                  <a:cubicBezTo>
                    <a:pt x="33824" y="7539"/>
                    <a:pt x="26252" y="1"/>
                    <a:pt x="16912" y="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711;p67"/>
            <p:cNvSpPr/>
            <p:nvPr/>
          </p:nvSpPr>
          <p:spPr>
            <a:xfrm rot="10800000">
              <a:off x="6488377" y="2231460"/>
              <a:ext cx="800701" cy="800617"/>
            </a:xfrm>
            <a:custGeom>
              <a:avLst/>
              <a:gdLst/>
              <a:ahLst/>
              <a:cxnLst/>
              <a:rect l="l" t="t" r="r" b="b"/>
              <a:pathLst>
                <a:path w="33792" h="33792" extrusionOk="0">
                  <a:moveTo>
                    <a:pt x="16912" y="1"/>
                  </a:moveTo>
                  <a:cubicBezTo>
                    <a:pt x="7572" y="1"/>
                    <a:pt x="0" y="7539"/>
                    <a:pt x="0" y="16879"/>
                  </a:cubicBezTo>
                  <a:cubicBezTo>
                    <a:pt x="0" y="26219"/>
                    <a:pt x="7572" y="33791"/>
                    <a:pt x="16912" y="33791"/>
                  </a:cubicBezTo>
                  <a:cubicBezTo>
                    <a:pt x="26219" y="33791"/>
                    <a:pt x="33791" y="26219"/>
                    <a:pt x="33791" y="16879"/>
                  </a:cubicBezTo>
                  <a:cubicBezTo>
                    <a:pt x="33791" y="7539"/>
                    <a:pt x="26252" y="1"/>
                    <a:pt x="16912" y="1"/>
                  </a:cubicBezTo>
                  <a:close/>
                  <a:moveTo>
                    <a:pt x="16912" y="31923"/>
                  </a:moveTo>
                  <a:cubicBezTo>
                    <a:pt x="8607" y="31923"/>
                    <a:pt x="1868" y="25185"/>
                    <a:pt x="1868" y="16879"/>
                  </a:cubicBezTo>
                  <a:cubicBezTo>
                    <a:pt x="1868" y="8573"/>
                    <a:pt x="8607" y="1835"/>
                    <a:pt x="16912" y="1835"/>
                  </a:cubicBezTo>
                  <a:cubicBezTo>
                    <a:pt x="25218" y="1835"/>
                    <a:pt x="31957" y="8573"/>
                    <a:pt x="31957" y="16879"/>
                  </a:cubicBezTo>
                  <a:cubicBezTo>
                    <a:pt x="31957" y="25185"/>
                    <a:pt x="25218" y="31923"/>
                    <a:pt x="16912" y="3192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712;p67"/>
            <p:cNvSpPr/>
            <p:nvPr/>
          </p:nvSpPr>
          <p:spPr>
            <a:xfrm rot="10800000">
              <a:off x="5434776" y="2231460"/>
              <a:ext cx="800701" cy="800617"/>
            </a:xfrm>
            <a:custGeom>
              <a:avLst/>
              <a:gdLst/>
              <a:ahLst/>
              <a:cxnLst/>
              <a:rect l="l" t="t" r="r" b="b"/>
              <a:pathLst>
                <a:path w="33792" h="33792" extrusionOk="0">
                  <a:moveTo>
                    <a:pt x="16879" y="1"/>
                  </a:moveTo>
                  <a:cubicBezTo>
                    <a:pt x="7539" y="1"/>
                    <a:pt x="0" y="7539"/>
                    <a:pt x="0" y="16879"/>
                  </a:cubicBezTo>
                  <a:cubicBezTo>
                    <a:pt x="0" y="26219"/>
                    <a:pt x="7539" y="33791"/>
                    <a:pt x="16879" y="33791"/>
                  </a:cubicBezTo>
                  <a:cubicBezTo>
                    <a:pt x="26219" y="33791"/>
                    <a:pt x="33791" y="26219"/>
                    <a:pt x="33791" y="16879"/>
                  </a:cubicBezTo>
                  <a:cubicBezTo>
                    <a:pt x="33791" y="7539"/>
                    <a:pt x="26219" y="1"/>
                    <a:pt x="16879" y="1"/>
                  </a:cubicBezTo>
                  <a:close/>
                  <a:moveTo>
                    <a:pt x="16879" y="31923"/>
                  </a:moveTo>
                  <a:cubicBezTo>
                    <a:pt x="8573" y="31923"/>
                    <a:pt x="1835" y="25185"/>
                    <a:pt x="1835" y="16879"/>
                  </a:cubicBezTo>
                  <a:cubicBezTo>
                    <a:pt x="1835" y="8573"/>
                    <a:pt x="8573" y="1835"/>
                    <a:pt x="16879" y="1835"/>
                  </a:cubicBezTo>
                  <a:cubicBezTo>
                    <a:pt x="25185" y="1835"/>
                    <a:pt x="31923" y="8573"/>
                    <a:pt x="31923" y="16879"/>
                  </a:cubicBezTo>
                  <a:cubicBezTo>
                    <a:pt x="31923" y="25185"/>
                    <a:pt x="25185" y="31923"/>
                    <a:pt x="16879" y="3192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ovéPole 20"/>
          <p:cNvSpPr txBox="1"/>
          <p:nvPr/>
        </p:nvSpPr>
        <p:spPr>
          <a:xfrm>
            <a:off x="7512993" y="3186752"/>
            <a:ext cx="13944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2024</a:t>
            </a:r>
            <a:endParaRPr lang="cs-CZ" sz="44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2829843" y="3206725"/>
            <a:ext cx="16098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VLÁDA</a:t>
            </a:r>
            <a:endParaRPr lang="cs-CZ" sz="44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5295315" y="3197200"/>
            <a:ext cx="10332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PSP</a:t>
            </a:r>
            <a:endParaRPr lang="cs-CZ" sz="44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6" name="Obdélník 25"/>
          <p:cNvSpPr/>
          <p:nvPr/>
        </p:nvSpPr>
        <p:spPr>
          <a:xfrm>
            <a:off x="2679032" y="4963847"/>
            <a:ext cx="1854598" cy="788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4. 1. 2023 vláda návrh schválila</a:t>
            </a:r>
            <a:endParaRPr lang="cs-CZ" sz="22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7" name="Obdélník 26"/>
          <p:cNvSpPr/>
          <p:nvPr/>
        </p:nvSpPr>
        <p:spPr>
          <a:xfrm>
            <a:off x="4980349" y="4982897"/>
            <a:ext cx="17524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projednávání</a:t>
            </a:r>
          </a:p>
          <a:p>
            <a:pPr lvl="0" algn="ctr"/>
            <a:r>
              <a:rPr lang="cs-CZ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</a:rPr>
              <a:t>v Parlamentu ČR</a:t>
            </a:r>
            <a:endParaRPr lang="cs-CZ" sz="22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138848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11279" y="1183832"/>
            <a:ext cx="5201093" cy="1325563"/>
          </a:xfrm>
        </p:spPr>
        <p:txBody>
          <a:bodyPr>
            <a:normAutofit fontScale="90000"/>
          </a:bodyPr>
          <a:lstStyle/>
          <a:p>
            <a:r>
              <a:rPr lang="cs-CZ" sz="6000" dirty="0" smtClean="0">
                <a:latin typeface="Bahnschrift Condensed" panose="020B0502040204020203" pitchFamily="34" charset="0"/>
              </a:rPr>
              <a:t>DÍKY ZA POZORNOST!</a:t>
            </a:r>
            <a:endParaRPr lang="cs-CZ" sz="6000" dirty="0">
              <a:latin typeface="Bahnschrift Condensed" panose="020B0502040204020203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21" y="2722048"/>
            <a:ext cx="2339052" cy="233905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5" name="Obdélník 9"/>
          <p:cNvSpPr/>
          <p:nvPr/>
        </p:nvSpPr>
        <p:spPr>
          <a:xfrm>
            <a:off x="0" y="0"/>
            <a:ext cx="2041451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82475 w 12192000"/>
              <a:gd name="connsiteY2" fmla="*/ 33337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0220325 w 12192000"/>
              <a:gd name="connsiteY2" fmla="*/ 33718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5404774"/>
              <a:gd name="connsiteY0" fmla="*/ 0 h 6858000"/>
              <a:gd name="connsiteX1" fmla="*/ 12192000 w 15404774"/>
              <a:gd name="connsiteY1" fmla="*/ 0 h 6858000"/>
              <a:gd name="connsiteX2" fmla="*/ 15404774 w 15404774"/>
              <a:gd name="connsiteY2" fmla="*/ 3371850 h 6858000"/>
              <a:gd name="connsiteX3" fmla="*/ 12192000 w 15404774"/>
              <a:gd name="connsiteY3" fmla="*/ 6858000 h 6858000"/>
              <a:gd name="connsiteX4" fmla="*/ 0 w 15404774"/>
              <a:gd name="connsiteY4" fmla="*/ 6858000 h 6858000"/>
              <a:gd name="connsiteX5" fmla="*/ 0 w 1540477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04774" h="6858000">
                <a:moveTo>
                  <a:pt x="0" y="0"/>
                </a:moveTo>
                <a:lnTo>
                  <a:pt x="12192000" y="0"/>
                </a:lnTo>
                <a:lnTo>
                  <a:pt x="15404774" y="337185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9"/>
          <p:cNvSpPr/>
          <p:nvPr/>
        </p:nvSpPr>
        <p:spPr>
          <a:xfrm flipH="1">
            <a:off x="10281683" y="0"/>
            <a:ext cx="1910316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82475 w 12192000"/>
              <a:gd name="connsiteY2" fmla="*/ 33337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0220325 w 12192000"/>
              <a:gd name="connsiteY2" fmla="*/ 337185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0 h 6858000"/>
              <a:gd name="connsiteX0" fmla="*/ 0 w 15404774"/>
              <a:gd name="connsiteY0" fmla="*/ 0 h 6858000"/>
              <a:gd name="connsiteX1" fmla="*/ 12192000 w 15404774"/>
              <a:gd name="connsiteY1" fmla="*/ 0 h 6858000"/>
              <a:gd name="connsiteX2" fmla="*/ 15404774 w 15404774"/>
              <a:gd name="connsiteY2" fmla="*/ 3371850 h 6858000"/>
              <a:gd name="connsiteX3" fmla="*/ 12192000 w 15404774"/>
              <a:gd name="connsiteY3" fmla="*/ 6858000 h 6858000"/>
              <a:gd name="connsiteX4" fmla="*/ 0 w 15404774"/>
              <a:gd name="connsiteY4" fmla="*/ 6858000 h 6858000"/>
              <a:gd name="connsiteX5" fmla="*/ 0 w 1540477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04774" h="6858000">
                <a:moveTo>
                  <a:pt x="0" y="0"/>
                </a:moveTo>
                <a:lnTo>
                  <a:pt x="12192000" y="0"/>
                </a:lnTo>
                <a:lnTo>
                  <a:pt x="15404774" y="337185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939447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1398</TotalTime>
  <Words>509</Words>
  <Application>Microsoft Office PowerPoint</Application>
  <PresentationFormat>Širokoúhlá obrazovka</PresentationFormat>
  <Paragraphs>136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4" baseType="lpstr">
      <vt:lpstr>Arial</vt:lpstr>
      <vt:lpstr>Bahnschrift Condensed</vt:lpstr>
      <vt:lpstr>Calibri</vt:lpstr>
      <vt:lpstr>Calibri Light</vt:lpstr>
      <vt:lpstr>Motiv Office</vt:lpstr>
      <vt:lpstr>NOVÝ BODOVÝ SYSTÉM</vt:lpstr>
      <vt:lpstr>PŘEHLEDNĚJŠÍ SYSTÉM</vt:lpstr>
      <vt:lpstr>Prezentace aplikace PowerPoint</vt:lpstr>
      <vt:lpstr>ŘÍZENÍ OD 17 LET</vt:lpstr>
      <vt:lpstr>Prezentace aplikace PowerPoint</vt:lpstr>
      <vt:lpstr>Prezentace aplikace PowerPoint</vt:lpstr>
      <vt:lpstr>Prezentace aplikace PowerPoint</vt:lpstr>
      <vt:lpstr>HARMONOGRAM</vt:lpstr>
      <vt:lpstr>DÍKY ZA POZORNOST!</vt:lpstr>
    </vt:vector>
  </TitlesOfParts>
  <Company>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Nejsou body jako body</dc:title>
  <dc:creator>Lukašík Tomáš Ing.</dc:creator>
  <cp:lastModifiedBy>Stadler Jakub Mgr.</cp:lastModifiedBy>
  <cp:revision>110</cp:revision>
  <dcterms:created xsi:type="dcterms:W3CDTF">2022-07-14T12:05:15Z</dcterms:created>
  <dcterms:modified xsi:type="dcterms:W3CDTF">2023-06-28T06:41:39Z</dcterms:modified>
</cp:coreProperties>
</file>