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81" r:id="rId3"/>
    <p:sldId id="265" r:id="rId4"/>
    <p:sldId id="266" r:id="rId5"/>
    <p:sldId id="267" r:id="rId6"/>
    <p:sldId id="268" r:id="rId7"/>
    <p:sldId id="262" r:id="rId8"/>
    <p:sldId id="289" r:id="rId9"/>
    <p:sldId id="290" r:id="rId10"/>
    <p:sldId id="291" r:id="rId11"/>
    <p:sldId id="293" r:id="rId12"/>
    <p:sldId id="288" r:id="rId1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řold Tomáš Mgr. M.A." initials="NTMM" lastIdx="12" clrIdx="0">
    <p:extLst>
      <p:ext uri="{19B8F6BF-5375-455C-9EA6-DF929625EA0E}">
        <p15:presenceInfo xmlns:p15="http://schemas.microsoft.com/office/powerpoint/2012/main" userId="S-1-5-21-2013546996-1368335440-1734353810-18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List_aplikace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4404947028656"/>
          <c:y val="1.386748844375963E-2"/>
          <c:w val="0.52162934594041177"/>
          <c:h val="0.863789762875783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Ano, často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315542742518434E-2"/>
                  <c:y val="3.143366065520849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53057964961323E-2"/>
                      <c:h val="4.55049144071230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F78-4619-AC0A-64EDB863CA68}"/>
                </c:ext>
              </c:extLst>
            </c:dLbl>
            <c:dLbl>
              <c:idx val="1"/>
              <c:layout>
                <c:manualLayout>
                  <c:x val="2.1337162040767483E-2"/>
                  <c:y val="2.907662262435979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8-4619-AC0A-64EDB863CA68}"/>
                </c:ext>
              </c:extLst>
            </c:dLbl>
            <c:dLbl>
              <c:idx val="2"/>
              <c:layout>
                <c:manualLayout>
                  <c:x val="2.7504081903306651E-2"/>
                  <c:y val="-1.154822712734416E-3"/>
                </c:manualLayout>
              </c:layout>
              <c:numFmt formatCode="#,##0&quot;%&quot;;\-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721249217935025E-2"/>
                      <c:h val="3.95451225682671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F78-4619-AC0A-64EDB863CA68}"/>
                </c:ext>
              </c:extLst>
            </c:dLbl>
            <c:dLbl>
              <c:idx val="3"/>
              <c:layout>
                <c:manualLayout>
                  <c:x val="2.330247990617232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78-4619-AC0A-64EDB863CA68}"/>
                </c:ext>
              </c:extLst>
            </c:dLbl>
            <c:dLbl>
              <c:idx val="4"/>
              <c:layout>
                <c:manualLayout>
                  <c:x val="1.33632787022257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78-4619-AC0A-64EDB863CA68}"/>
                </c:ext>
              </c:extLst>
            </c:dLbl>
            <c:dLbl>
              <c:idx val="5"/>
              <c:layout>
                <c:manualLayout>
                  <c:x val="1.14542388876220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78-4619-AC0A-64EDB863CA68}"/>
                </c:ext>
              </c:extLst>
            </c:dLbl>
            <c:dLbl>
              <c:idx val="6"/>
              <c:layout>
                <c:manualLayout>
                  <c:x val="1.375722505783373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F78-4619-AC0A-64EDB863CA68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1.899</c:v>
                </c:pt>
                <c:pt idx="1">
                  <c:v>2.4049999999999998</c:v>
                </c:pt>
                <c:pt idx="2">
                  <c:v>0.88600000000000001</c:v>
                </c:pt>
                <c:pt idx="3">
                  <c:v>2.6579999999999999</c:v>
                </c:pt>
                <c:pt idx="4">
                  <c:v>3.544</c:v>
                </c:pt>
                <c:pt idx="5">
                  <c:v>3.9239999999999999</c:v>
                </c:pt>
                <c:pt idx="6">
                  <c:v>4.43</c:v>
                </c:pt>
                <c:pt idx="7">
                  <c:v>16.835000000000001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78-4619-AC0A-64EDB863CA6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Ano, ale spíš výjimečně</c:v>
                </c:pt>
              </c:strCache>
            </c:strRef>
          </c:tx>
          <c:spPr>
            <a:solidFill>
              <a:srgbClr val="08828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210967742634355E-2"/>
                  <c:y val="3.143251590628627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78-4619-AC0A-64EDB863CA68}"/>
                </c:ext>
              </c:extLst>
            </c:dLbl>
            <c:dLbl>
              <c:idx val="1"/>
              <c:layout>
                <c:manualLayout>
                  <c:x val="2.515514018055234E-2"/>
                  <c:y val="-2.907662262435979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78-4619-AC0A-64EDB863CA68}"/>
                </c:ext>
              </c:extLst>
            </c:dLbl>
            <c:dLbl>
              <c:idx val="2"/>
              <c:layout>
                <c:manualLayout>
                  <c:x val="3.9097600315936454E-2"/>
                  <c:y val="-1.06613051352919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78-4619-AC0A-64EDB863CA68}"/>
                </c:ext>
              </c:extLst>
            </c:dLbl>
            <c:dLbl>
              <c:idx val="3"/>
              <c:layout>
                <c:manualLayout>
                  <c:x val="2.6726557404451429E-2"/>
                  <c:y val="-5.762381640564540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78-4619-AC0A-64EDB863CA68}"/>
                </c:ext>
              </c:extLst>
            </c:dLbl>
            <c:dLbl>
              <c:idx val="4"/>
              <c:layout>
                <c:manualLayout>
                  <c:x val="2.672655740445135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78-4619-AC0A-64EDB863CA68}"/>
                </c:ext>
              </c:extLst>
            </c:dLbl>
            <c:dLbl>
              <c:idx val="5"/>
              <c:layout>
                <c:manualLayout>
                  <c:x val="2.09994379606404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78-4619-AC0A-64EDB863CA68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>
                  <c:v>4.3040000000000003</c:v>
                </c:pt>
                <c:pt idx="1">
                  <c:v>8.1010000000000009</c:v>
                </c:pt>
                <c:pt idx="2">
                  <c:v>10</c:v>
                </c:pt>
                <c:pt idx="3">
                  <c:v>11.898999999999999</c:v>
                </c:pt>
                <c:pt idx="4">
                  <c:v>33.417999999999999</c:v>
                </c:pt>
                <c:pt idx="5">
                  <c:v>46.709000000000003</c:v>
                </c:pt>
                <c:pt idx="6">
                  <c:v>29.494</c:v>
                </c:pt>
                <c:pt idx="7">
                  <c:v>57.468000000000004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F78-4619-AC0A-64EDB863CA6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Ne, nikdy</c:v>
                </c:pt>
              </c:strCache>
            </c:strRef>
          </c:tx>
          <c:spPr>
            <a:solidFill>
              <a:srgbClr val="26262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45367684826237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78-4619-AC0A-64EDB863CA68}"/>
                </c:ext>
              </c:extLst>
            </c:dLbl>
            <c:dLbl>
              <c:idx val="1"/>
              <c:layout>
                <c:manualLayout>
                  <c:x val="1.9090398146036736E-2"/>
                  <c:y val="3.14315356804841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78-4619-AC0A-64EDB863CA68}"/>
                </c:ext>
              </c:extLst>
            </c:dLbl>
            <c:dLbl>
              <c:idx val="2"/>
              <c:layout>
                <c:manualLayout>
                  <c:x val="3.245367684826244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78-4619-AC0A-64EDB863CA68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List1!$D$2:$D$9</c:f>
              <c:numCache>
                <c:formatCode>General</c:formatCode>
                <c:ptCount val="8"/>
                <c:pt idx="0">
                  <c:v>93.796999999999997</c:v>
                </c:pt>
                <c:pt idx="1">
                  <c:v>89.494</c:v>
                </c:pt>
                <c:pt idx="2">
                  <c:v>89.114000000000004</c:v>
                </c:pt>
                <c:pt idx="3">
                  <c:v>85.442999999999998</c:v>
                </c:pt>
                <c:pt idx="4">
                  <c:v>63.037999999999997</c:v>
                </c:pt>
                <c:pt idx="5">
                  <c:v>49.366999999999997</c:v>
                </c:pt>
                <c:pt idx="6">
                  <c:v>66.075999999999993</c:v>
                </c:pt>
                <c:pt idx="7">
                  <c:v>25.696000000000002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F78-4619-AC0A-64EDB863CA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9237824"/>
        <c:axId val="2039234496"/>
      </c:barChart>
      <c:catAx>
        <c:axId val="2039237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39234496"/>
        <c:crosses val="autoZero"/>
        <c:auto val="1"/>
        <c:lblAlgn val="ctr"/>
        <c:lblOffset val="100"/>
        <c:noMultiLvlLbl val="0"/>
      </c:catAx>
      <c:valAx>
        <c:axId val="2039234496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03923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635035179695509E-2"/>
          <c:y val="0.86556022867504478"/>
          <c:w val="0.62010107689386884"/>
          <c:h val="0.13153210906251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4404947028656"/>
          <c:y val="1.386748844375963E-2"/>
          <c:w val="0.52162934594041177"/>
          <c:h val="0.863789762875783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bezpečný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090398146036735E-3"/>
                  <c:y val="3.1431535680485324E-3"/>
                </c:manualLayout>
              </c:layout>
              <c:numFmt formatCode="#,##0&quot;%&quot;;\-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05-44F1-AF52-133D04F2DAE6}"/>
                </c:ext>
              </c:extLst>
            </c:dLbl>
            <c:dLbl>
              <c:idx val="1"/>
              <c:layout>
                <c:manualLayout>
                  <c:x val="-9.5451990730183681E-3"/>
                  <c:y val="-1.1524763281129081E-16"/>
                </c:manualLayout>
              </c:layout>
              <c:numFmt formatCode="#,##0&quot;%&quot;;\-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C6-40A0-9296-9889CA8A459F}"/>
                </c:ext>
              </c:extLst>
            </c:dLbl>
            <c:dLbl>
              <c:idx val="2"/>
              <c:layout>
                <c:manualLayout>
                  <c:x val="8.8023117966934215E-3"/>
                  <c:y val="-1.154822712734416E-3"/>
                </c:manualLayout>
              </c:layout>
              <c:numFmt formatCode="#,##0&quot;%&quot;;\-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4307568502555E-2"/>
                      <c:h val="3.95451225682671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11D-45BA-8158-3082026B6CC7}"/>
                </c:ext>
              </c:extLst>
            </c:dLbl>
            <c:dLbl>
              <c:idx val="3"/>
              <c:layout>
                <c:manualLayout>
                  <c:x val="9.5451990730183681E-3"/>
                  <c:y val="-5.762381640564540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C6-40A0-9296-9889CA8A459F}"/>
                </c:ext>
              </c:extLst>
            </c:dLbl>
            <c:dLbl>
              <c:idx val="4"/>
              <c:layout>
                <c:manualLayout>
                  <c:x val="1.33632787022257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C6-40A0-9296-9889CA8A459F}"/>
                </c:ext>
              </c:extLst>
            </c:dLbl>
            <c:dLbl>
              <c:idx val="5"/>
              <c:layout>
                <c:manualLayout>
                  <c:x val="1.14542388876220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C6-40A0-9296-9889CA8A459F}"/>
                </c:ext>
              </c:extLst>
            </c:dLbl>
            <c:dLbl>
              <c:idx val="6"/>
              <c:layout>
                <c:manualLayout>
                  <c:x val="1.145423888762202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5D-4AA4-AE6A-F77F8DBB9E84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1.0129999999999999</c:v>
                </c:pt>
                <c:pt idx="1">
                  <c:v>0.63300000000000001</c:v>
                </c:pt>
                <c:pt idx="2">
                  <c:v>1.266</c:v>
                </c:pt>
                <c:pt idx="3">
                  <c:v>1.266</c:v>
                </c:pt>
                <c:pt idx="4">
                  <c:v>0.63300000000000001</c:v>
                </c:pt>
                <c:pt idx="5">
                  <c:v>1.5189999999999999</c:v>
                </c:pt>
                <c:pt idx="6">
                  <c:v>2.532</c:v>
                </c:pt>
                <c:pt idx="7">
                  <c:v>8.9870000000000001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05-44F1-AF52-133D04F2DAE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bezpečný</c:v>
                </c:pt>
              </c:strCache>
            </c:strRef>
          </c:tx>
          <c:spPr>
            <a:solidFill>
              <a:srgbClr val="08828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817517589847755E-2"/>
                  <c:y val="3.14315356804853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8C6-40A0-9296-9889CA8A459F}"/>
                </c:ext>
              </c:extLst>
            </c:dLbl>
            <c:dLbl>
              <c:idx val="1"/>
              <c:layout>
                <c:manualLayout>
                  <c:x val="1.3363278702225714E-2"/>
                  <c:y val="-1.1524763281129081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8C6-40A0-9296-9889CA8A459F}"/>
                </c:ext>
              </c:extLst>
            </c:dLbl>
            <c:dLbl>
              <c:idx val="2"/>
              <c:layout>
                <c:manualLayout>
                  <c:x val="3.297648318489163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1D-45BA-8158-3082026B6CC7}"/>
                </c:ext>
              </c:extLst>
            </c:dLbl>
            <c:dLbl>
              <c:idx val="3"/>
              <c:layout>
                <c:manualLayout>
                  <c:x val="2.6726557404451429E-2"/>
                  <c:y val="-5.762381640564540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C6-40A0-9296-9889CA8A459F}"/>
                </c:ext>
              </c:extLst>
            </c:dLbl>
            <c:dLbl>
              <c:idx val="4"/>
              <c:layout>
                <c:manualLayout>
                  <c:x val="2.672655740445135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C6-40A0-9296-9889CA8A459F}"/>
                </c:ext>
              </c:extLst>
            </c:dLbl>
            <c:dLbl>
              <c:idx val="5"/>
              <c:layout>
                <c:manualLayout>
                  <c:x val="2.09994379606404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C6-40A0-9296-9889CA8A459F}"/>
                </c:ext>
              </c:extLst>
            </c:dLbl>
            <c:dLbl>
              <c:idx val="6"/>
              <c:layout>
                <c:manualLayout>
                  <c:x val="1.718135833143306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5D-4AA4-AE6A-F77F8DBB9E84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>
                  <c:v>1.6459999999999999</c:v>
                </c:pt>
                <c:pt idx="1">
                  <c:v>2.1520000000000001</c:v>
                </c:pt>
                <c:pt idx="2">
                  <c:v>2.6579999999999999</c:v>
                </c:pt>
                <c:pt idx="3">
                  <c:v>4.1769999999999996</c:v>
                </c:pt>
                <c:pt idx="4">
                  <c:v>6.7089999999999996</c:v>
                </c:pt>
                <c:pt idx="5">
                  <c:v>6.4560000000000004</c:v>
                </c:pt>
                <c:pt idx="6">
                  <c:v>10.759</c:v>
                </c:pt>
                <c:pt idx="7">
                  <c:v>35.19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05-44F1-AF52-133D04F2DAE6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nebezpečný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45367684826237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8C6-40A0-9296-9889CA8A459F}"/>
                </c:ext>
              </c:extLst>
            </c:dLbl>
            <c:dLbl>
              <c:idx val="1"/>
              <c:layout>
                <c:manualLayout>
                  <c:x val="1.9090398146036736E-2"/>
                  <c:y val="3.14315356804841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C6-40A0-9296-9889CA8A459F}"/>
                </c:ext>
              </c:extLst>
            </c:dLbl>
            <c:dLbl>
              <c:idx val="2"/>
              <c:layout>
                <c:manualLayout>
                  <c:x val="3.245367684826244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C6-40A0-9296-9889CA8A459F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List1!$D$2:$D$9</c:f>
              <c:numCache>
                <c:formatCode>General</c:formatCode>
                <c:ptCount val="8"/>
                <c:pt idx="0">
                  <c:v>7.5949999999999998</c:v>
                </c:pt>
                <c:pt idx="1">
                  <c:v>7.7220000000000004</c:v>
                </c:pt>
                <c:pt idx="2">
                  <c:v>17.975000000000001</c:v>
                </c:pt>
                <c:pt idx="3">
                  <c:v>31.013000000000002</c:v>
                </c:pt>
                <c:pt idx="4">
                  <c:v>36.582000000000001</c:v>
                </c:pt>
                <c:pt idx="5">
                  <c:v>47.975000000000001</c:v>
                </c:pt>
                <c:pt idx="6">
                  <c:v>53.037999999999997</c:v>
                </c:pt>
                <c:pt idx="7">
                  <c:v>47.088999999999999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05-44F1-AF52-133D04F2DAE6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Rozhodně nebezpečný</c:v>
                </c:pt>
              </c:strCache>
            </c:strRef>
          </c:tx>
          <c:spPr>
            <a:solidFill>
              <a:srgbClr val="262626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3.1431535680485324E-3"/>
                </c:manualLayout>
              </c:layout>
              <c:numFmt formatCode="#,##0&quot;%&quot;;\-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05-44F1-AF52-133D04F2DAE6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List1!$A$2:$A$9</c:f>
              <c:strCache>
                <c:ptCount val="8"/>
                <c:pt idx="0">
                  <c:v> Řízení pod vlivem alkoholu nebo jiných návykových látek</c:v>
                </c:pt>
                <c:pt idx="1">
                  <c:v>Předjíždění v nebezpečném/nepřehledném úseku</c:v>
                </c:pt>
                <c:pt idx="2">
                  <c:v>Jízda na červenou</c:v>
                </c:pt>
                <c:pt idx="3">
                  <c:v>Překročení rychlosti o 40 km/h v obci nebo o 50 km/h mimo obec</c:v>
                </c:pt>
                <c:pt idx="4">
                  <c:v>Používání telefonu za jízdy</c:v>
                </c:pt>
                <c:pt idx="5">
                  <c:v>Nedodržování bezpečné vzdálenosti</c:v>
                </c:pt>
                <c:pt idx="6">
                  <c:v>Překročení rychlosti o 20 km/h v obci nebo o 30 km/h mimo obec</c:v>
                </c:pt>
                <c:pt idx="7">
                  <c:v>Překročení rychlosti o více než 5 km/h v obci nebo o méně než 30 km/h mimo obec</c:v>
                </c:pt>
              </c:strCache>
            </c:strRef>
          </c:cat>
          <c:val>
            <c:numRef>
              <c:f>List1!$E$2:$E$9</c:f>
              <c:numCache>
                <c:formatCode>General</c:formatCode>
                <c:ptCount val="8"/>
                <c:pt idx="0">
                  <c:v>89.747</c:v>
                </c:pt>
                <c:pt idx="1">
                  <c:v>89.494</c:v>
                </c:pt>
                <c:pt idx="2">
                  <c:v>78.100999999999999</c:v>
                </c:pt>
                <c:pt idx="3">
                  <c:v>63.543999999999997</c:v>
                </c:pt>
                <c:pt idx="4">
                  <c:v>56.076000000000001</c:v>
                </c:pt>
                <c:pt idx="5">
                  <c:v>44.051000000000002</c:v>
                </c:pt>
                <c:pt idx="6">
                  <c:v>33.670999999999999</c:v>
                </c:pt>
                <c:pt idx="7">
                  <c:v>8.734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05-44F1-AF52-133D04F2D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9237824"/>
        <c:axId val="2039234496"/>
      </c:barChart>
      <c:catAx>
        <c:axId val="2039237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39234496"/>
        <c:crosses val="autoZero"/>
        <c:auto val="1"/>
        <c:lblAlgn val="ctr"/>
        <c:lblOffset val="100"/>
        <c:noMultiLvlLbl val="0"/>
      </c:catAx>
      <c:valAx>
        <c:axId val="2039234496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03923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635035179695509E-2"/>
          <c:y val="0.86556022867504478"/>
          <c:w val="0.6888265102196014"/>
          <c:h val="0.13153210906251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395962262290308"/>
          <c:y val="7.506338443024603E-2"/>
          <c:w val="0.68259144486971901"/>
          <c:h val="0.68243791183072389"/>
        </c:manualLayout>
      </c:layout>
      <c:barChart>
        <c:barDir val="bar"/>
        <c:grouping val="stacked"/>
        <c:varyColors val="0"/>
        <c:ser>
          <c:idx val="2"/>
          <c:order val="0"/>
          <c:tx>
            <c:strRef>
              <c:f>List1!$B$1</c:f>
              <c:strCache>
                <c:ptCount val="1"/>
                <c:pt idx="0">
                  <c:v>Jeden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358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BF-4A40-804B-CF64B21E850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8BF-4A40-804B-CF64B21E8508}"/>
              </c:ext>
            </c:extLst>
          </c:dPt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Teoretická část</c:v>
                </c:pt>
                <c:pt idx="1">
                  <c:v>Praktická část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7.0890000000000004</c:v>
                </c:pt>
                <c:pt idx="1">
                  <c:v>8.9870000000000001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6-438D-B86C-D401515A3F83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Dva</c:v>
                </c:pt>
              </c:strCache>
            </c:strRef>
          </c:tx>
          <c:spPr>
            <a:solidFill>
              <a:srgbClr val="088285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Teoretická část</c:v>
                </c:pt>
                <c:pt idx="1">
                  <c:v>Praktická část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0">
                  <c:v>24.556999999999999</c:v>
                </c:pt>
                <c:pt idx="1">
                  <c:v>26.582000000000001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D6-438D-B86C-D401515A3F83}"/>
            </c:ext>
          </c:extLst>
        </c:ser>
        <c:ser>
          <c:idx val="0"/>
          <c:order val="2"/>
          <c:tx>
            <c:strRef>
              <c:f>List1!$D$1</c:f>
              <c:strCache>
                <c:ptCount val="1"/>
                <c:pt idx="0">
                  <c:v>Tři</c:v>
                </c:pt>
              </c:strCache>
            </c:strRef>
          </c:tx>
          <c:spPr>
            <a:solidFill>
              <a:srgbClr val="7DBFBB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7DBF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DD6-438D-B86C-D401515A3F83}"/>
              </c:ext>
            </c:extLst>
          </c:dPt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Teoretická část</c:v>
                </c:pt>
                <c:pt idx="1">
                  <c:v>Praktická část</c:v>
                </c:pt>
              </c:strCache>
            </c:strRef>
          </c:cat>
          <c:val>
            <c:numRef>
              <c:f>List1!$D$2:$D$3</c:f>
              <c:numCache>
                <c:formatCode>General</c:formatCode>
                <c:ptCount val="2"/>
                <c:pt idx="0">
                  <c:v>53.037999999999997</c:v>
                </c:pt>
                <c:pt idx="1">
                  <c:v>49.366999999999997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DD6-438D-B86C-D401515A3F83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Čtyři 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Teoretická část</c:v>
                </c:pt>
                <c:pt idx="1">
                  <c:v>Praktická část</c:v>
                </c:pt>
              </c:strCache>
            </c:strRef>
          </c:cat>
          <c:val>
            <c:numRef>
              <c:f>List1!$E$2:$E$3</c:f>
              <c:numCache>
                <c:formatCode>General</c:formatCode>
                <c:ptCount val="2"/>
                <c:pt idx="0">
                  <c:v>3.9239999999999999</c:v>
                </c:pt>
                <c:pt idx="1">
                  <c:v>4.1769999999999996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D6-438D-B86C-D401515A3F83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Pět</c:v>
                </c:pt>
              </c:strCache>
            </c:strRef>
          </c:tx>
          <c:spPr>
            <a:solidFill>
              <a:srgbClr val="262626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Teoretická část</c:v>
                </c:pt>
                <c:pt idx="1">
                  <c:v>Praktická část</c:v>
                </c:pt>
              </c:strCache>
            </c:strRef>
          </c:cat>
          <c:val>
            <c:numRef>
              <c:f>List1!$F$2:$F$3</c:f>
              <c:numCache>
                <c:formatCode>General</c:formatCode>
                <c:ptCount val="2"/>
                <c:pt idx="0">
                  <c:v>11.391999999999999</c:v>
                </c:pt>
                <c:pt idx="1">
                  <c:v>10.885999999999999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DD6-438D-B86C-D401515A3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49934592"/>
        <c:axId val="37818880"/>
      </c:barChart>
      <c:catAx>
        <c:axId val="14993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818880"/>
        <c:crosses val="autoZero"/>
        <c:auto val="1"/>
        <c:lblAlgn val="ctr"/>
        <c:lblOffset val="100"/>
        <c:noMultiLvlLbl val="0"/>
      </c:catAx>
      <c:valAx>
        <c:axId val="37818880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4993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075867615807852"/>
          <c:y val="0.77013849617458863"/>
          <c:w val="0.77234231447607571"/>
          <c:h val="0.10500507162467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262626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56055082532716"/>
          <c:y val="2.9206346286079612E-2"/>
          <c:w val="0.65460130695043373"/>
          <c:h val="0.947494118485777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26262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89555244154033E-3"/>
                  <c:y val="-3.52919599758070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6E-4F3C-BE6F-1AFB34C378F5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ZÁJEM O ŠKOLENÍ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3.544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6E-4F3C-BE6F-1AFB34C378F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82539664287998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6E-4F3C-BE6F-1AFB34C378F5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ZÁJEM O ŠKOLENÍ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6E-4F3C-BE6F-1AFB34C378F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2F8889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ZÁJEM O ŠKOLENÍ</c:v>
                </c:pt>
              </c:strCache>
            </c:strRef>
          </c:cat>
          <c:val>
            <c:numRef>
              <c:f>List1!$D$2</c:f>
              <c:numCache>
                <c:formatCode>General</c:formatCode>
                <c:ptCount val="1"/>
                <c:pt idx="0">
                  <c:v>47.722000000000001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6E-4F3C-BE6F-1AFB34C378F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ZÁJEM O ŠKOLENÍ</c:v>
                </c:pt>
              </c:strCache>
            </c:strRef>
          </c:cat>
          <c:val>
            <c:numRef>
              <c:f>List1!$E$2</c:f>
              <c:numCache>
                <c:formatCode>General</c:formatCode>
                <c:ptCount val="1"/>
                <c:pt idx="0">
                  <c:v>28.353999999999999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6E-4F3C-BE6F-1AFB34C37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100"/>
        <c:axId val="312181855"/>
        <c:axId val="312176863"/>
      </c:barChart>
      <c:catAx>
        <c:axId val="312181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2176863"/>
        <c:crosses val="autoZero"/>
        <c:auto val="1"/>
        <c:lblAlgn val="ctr"/>
        <c:lblOffset val="100"/>
        <c:noMultiLvlLbl val="0"/>
      </c:catAx>
      <c:valAx>
        <c:axId val="312176863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31218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296881915505863E-2"/>
          <c:y val="1.8730294340178043E-2"/>
          <c:w val="0.3966949498989023"/>
          <c:h val="0.953578294855313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7B50C-AE00-42F0-8C96-3083CB0B07CB}" type="datetimeFigureOut">
              <a:rPr lang="cs-CZ" smtClean="0"/>
              <a:t>03.01.2023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54E1-4D02-4C91-B6BB-34DA4AC9F0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7744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2FE82-496B-4AF3-B7E8-9A9187A2E34E}" type="datetimeFigureOut">
              <a:rPr lang="cs-CZ" smtClean="0"/>
              <a:t>03.01.2023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BA3F-C95E-4867-858A-C1BEF901FC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83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988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32B4-3073-4460-99C3-9B8323DE8E84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4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DFDB-0375-4710-96E1-D377659F71DE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F13E-06C3-483C-996E-24F8931AB553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85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ront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47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205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0C87-4D4F-4574-9DB4-9F4C9A56911F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2CAF-EDF8-432C-89EA-62633ECE5118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CB9C-1958-457B-B36B-3F4A1D498CDF}" type="datetime1">
              <a:rPr lang="cs-CZ" smtClean="0"/>
              <a:t>03.01.2023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AC8E-524B-406B-AE28-AD051C44793E}" type="datetime1">
              <a:rPr lang="cs-CZ" smtClean="0"/>
              <a:t>03.01.2023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5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0353-7CA8-4385-A989-A46447788078}" type="datetime1">
              <a:rPr lang="cs-CZ" smtClean="0"/>
              <a:t>03.01.2023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6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2A4F-63BF-463A-81D8-2FBF94905EF8}" type="datetime1">
              <a:rPr lang="cs-CZ" smtClean="0"/>
              <a:t>03.01.2023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9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C22F4-28E1-4F85-A58B-8BE8AE93186F}" type="datetime1">
              <a:rPr lang="cs-CZ" smtClean="0"/>
              <a:t>03.01.2023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0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A607-908E-4B99-BDAC-DCDBD8CA0015}" type="datetime1">
              <a:rPr lang="cs-CZ" smtClean="0"/>
              <a:t>03.01.2023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85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4F83-5E81-4283-8D80-1ED17A5A8A6A}" type="datetime1">
              <a:rPr lang="cs-CZ" smtClean="0"/>
              <a:t>03.01.2023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09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17" Type="http://schemas.openxmlformats.org/officeDocument/2006/relationships/image" Target="NULL"/><Relationship Id="rId2" Type="http://schemas.openxmlformats.org/officeDocument/2006/relationships/tags" Target="../tags/tag2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chart" Target="../charts/chart3.xml"/><Relationship Id="rId11" Type="http://schemas.openxmlformats.org/officeDocument/2006/relationships/chart" Target="../charts/chart4.xml"/><Relationship Id="rId5" Type="http://schemas.openxmlformats.org/officeDocument/2006/relationships/image" Target="../media/image9.emf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1472" y="3627992"/>
            <a:ext cx="6697626" cy="1325563"/>
          </a:xfrm>
        </p:spPr>
        <p:txBody>
          <a:bodyPr>
            <a:normAutofit/>
          </a:bodyPr>
          <a:lstStyle/>
          <a:p>
            <a:r>
              <a:rPr lang="cs-CZ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NOVÝ BODOVÝ SYSTÉM</a:t>
            </a:r>
            <a:endParaRPr lang="cs-CZ" sz="7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Google Shape;1706;p65"/>
          <p:cNvSpPr/>
          <p:nvPr/>
        </p:nvSpPr>
        <p:spPr>
          <a:xfrm flipH="1">
            <a:off x="4208996" y="4898243"/>
            <a:ext cx="7524349" cy="54740"/>
          </a:xfrm>
          <a:custGeom>
            <a:avLst/>
            <a:gdLst>
              <a:gd name="connsiteX0" fmla="*/ 0 w 8121"/>
              <a:gd name="connsiteY0" fmla="*/ 0 h 9994"/>
              <a:gd name="connsiteX1" fmla="*/ 0 w 8121"/>
              <a:gd name="connsiteY1" fmla="*/ 9994 h 9994"/>
              <a:gd name="connsiteX2" fmla="*/ 8121 w 8121"/>
              <a:gd name="connsiteY2" fmla="*/ 9546 h 9994"/>
              <a:gd name="connsiteX3" fmla="*/ 7220 w 8121"/>
              <a:gd name="connsiteY3" fmla="*/ 0 h 9994"/>
              <a:gd name="connsiteX4" fmla="*/ 0 w 8121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" h="9994" extrusionOk="0">
                <a:moveTo>
                  <a:pt x="0" y="0"/>
                </a:moveTo>
                <a:lnTo>
                  <a:pt x="0" y="9994"/>
                </a:lnTo>
                <a:lnTo>
                  <a:pt x="8121" y="9546"/>
                </a:lnTo>
                <a:cubicBezTo>
                  <a:pt x="7821" y="6364"/>
                  <a:pt x="7520" y="3182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06;p65"/>
          <p:cNvSpPr/>
          <p:nvPr/>
        </p:nvSpPr>
        <p:spPr>
          <a:xfrm flipH="1">
            <a:off x="2963759" y="5127992"/>
            <a:ext cx="8778860" cy="53595"/>
          </a:xfrm>
          <a:custGeom>
            <a:avLst/>
            <a:gdLst>
              <a:gd name="connsiteX0" fmla="*/ 0 w 8079"/>
              <a:gd name="connsiteY0" fmla="*/ 0 h 9994"/>
              <a:gd name="connsiteX1" fmla="*/ 0 w 8079"/>
              <a:gd name="connsiteY1" fmla="*/ 9994 h 9994"/>
              <a:gd name="connsiteX2" fmla="*/ 8079 w 8079"/>
              <a:gd name="connsiteY2" fmla="*/ 9019 h 9994"/>
              <a:gd name="connsiteX3" fmla="*/ 7220 w 8079"/>
              <a:gd name="connsiteY3" fmla="*/ 0 h 9994"/>
              <a:gd name="connsiteX4" fmla="*/ 0 w 8079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" h="9994" extrusionOk="0">
                <a:moveTo>
                  <a:pt x="0" y="0"/>
                </a:moveTo>
                <a:lnTo>
                  <a:pt x="0" y="9994"/>
                </a:lnTo>
                <a:lnTo>
                  <a:pt x="8079" y="9019"/>
                </a:lnTo>
                <a:cubicBezTo>
                  <a:pt x="7793" y="6013"/>
                  <a:pt x="7506" y="3006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4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362B19B-CBD9-4FA6-9D05-895818E95B9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362B19B-CBD9-4FA6-9D05-895818E95B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070984" cy="486000"/>
          </a:xfrm>
        </p:spPr>
        <p:txBody>
          <a:bodyPr vert="horz"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latin typeface="+mn-lt"/>
              </a:rPr>
              <a:t>AUTOŠKOLA A ŘIDIČSKÝ PRŮKAZ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A9330FD-0EFD-45A9-B9D2-3DFF82D3BDF2}"/>
              </a:ext>
            </a:extLst>
          </p:cNvPr>
          <p:cNvSpPr/>
          <p:nvPr/>
        </p:nvSpPr>
        <p:spPr>
          <a:xfrm>
            <a:off x="7594381" y="0"/>
            <a:ext cx="4537207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3D4752-1AE2-4DCB-889F-5E9010E1D5AE}"/>
              </a:ext>
            </a:extLst>
          </p:cNvPr>
          <p:cNvSpPr txBox="1"/>
          <p:nvPr/>
        </p:nvSpPr>
        <p:spPr>
          <a:xfrm>
            <a:off x="95166" y="683985"/>
            <a:ext cx="7509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135868"/>
                </a:solidFill>
                <a:latin typeface="Arial" panose="020B0604020202020204" pitchFamily="34" charset="0"/>
              </a:rPr>
              <a:t>Na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složení zkoušek z autoškoly by měli mít mladí řidiči dva až tři pokusy. Řidičák na zkoušku by měl být zaveden podle 4 z 5 řidičů.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58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Zástupný text 4">
            <a:extLst>
              <a:ext uri="{FF2B5EF4-FFF2-40B4-BE49-F238E27FC236}">
                <a16:creationId xmlns:a16="http://schemas.microsoft.com/office/drawing/2014/main" id="{048772E0-930D-1292-8961-9626AD3FA4DD}"/>
              </a:ext>
            </a:extLst>
          </p:cNvPr>
          <p:cNvSpPr txBox="1">
            <a:spLocks/>
          </p:cNvSpPr>
          <p:nvPr/>
        </p:nvSpPr>
        <p:spPr>
          <a:xfrm>
            <a:off x="1397211" y="1544307"/>
            <a:ext cx="5580062" cy="244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OPIMÁLNÍ POČET POKUSŮ PRO SLOŽENÍ ZÁVĚREČNÉ ZKOUŠKY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Zástupný text 4">
            <a:extLst>
              <a:ext uri="{FF2B5EF4-FFF2-40B4-BE49-F238E27FC236}">
                <a16:creationId xmlns:a16="http://schemas.microsoft.com/office/drawing/2014/main" id="{39A09E1A-790F-3418-FEE6-1DD1DF025255}"/>
              </a:ext>
            </a:extLst>
          </p:cNvPr>
          <p:cNvSpPr txBox="1">
            <a:spLocks/>
          </p:cNvSpPr>
          <p:nvPr/>
        </p:nvSpPr>
        <p:spPr>
          <a:xfrm>
            <a:off x="1510082" y="4343479"/>
            <a:ext cx="4810982" cy="244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MÍRA SOUHLASU SE ZAVEDENÍM ŘIDIČÁKU NA ZKOUŠKU</a:t>
            </a:r>
          </a:p>
        </p:txBody>
      </p:sp>
      <p:graphicFrame>
        <p:nvGraphicFramePr>
          <p:cNvPr id="42" name="Graf 41">
            <a:extLst>
              <a:ext uri="{FF2B5EF4-FFF2-40B4-BE49-F238E27FC236}">
                <a16:creationId xmlns:a16="http://schemas.microsoft.com/office/drawing/2014/main" id="{DC2F0A1B-C162-4264-848E-C113FC31EFD2}"/>
              </a:ext>
            </a:extLst>
          </p:cNvPr>
          <p:cNvGraphicFramePr/>
          <p:nvPr>
            <p:extLst/>
          </p:nvPr>
        </p:nvGraphicFramePr>
        <p:xfrm>
          <a:off x="1015099" y="1768400"/>
          <a:ext cx="5580062" cy="233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7F4216EF-5960-4C79-98D8-302FD8B974EE}"/>
              </a:ext>
            </a:extLst>
          </p:cNvPr>
          <p:cNvSpPr/>
          <p:nvPr/>
        </p:nvSpPr>
        <p:spPr>
          <a:xfrm>
            <a:off x="1601443" y="4696133"/>
            <a:ext cx="666000" cy="664034"/>
          </a:xfrm>
          <a:prstGeom prst="ellipse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fický objekt 6" descr="Symbol zvednutého palce obrys">
            <a:extLst>
              <a:ext uri="{FF2B5EF4-FFF2-40B4-BE49-F238E27FC236}">
                <a16:creationId xmlns:a16="http://schemas.microsoft.com/office/drawing/2014/main" id="{9A1DC7B3-2601-4C6B-8C38-6ECE788D5D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626519" y="4684714"/>
            <a:ext cx="580335" cy="580335"/>
          </a:xfrm>
          <a:prstGeom prst="rect">
            <a:avLst/>
          </a:prstGeom>
        </p:spPr>
      </p:pic>
      <p:sp>
        <p:nvSpPr>
          <p:cNvPr id="48" name="Ovál 47">
            <a:extLst>
              <a:ext uri="{FF2B5EF4-FFF2-40B4-BE49-F238E27FC236}">
                <a16:creationId xmlns:a16="http://schemas.microsoft.com/office/drawing/2014/main" id="{3FA383E0-BB87-4490-A336-62AF5979E1BF}"/>
              </a:ext>
            </a:extLst>
          </p:cNvPr>
          <p:cNvSpPr/>
          <p:nvPr/>
        </p:nvSpPr>
        <p:spPr>
          <a:xfrm>
            <a:off x="5329693" y="4696133"/>
            <a:ext cx="666000" cy="664034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B776F90-F708-4F0C-BA44-A8805CD5DA7D}"/>
              </a:ext>
            </a:extLst>
          </p:cNvPr>
          <p:cNvSpPr/>
          <p:nvPr/>
        </p:nvSpPr>
        <p:spPr>
          <a:xfrm>
            <a:off x="2168752" y="4905788"/>
            <a:ext cx="3285781" cy="244725"/>
          </a:xfrm>
          <a:prstGeom prst="rect">
            <a:avLst/>
          </a:prstGeom>
          <a:gradFill flip="none" rotWithShape="1">
            <a:gsLst>
              <a:gs pos="20000">
                <a:srgbClr val="135868"/>
              </a:gs>
              <a:gs pos="64000">
                <a:srgbClr val="2F8889"/>
              </a:gs>
              <a:gs pos="85000">
                <a:srgbClr val="595959"/>
              </a:gs>
              <a:gs pos="100000">
                <a:srgbClr val="26262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fický objekt 10" descr="Palec dolů obrys">
            <a:extLst>
              <a:ext uri="{FF2B5EF4-FFF2-40B4-BE49-F238E27FC236}">
                <a16:creationId xmlns:a16="http://schemas.microsoft.com/office/drawing/2014/main" id="{9215FB06-CC86-49EA-AFD8-65A7D0E61D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2525" y="4804995"/>
            <a:ext cx="580335" cy="58033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2137936-5B76-4179-8CFA-36F9DE7F2E90}"/>
              </a:ext>
            </a:extLst>
          </p:cNvPr>
          <p:cNvSpPr txBox="1"/>
          <p:nvPr/>
        </p:nvSpPr>
        <p:spPr>
          <a:xfrm>
            <a:off x="1463408" y="5400753"/>
            <a:ext cx="94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80 %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souhlasí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C49FC60-0060-48F0-B8DC-120F484765F8}"/>
              </a:ext>
            </a:extLst>
          </p:cNvPr>
          <p:cNvSpPr txBox="1"/>
          <p:nvPr/>
        </p:nvSpPr>
        <p:spPr>
          <a:xfrm>
            <a:off x="5191657" y="5436952"/>
            <a:ext cx="94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20 %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nesouhlasí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DDA5B6BD-775D-5301-9423-4CAB32BB2739}"/>
              </a:ext>
            </a:extLst>
          </p:cNvPr>
          <p:cNvSpPr txBox="1">
            <a:spLocks/>
          </p:cNvSpPr>
          <p:nvPr/>
        </p:nvSpPr>
        <p:spPr>
          <a:xfrm>
            <a:off x="8582706" y="781842"/>
            <a:ext cx="2571258" cy="439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ZÁJEM O  NÁVAZNÁ ŠKOLENÍ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C390C61-E905-5997-80A9-2D88DC0004B6}"/>
              </a:ext>
            </a:extLst>
          </p:cNvPr>
          <p:cNvSpPr/>
          <p:nvPr/>
        </p:nvSpPr>
        <p:spPr>
          <a:xfrm>
            <a:off x="7551548" y="1326299"/>
            <a:ext cx="4810981" cy="3478696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B7C447AB-940F-857F-E1BD-0712ADC5C2C4}"/>
              </a:ext>
            </a:extLst>
          </p:cNvPr>
          <p:cNvGraphicFramePr/>
          <p:nvPr>
            <p:extLst/>
          </p:nvPr>
        </p:nvGraphicFramePr>
        <p:xfrm>
          <a:off x="8554432" y="1390307"/>
          <a:ext cx="2828788" cy="3478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0" name="Grafický objekt 19" descr="Třída obrys">
            <a:extLst>
              <a:ext uri="{FF2B5EF4-FFF2-40B4-BE49-F238E27FC236}">
                <a16:creationId xmlns:a16="http://schemas.microsoft.com/office/drawing/2014/main" id="{3B4AA088-B105-9E1F-25FF-EAF91A4FE03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97809" y="675705"/>
            <a:ext cx="538594" cy="538594"/>
          </a:xfrm>
          <a:prstGeom prst="rect">
            <a:avLst/>
          </a:prstGeom>
        </p:spPr>
      </p:pic>
      <p:sp>
        <p:nvSpPr>
          <p:cNvPr id="64" name="Zástupný text 3">
            <a:extLst>
              <a:ext uri="{FF2B5EF4-FFF2-40B4-BE49-F238E27FC236}">
                <a16:creationId xmlns:a16="http://schemas.microsoft.com/office/drawing/2014/main" id="{59DED507-ACDA-FC92-96CB-533DA9E4A060}"/>
              </a:ext>
            </a:extLst>
          </p:cNvPr>
          <p:cNvSpPr txBox="1">
            <a:spLocks/>
          </p:cNvSpPr>
          <p:nvPr/>
        </p:nvSpPr>
        <p:spPr>
          <a:xfrm>
            <a:off x="525463" y="6027148"/>
            <a:ext cx="7008506" cy="76944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n=790 (pouze řidiči)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ADHC1. Do jaké míry souhlasíte se zavedením řidičáku na zkoušku? ADHC2. Jaký maximální počet pokusů pro složení závěrečné zkoušky je podle Vás optimální? ADHC6 Měl/a byste jako řidič začátečník (tzn. čerstvě po absolvování autoškoly) zájem o další návazná školení? Jednalo by se o přednášky a jízdy na polygonech. Tato školení by garantoval stát z čehož by plynuly další výhody.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8C30865B-2556-1C04-F2B7-45A0A0F7085E}"/>
              </a:ext>
            </a:extLst>
          </p:cNvPr>
          <p:cNvCxnSpPr>
            <a:cxnSpLocks/>
          </p:cNvCxnSpPr>
          <p:nvPr/>
        </p:nvCxnSpPr>
        <p:spPr>
          <a:xfrm>
            <a:off x="7534708" y="4804781"/>
            <a:ext cx="45849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 descr="Profesor žena obrys">
            <a:extLst>
              <a:ext uri="{FF2B5EF4-FFF2-40B4-BE49-F238E27FC236}">
                <a16:creationId xmlns:a16="http://schemas.microsoft.com/office/drawing/2014/main" id="{9A34BE06-734D-AE07-546D-B23577B2B0D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8780" y="2938143"/>
            <a:ext cx="527005" cy="527005"/>
          </a:xfrm>
          <a:prstGeom prst="rect">
            <a:avLst/>
          </a:prstGeom>
        </p:spPr>
      </p:pic>
      <p:pic>
        <p:nvPicPr>
          <p:cNvPr id="24" name="Grafický objekt 23" descr="Taxi obrys">
            <a:extLst>
              <a:ext uri="{FF2B5EF4-FFF2-40B4-BE49-F238E27FC236}">
                <a16:creationId xmlns:a16="http://schemas.microsoft.com/office/drawing/2014/main" id="{F05E8C38-C928-65C2-53A6-D8A356A8BEC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6656" y="2047396"/>
            <a:ext cx="559129" cy="55912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1C91E0-C1E5-AFE9-33B8-F7C0800E0C2F}"/>
              </a:ext>
            </a:extLst>
          </p:cNvPr>
          <p:cNvSpPr txBox="1"/>
          <p:nvPr/>
        </p:nvSpPr>
        <p:spPr>
          <a:xfrm>
            <a:off x="9159588" y="5069969"/>
            <a:ext cx="2828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řidičů by, jako řidiči začátečníci, měli zájem o návazná školení garantovaná státem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9C71105-2966-48DB-80AD-C0631E25FEE2}"/>
              </a:ext>
            </a:extLst>
          </p:cNvPr>
          <p:cNvSpPr txBox="1"/>
          <p:nvPr/>
        </p:nvSpPr>
        <p:spPr>
          <a:xfrm>
            <a:off x="8059432" y="5503895"/>
            <a:ext cx="1562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76 %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DE12DBE-69E3-DEAA-2D10-B93E473363C9}"/>
              </a:ext>
            </a:extLst>
          </p:cNvPr>
          <p:cNvSpPr/>
          <p:nvPr/>
        </p:nvSpPr>
        <p:spPr>
          <a:xfrm>
            <a:off x="9946307" y="1490662"/>
            <a:ext cx="1010618" cy="2509071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11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"/>
          <p:cNvSpPr txBox="1">
            <a:spLocks/>
          </p:cNvSpPr>
          <p:nvPr/>
        </p:nvSpPr>
        <p:spPr>
          <a:xfrm>
            <a:off x="2405570" y="813653"/>
            <a:ext cx="3554073" cy="2049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468</a:t>
            </a:r>
            <a:r>
              <a:rPr lang="cs-CZ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     usmrcených</a:t>
            </a:r>
            <a:br>
              <a:rPr lang="cs-CZ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rPr>
            </a:b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1 691</a:t>
            </a:r>
            <a:r>
              <a:rPr lang="cs-CZ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   </a:t>
            </a:r>
            <a:r>
              <a:rPr lang="cs-CZ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těžce zraněných</a:t>
            </a: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17006" y="124144"/>
            <a:ext cx="117952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Předběžná statistika nehodovosti za rok 2022</a:t>
            </a:r>
            <a:endParaRPr lang="cs-CZ" sz="6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170" name="x_Obrázek 5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84" y="2636825"/>
            <a:ext cx="7603406" cy="414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12126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3" t="8698" r="6833" b="8001"/>
          <a:stretch/>
        </p:blipFill>
        <p:spPr>
          <a:xfrm>
            <a:off x="-1" y="0"/>
            <a:ext cx="12256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292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/>
          <p:cNvSpPr/>
          <p:nvPr/>
        </p:nvSpPr>
        <p:spPr>
          <a:xfrm>
            <a:off x="2422183" y="423241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/>
          <p:cNvSpPr/>
          <p:nvPr/>
        </p:nvSpPr>
        <p:spPr>
          <a:xfrm>
            <a:off x="5998267" y="4235955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/>
          <p:cNvSpPr/>
          <p:nvPr/>
        </p:nvSpPr>
        <p:spPr>
          <a:xfrm>
            <a:off x="9613337" y="422532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384825" y="2020185"/>
            <a:ext cx="3868200" cy="3131571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7565348" y="2044994"/>
            <a:ext cx="3868200" cy="3131571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/>
          <p:cNvSpPr/>
          <p:nvPr/>
        </p:nvSpPr>
        <p:spPr>
          <a:xfrm>
            <a:off x="3964453" y="2027272"/>
            <a:ext cx="3868200" cy="3131571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9889" y="609674"/>
            <a:ext cx="6220046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PŘEHLEDNĚJŠÍ SYSTÉM</a:t>
            </a:r>
            <a:endParaRPr lang="cs-CZ" sz="6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34484" y="2622260"/>
            <a:ext cx="20383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BODY</a:t>
            </a:r>
            <a:endParaRPr lang="cs-CZ" sz="2000" b="1" dirty="0" smtClean="0">
              <a:solidFill>
                <a:srgbClr val="FF66CC"/>
              </a:solidFill>
              <a:latin typeface="Bahnschrift Condensed" panose="020B0502040204020203" pitchFamily="34" charset="0"/>
            </a:endParaRPr>
          </a:p>
          <a:p>
            <a:pPr algn="ctr"/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6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bodů</a:t>
            </a:r>
          </a:p>
          <a:p>
            <a:pPr algn="ctr"/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body </a:t>
            </a:r>
          </a:p>
          <a:p>
            <a:pPr algn="ctr"/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body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263934" y="2141581"/>
            <a:ext cx="247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POKUTY VE SPRÁVNÍM ŘÍZENÍ</a:t>
            </a:r>
          </a:p>
          <a:p>
            <a:pPr algn="ctr"/>
            <a:endParaRPr lang="cs-CZ" sz="2000" b="1" dirty="0" smtClean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25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–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75 000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7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– 25 000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– 10 000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–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5 000 Kč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35253" y="2134270"/>
            <a:ext cx="203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POKUTY </a:t>
            </a:r>
          </a:p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NA MÍSTĚ</a:t>
            </a:r>
          </a:p>
          <a:p>
            <a:pPr algn="ctr"/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4 500 - 5 500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lvl="0" algn="ctr" fontAlgn="base">
              <a:spcAft>
                <a:spcPct val="0"/>
              </a:spcAft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2 500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– 3 500 Kč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500 – 2 000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lvl="0" algn="ctr" fontAlgn="base">
              <a:spcAft>
                <a:spcPct val="0"/>
              </a:spcAft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1 500 Kč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667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5474" y="365125"/>
            <a:ext cx="5648325" cy="1325563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ŘÍZENÍ OD 17 LET</a:t>
            </a:r>
            <a:endParaRPr lang="cs-CZ" sz="6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686424" y="1539875"/>
            <a:ext cx="5667375" cy="93662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pouze v doprovodu mentora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zapsaného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registru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řidičů, např. rodiče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4619625" y="0"/>
            <a:ext cx="101727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1386" r="-213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Google Shape;5744;p70"/>
          <p:cNvSpPr/>
          <p:nvPr/>
        </p:nvSpPr>
        <p:spPr>
          <a:xfrm>
            <a:off x="6294499" y="3476625"/>
            <a:ext cx="536606" cy="507586"/>
          </a:xfrm>
          <a:custGeom>
            <a:avLst/>
            <a:gdLst/>
            <a:ahLst/>
            <a:cxnLst/>
            <a:rect l="l" t="t" r="r" b="b"/>
            <a:pathLst>
              <a:path w="31871" h="31838" extrusionOk="0">
                <a:moveTo>
                  <a:pt x="15952" y="1"/>
                </a:moveTo>
                <a:cubicBezTo>
                  <a:pt x="7144" y="1"/>
                  <a:pt x="1" y="7112"/>
                  <a:pt x="1" y="15919"/>
                </a:cubicBezTo>
                <a:cubicBezTo>
                  <a:pt x="1" y="24694"/>
                  <a:pt x="7144" y="31838"/>
                  <a:pt x="15952" y="31838"/>
                </a:cubicBezTo>
                <a:cubicBezTo>
                  <a:pt x="24727" y="31838"/>
                  <a:pt x="31870" y="24694"/>
                  <a:pt x="31870" y="15919"/>
                </a:cubicBezTo>
                <a:cubicBezTo>
                  <a:pt x="31870" y="7112"/>
                  <a:pt x="24727" y="1"/>
                  <a:pt x="15952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Skupina 21"/>
          <p:cNvGrpSpPr/>
          <p:nvPr/>
        </p:nvGrpSpPr>
        <p:grpSpPr>
          <a:xfrm>
            <a:off x="5906765" y="3467100"/>
            <a:ext cx="1313185" cy="3390900"/>
            <a:chOff x="7297415" y="3467100"/>
            <a:chExt cx="1313185" cy="3390900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97415" y="3467100"/>
              <a:ext cx="1313185" cy="3124200"/>
              <a:chOff x="5906765" y="3467100"/>
              <a:chExt cx="1313185" cy="3124200"/>
            </a:xfrm>
            <a:solidFill>
              <a:schemeClr val="accent1">
                <a:lumMod val="60000"/>
                <a:lumOff val="40000"/>
                <a:alpha val="56000"/>
              </a:schemeClr>
            </a:solidFill>
          </p:grpSpPr>
          <p:sp>
            <p:nvSpPr>
              <p:cNvPr id="16" name="Google Shape;5743;p70"/>
              <p:cNvSpPr/>
              <p:nvPr/>
            </p:nvSpPr>
            <p:spPr>
              <a:xfrm>
                <a:off x="5906765" y="4095557"/>
                <a:ext cx="1313185" cy="2495743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4;p70"/>
              <p:cNvSpPr/>
              <p:nvPr/>
            </p:nvSpPr>
            <p:spPr>
              <a:xfrm>
                <a:off x="6284974" y="3467100"/>
                <a:ext cx="536606" cy="507586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Obdélník 20"/>
            <p:cNvSpPr/>
            <p:nvPr/>
          </p:nvSpPr>
          <p:spPr>
            <a:xfrm>
              <a:off x="7496175" y="5410200"/>
              <a:ext cx="923925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5908269" y="3476625"/>
            <a:ext cx="1313185" cy="3124200"/>
            <a:chOff x="5906765" y="3467100"/>
            <a:chExt cx="1313185" cy="3124200"/>
          </a:xfrm>
          <a:solidFill>
            <a:schemeClr val="accent1">
              <a:lumMod val="60000"/>
              <a:lumOff val="40000"/>
              <a:alpha val="56000"/>
            </a:schemeClr>
          </a:solidFill>
        </p:grpSpPr>
        <p:sp>
          <p:nvSpPr>
            <p:cNvPr id="12" name="Google Shape;5743;p70"/>
            <p:cNvSpPr/>
            <p:nvPr/>
          </p:nvSpPr>
          <p:spPr>
            <a:xfrm>
              <a:off x="5906765" y="4095557"/>
              <a:ext cx="1313185" cy="2495743"/>
            </a:xfrm>
            <a:custGeom>
              <a:avLst/>
              <a:gdLst/>
              <a:ahLst/>
              <a:cxnLst/>
              <a:rect l="l" t="t" r="r" b="b"/>
              <a:pathLst>
                <a:path w="77995" h="156544" extrusionOk="0">
                  <a:moveTo>
                    <a:pt x="18496" y="1"/>
                  </a:moveTo>
                  <a:cubicBezTo>
                    <a:pt x="8514" y="1"/>
                    <a:pt x="359" y="8123"/>
                    <a:pt x="327" y="18105"/>
                  </a:cubicBezTo>
                  <a:lnTo>
                    <a:pt x="33" y="74537"/>
                  </a:lnTo>
                  <a:cubicBezTo>
                    <a:pt x="0" y="78778"/>
                    <a:pt x="3425" y="82235"/>
                    <a:pt x="7666" y="82268"/>
                  </a:cubicBezTo>
                  <a:lnTo>
                    <a:pt x="7731" y="82268"/>
                  </a:lnTo>
                  <a:cubicBezTo>
                    <a:pt x="11939" y="82268"/>
                    <a:pt x="15364" y="78843"/>
                    <a:pt x="15397" y="74635"/>
                  </a:cubicBezTo>
                  <a:lnTo>
                    <a:pt x="15691" y="18170"/>
                  </a:lnTo>
                  <a:cubicBezTo>
                    <a:pt x="15691" y="17341"/>
                    <a:pt x="16344" y="16668"/>
                    <a:pt x="17166" y="16668"/>
                  </a:cubicBezTo>
                  <a:cubicBezTo>
                    <a:pt x="17185" y="16668"/>
                    <a:pt x="17204" y="16669"/>
                    <a:pt x="17224" y="16669"/>
                  </a:cubicBezTo>
                  <a:cubicBezTo>
                    <a:pt x="18039" y="16669"/>
                    <a:pt x="18724" y="17355"/>
                    <a:pt x="18724" y="18170"/>
                  </a:cubicBezTo>
                  <a:lnTo>
                    <a:pt x="18724" y="147345"/>
                  </a:lnTo>
                  <a:cubicBezTo>
                    <a:pt x="18724" y="152433"/>
                    <a:pt x="22867" y="156543"/>
                    <a:pt x="27956" y="156543"/>
                  </a:cubicBezTo>
                  <a:cubicBezTo>
                    <a:pt x="33044" y="156543"/>
                    <a:pt x="37187" y="152433"/>
                    <a:pt x="37187" y="147345"/>
                  </a:cubicBezTo>
                  <a:lnTo>
                    <a:pt x="37187" y="73656"/>
                  </a:lnTo>
                  <a:lnTo>
                    <a:pt x="41167" y="73656"/>
                  </a:lnTo>
                  <a:lnTo>
                    <a:pt x="41167" y="147345"/>
                  </a:lnTo>
                  <a:cubicBezTo>
                    <a:pt x="41167" y="152433"/>
                    <a:pt x="45277" y="156543"/>
                    <a:pt x="50365" y="156543"/>
                  </a:cubicBezTo>
                  <a:cubicBezTo>
                    <a:pt x="55454" y="156543"/>
                    <a:pt x="59597" y="152433"/>
                    <a:pt x="59597" y="147345"/>
                  </a:cubicBezTo>
                  <a:cubicBezTo>
                    <a:pt x="59597" y="25477"/>
                    <a:pt x="59434" y="95153"/>
                    <a:pt x="59434" y="18300"/>
                  </a:cubicBezTo>
                  <a:cubicBezTo>
                    <a:pt x="59434" y="17420"/>
                    <a:pt x="60119" y="16702"/>
                    <a:pt x="60967" y="16669"/>
                  </a:cubicBezTo>
                  <a:cubicBezTo>
                    <a:pt x="60988" y="16669"/>
                    <a:pt x="61009" y="16668"/>
                    <a:pt x="61030" y="16668"/>
                  </a:cubicBezTo>
                  <a:cubicBezTo>
                    <a:pt x="61882" y="16668"/>
                    <a:pt x="62567" y="17310"/>
                    <a:pt x="62631" y="18170"/>
                  </a:cubicBezTo>
                  <a:lnTo>
                    <a:pt x="62598" y="74570"/>
                  </a:lnTo>
                  <a:cubicBezTo>
                    <a:pt x="62598" y="78810"/>
                    <a:pt x="66023" y="82268"/>
                    <a:pt x="70264" y="82268"/>
                  </a:cubicBezTo>
                  <a:cubicBezTo>
                    <a:pt x="74504" y="82268"/>
                    <a:pt x="77962" y="78843"/>
                    <a:pt x="77962" y="74602"/>
                  </a:cubicBezTo>
                  <a:lnTo>
                    <a:pt x="77994" y="18137"/>
                  </a:lnTo>
                  <a:cubicBezTo>
                    <a:pt x="77994" y="18137"/>
                    <a:pt x="77994" y="18105"/>
                    <a:pt x="77994" y="18105"/>
                  </a:cubicBezTo>
                  <a:cubicBezTo>
                    <a:pt x="77962" y="8123"/>
                    <a:pt x="69807" y="1"/>
                    <a:pt x="59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44;p70"/>
            <p:cNvSpPr/>
            <p:nvPr/>
          </p:nvSpPr>
          <p:spPr>
            <a:xfrm>
              <a:off x="6284974" y="3467100"/>
              <a:ext cx="536606" cy="507586"/>
            </a:xfrm>
            <a:custGeom>
              <a:avLst/>
              <a:gdLst/>
              <a:ahLst/>
              <a:cxnLst/>
              <a:rect l="l" t="t" r="r" b="b"/>
              <a:pathLst>
                <a:path w="31871" h="31838" extrusionOk="0">
                  <a:moveTo>
                    <a:pt x="15952" y="1"/>
                  </a:moveTo>
                  <a:cubicBezTo>
                    <a:pt x="7144" y="1"/>
                    <a:pt x="1" y="7112"/>
                    <a:pt x="1" y="15919"/>
                  </a:cubicBezTo>
                  <a:cubicBezTo>
                    <a:pt x="1" y="24694"/>
                    <a:pt x="7144" y="31838"/>
                    <a:pt x="15952" y="31838"/>
                  </a:cubicBezTo>
                  <a:cubicBezTo>
                    <a:pt x="24727" y="31838"/>
                    <a:pt x="31870" y="24694"/>
                    <a:pt x="31870" y="15919"/>
                  </a:cubicBezTo>
                  <a:cubicBezTo>
                    <a:pt x="31870" y="7112"/>
                    <a:pt x="24727" y="1"/>
                    <a:pt x="15952" y="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Zástupný symbol pro obsah 8"/>
          <p:cNvSpPr txBox="1">
            <a:spLocks/>
          </p:cNvSpPr>
          <p:nvPr/>
        </p:nvSpPr>
        <p:spPr>
          <a:xfrm>
            <a:off x="8564477" y="3502025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zkušený řidič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Zástupný symbol pro obsah 8"/>
          <p:cNvSpPr txBox="1">
            <a:spLocks/>
          </p:cNvSpPr>
          <p:nvPr/>
        </p:nvSpPr>
        <p:spPr>
          <a:xfrm>
            <a:off x="8602577" y="4665077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bezúhonnost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Zástupný symbol pro obsah 8"/>
          <p:cNvSpPr txBox="1">
            <a:spLocks/>
          </p:cNvSpPr>
          <p:nvPr/>
        </p:nvSpPr>
        <p:spPr>
          <a:xfrm>
            <a:off x="8602577" y="5816600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dohledatelnost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Google Shape;1700;p65" descr="Timeline background shape"/>
          <p:cNvSpPr/>
          <p:nvPr/>
        </p:nvSpPr>
        <p:spPr>
          <a:xfrm>
            <a:off x="7548714" y="3751623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00;p65" descr="Timeline background shape"/>
          <p:cNvSpPr/>
          <p:nvPr/>
        </p:nvSpPr>
        <p:spPr>
          <a:xfrm>
            <a:off x="7558239" y="4867050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700;p65" descr="Timeline background shape"/>
          <p:cNvSpPr/>
          <p:nvPr/>
        </p:nvSpPr>
        <p:spPr>
          <a:xfrm>
            <a:off x="7567764" y="6037623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08456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9929" r="11797" b="20036"/>
          <a:stretch/>
        </p:blipFill>
        <p:spPr>
          <a:xfrm>
            <a:off x="0" y="0"/>
            <a:ext cx="12215735" cy="4124325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67095" y="5447340"/>
            <a:ext cx="2695575" cy="12509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m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ožnost zahájení kurzu autoškoly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již od 15,5 let</a:t>
            </a:r>
            <a:endParaRPr lang="cs-CZ" alt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Zástupný symbol pro obsah 8"/>
          <p:cNvSpPr txBox="1">
            <a:spLocks/>
          </p:cNvSpPr>
          <p:nvPr/>
        </p:nvSpPr>
        <p:spPr>
          <a:xfrm>
            <a:off x="8506932" y="539196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automatický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konec lhůty pro jízdu s mentorem a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začátek samostatného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řízení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bez mentora</a:t>
            </a:r>
            <a:endParaRPr lang="cs-CZ" alt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2" name="Zástupný symbol pro obsah 8"/>
          <p:cNvSpPr txBox="1">
            <a:spLocks/>
          </p:cNvSpPr>
          <p:nvPr/>
        </p:nvSpPr>
        <p:spPr>
          <a:xfrm>
            <a:off x="4509313" y="541544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zkouška, vydání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řidičského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průkazu a následné řízení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s doprovodnou osobou </a:t>
            </a:r>
            <a:endParaRPr lang="cs-CZ" alt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619250" y="4210050"/>
            <a:ext cx="1038225" cy="962025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76400" y="4257675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15,5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>
            <a:off x="5391150" y="4210050"/>
            <a:ext cx="1038225" cy="962025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5610224" y="4257675"/>
            <a:ext cx="8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17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ál 36"/>
          <p:cNvSpPr/>
          <p:nvPr/>
        </p:nvSpPr>
        <p:spPr>
          <a:xfrm>
            <a:off x="9305925" y="4200525"/>
            <a:ext cx="1038225" cy="962025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9516583" y="4269416"/>
            <a:ext cx="80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18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2981325" y="4705350"/>
            <a:ext cx="1933575" cy="95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7000875" y="4714875"/>
            <a:ext cx="1933575" cy="95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2232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91" y="0"/>
            <a:ext cx="10307909" cy="6858000"/>
          </a:xfrm>
          <a:prstGeom prst="rect">
            <a:avLst/>
          </a:prstGeom>
        </p:spPr>
      </p:pic>
      <p:sp>
        <p:nvSpPr>
          <p:cNvPr id="5" name="Obdélník 9"/>
          <p:cNvSpPr/>
          <p:nvPr/>
        </p:nvSpPr>
        <p:spPr>
          <a:xfrm>
            <a:off x="0" y="0"/>
            <a:ext cx="486727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04774" y="155575"/>
            <a:ext cx="5648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ŘIDIČÁK NA ZKOUŠKU</a:t>
            </a:r>
            <a:endParaRPr lang="cs-CZ" sz="5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Zástupný symbol pro obsah 8"/>
          <p:cNvSpPr txBox="1">
            <a:spLocks/>
          </p:cNvSpPr>
          <p:nvPr/>
        </p:nvSpPr>
        <p:spPr>
          <a:xfrm>
            <a:off x="171449" y="1711325"/>
            <a:ext cx="3752851" cy="3336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po dobu </a:t>
            </a:r>
            <a:r>
              <a:rPr lang="cs-CZ" altLang="cs-CZ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altLang="cs-CZ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let od udělení řidičského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oprávnění povinnost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absolvovat dopravně psychologickou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přednášku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a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školení začínajících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řidičů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případě spáchání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přestupku/trestného činu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za 6 bodů nebo se zákazem řízení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9952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707;p65"/>
          <p:cNvGrpSpPr/>
          <p:nvPr/>
        </p:nvGrpSpPr>
        <p:grpSpPr>
          <a:xfrm>
            <a:off x="4169933" y="2353970"/>
            <a:ext cx="3043154" cy="3167206"/>
            <a:chOff x="5678771" y="2527788"/>
            <a:chExt cx="808329" cy="805800"/>
          </a:xfrm>
        </p:grpSpPr>
        <p:sp>
          <p:nvSpPr>
            <p:cNvPr id="8" name="Google Shape;1708;p65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Google Shape;1709;p65"/>
            <p:cNvSpPr/>
            <p:nvPr/>
          </p:nvSpPr>
          <p:spPr>
            <a:xfrm>
              <a:off x="5678771" y="2527788"/>
              <a:ext cx="805800" cy="805800"/>
            </a:xfrm>
            <a:prstGeom prst="pie">
              <a:avLst>
                <a:gd name="adj1" fmla="val 5377219"/>
                <a:gd name="adj2" fmla="val 162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7339128" y="2642338"/>
            <a:ext cx="4152899" cy="3032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6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DOPRAVNĚ PSYCHOLOGICKÁ PŘEDNÁŠKA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vedou ji dopravní psychologové a vyučují se</a:t>
            </a: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příčiny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dopravních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nehod, jejich předcházení,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prevence a řešení mimořádných událostí v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provozu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Zástupný symbol pro obsah 8"/>
          <p:cNvSpPr txBox="1">
            <a:spLocks/>
          </p:cNvSpPr>
          <p:nvPr/>
        </p:nvSpPr>
        <p:spPr>
          <a:xfrm>
            <a:off x="448788" y="2828978"/>
            <a:ext cx="3352801" cy="272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ŠKOLENÍ ZAČÍNAJÍCÍCH ŘIDIČŮ</a:t>
            </a:r>
          </a:p>
          <a:p>
            <a:pPr marL="0" indent="0" algn="ctr">
              <a:buNone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bude probíhat v autoškolách a zahrnuje teorii, jízdu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provozu a vyhodnocení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jízdy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818672" y="3281915"/>
            <a:ext cx="104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CCFF"/>
                </a:solidFill>
                <a:latin typeface="Bahnschrift Condensed" panose="020B0502040204020203" pitchFamily="34" charset="0"/>
              </a:rPr>
              <a:t>4h</a:t>
            </a:r>
            <a:endParaRPr lang="cs-CZ" sz="3200" b="1" dirty="0">
              <a:solidFill>
                <a:srgbClr val="FFCC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589947" y="3262865"/>
            <a:ext cx="104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4h</a:t>
            </a:r>
            <a:endParaRPr lang="cs-CZ" sz="3200" dirty="0">
              <a:solidFill>
                <a:schemeClr val="accent1">
                  <a:lumMod val="40000"/>
                  <a:lumOff val="6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0855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5946" y="355600"/>
            <a:ext cx="6400800" cy="1325563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HARMONOGRAM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79471" y="4993897"/>
            <a:ext cx="2019300" cy="8953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navrhovaný počátek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platnosti novely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4" name="Google Shape;4697;p67"/>
          <p:cNvGrpSpPr/>
          <p:nvPr/>
        </p:nvGrpSpPr>
        <p:grpSpPr>
          <a:xfrm>
            <a:off x="2284452" y="2405313"/>
            <a:ext cx="6860050" cy="2305052"/>
            <a:chOff x="5279073" y="2101012"/>
            <a:chExt cx="3175851" cy="1044091"/>
          </a:xfrm>
        </p:grpSpPr>
        <p:sp>
          <p:nvSpPr>
            <p:cNvPr id="9" name="Google Shape;4702;p67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03;p67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FF66C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04;p67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06;p67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07;p67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08;p67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10;p67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11;p67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12;p67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7512993" y="3186752"/>
            <a:ext cx="1394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2024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829843" y="3206725"/>
            <a:ext cx="160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VLÁDA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295315" y="3197200"/>
            <a:ext cx="1033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PSP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2826194" y="4963847"/>
            <a:ext cx="14398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j</a:t>
            </a:r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ednání vlády</a:t>
            </a: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4980349" y="4982897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projednávání</a:t>
            </a:r>
          </a:p>
          <a:p>
            <a:pPr lvl="0" algn="ctr"/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Parlamentu ČR</a:t>
            </a: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13884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6834A5A-8CD8-4FAA-9039-A640EB0532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6834A5A-8CD8-4FAA-9039-A640EB0532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dnadpis 2">
            <a:extLst>
              <a:ext uri="{FF2B5EF4-FFF2-40B4-BE49-F238E27FC236}">
                <a16:creationId xmlns:a16="http://schemas.microsoft.com/office/drawing/2014/main" id="{5AACC097-902E-4558-82CF-DEB80151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131" y="3385816"/>
            <a:ext cx="7551997" cy="461665"/>
          </a:xfrm>
        </p:spPr>
        <p:txBody>
          <a:bodyPr/>
          <a:lstStyle/>
          <a:p>
            <a:r>
              <a:rPr lang="cs-CZ" dirty="0"/>
              <a:t>Závěry z výzkumu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2A7085-EA3D-4B57-BE8E-2DFAB468A0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Říjen 2022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9BC137-7C9D-4CB1-B9C5-E3138735E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  <p:txBody>
          <a:bodyPr vert="horz">
            <a:normAutofit fontScale="90000"/>
          </a:bodyPr>
          <a:lstStyle/>
          <a:p>
            <a:r>
              <a:rPr lang="cs-CZ" dirty="0"/>
              <a:t>Měření změn vnímání dopravní bezpečnosti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2AF682CD-258C-4773-A3A3-2A77E6E54B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2" name="Zástupný symbol obrázku 9">
            <a:extLst>
              <a:ext uri="{FF2B5EF4-FFF2-40B4-BE49-F238E27FC236}">
                <a16:creationId xmlns:a16="http://schemas.microsoft.com/office/drawing/2014/main" id="{FBCE514D-58D4-4C68-82A8-B0789F9D11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05" b="11305"/>
          <a:stretch>
            <a:fillRect/>
          </a:stretch>
        </p:blipFill>
        <p:spPr>
          <a:xfrm>
            <a:off x="350675" y="5165957"/>
            <a:ext cx="2199529" cy="11081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0987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4AD57CB9-9843-22AA-7207-1D7E7EB675F3}"/>
              </a:ext>
            </a:extLst>
          </p:cNvPr>
          <p:cNvGraphicFramePr/>
          <p:nvPr>
            <p:extLst/>
          </p:nvPr>
        </p:nvGraphicFramePr>
        <p:xfrm>
          <a:off x="7610475" y="1661729"/>
          <a:ext cx="6462059" cy="436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7866CB9C-BBAC-C17A-FC83-CE69A11E89CA}"/>
              </a:ext>
            </a:extLst>
          </p:cNvPr>
          <p:cNvGraphicFramePr/>
          <p:nvPr>
            <p:extLst/>
          </p:nvPr>
        </p:nvGraphicFramePr>
        <p:xfrm>
          <a:off x="-228600" y="1642606"/>
          <a:ext cx="6361113" cy="436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C6EC923F-1182-BE70-E258-65B23CB556F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77148" y="1675855"/>
          <a:ext cx="5947802" cy="3791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47802">
                  <a:extLst>
                    <a:ext uri="{9D8B030D-6E8A-4147-A177-3AD203B41FA5}">
                      <a16:colId xmlns:a16="http://schemas.microsoft.com/office/drawing/2014/main" val="717082851"/>
                    </a:ext>
                  </a:extLst>
                </a:gridCol>
              </a:tblGrid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Překročení rychlosti o více než 5 km/h </a:t>
                      </a:r>
                    </a:p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 obci nebo o méně než 30 km/h mimo obec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93191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Překročení rychlosti o 20 km/h </a:t>
                      </a:r>
                    </a:p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 obci nebo o 30 km/h mimo obec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5718240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Nedodržování bezpečné vzdálenosti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1812214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Používání telefonu za jízdy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2226749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Překročení rychlosti o 40 km/h </a:t>
                      </a:r>
                    </a:p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 obci nebo o 50 km/h mimo obec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062387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Jízda na červenou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43560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Předjíždění v nebezpečném</a:t>
                      </a:r>
                    </a:p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nebo nepřehledném úseku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6437255"/>
                  </a:ext>
                </a:extLst>
              </a:tr>
              <a:tr h="4739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Řízení pod vlivem alkoholu </a:t>
                      </a:r>
                    </a:p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nebo jiných návykových látek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3420677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5A6FA4FE-9E39-2004-5D0A-D99B0A841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8" y="115888"/>
            <a:ext cx="11934000" cy="486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latin typeface="+mn-lt"/>
              </a:rPr>
              <a:t>DOPRAVNÍ PŘESTUPKY 1/2</a:t>
            </a:r>
            <a:endParaRPr lang="cs-CZ" dirty="0"/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34575A52-384F-11DE-CD6D-D8308844ED3C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27000" y="625475"/>
            <a:ext cx="11934825" cy="586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 jisté míry platí, že čím nebezpečnější přestupek podle řidičů je, tím méně ho páchají. Výjimkou je nedodržování bezpečné vzdálenosti nebo používání telefonu za jízdy.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58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275622-C439-D793-E372-5CCFB903B5C7}"/>
              </a:ext>
            </a:extLst>
          </p:cNvPr>
          <p:cNvSpPr txBox="1">
            <a:spLocks/>
          </p:cNvSpPr>
          <p:nvPr/>
        </p:nvSpPr>
        <p:spPr>
          <a:xfrm>
            <a:off x="1061263" y="1421362"/>
            <a:ext cx="2501088" cy="230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MÍRA NEBEZPEČÍ PŘESTUPKŮ </a:t>
            </a:r>
          </a:p>
        </p:txBody>
      </p:sp>
      <p:sp>
        <p:nvSpPr>
          <p:cNvPr id="23" name="Zástupný text 4">
            <a:extLst>
              <a:ext uri="{FF2B5EF4-FFF2-40B4-BE49-F238E27FC236}">
                <a16:creationId xmlns:a16="http://schemas.microsoft.com/office/drawing/2014/main" id="{05EAFA39-92EE-7995-7A88-7F7F47A84618}"/>
              </a:ext>
            </a:extLst>
          </p:cNvPr>
          <p:cNvSpPr txBox="1">
            <a:spLocks/>
          </p:cNvSpPr>
          <p:nvPr/>
        </p:nvSpPr>
        <p:spPr>
          <a:xfrm>
            <a:off x="8937218" y="1421362"/>
            <a:ext cx="1919378" cy="230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PÁCHÁNÍ PŘESTUPKŮ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adre 7">
            <a:extLst>
              <a:ext uri="{FF2B5EF4-FFF2-40B4-BE49-F238E27FC236}">
                <a16:creationId xmlns:a16="http://schemas.microsoft.com/office/drawing/2014/main" id="{F7C4499D-37EE-7948-2B8E-8938B17DF5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"/>
            <a:endParaRPr lang="cs-CZ" sz="1200" b="1" i="0" u="none" strike="noStrike" dirty="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9390DE79-0BAC-0555-13BB-1C3F41C9A7D4}"/>
              </a:ext>
            </a:extLst>
          </p:cNvPr>
          <p:cNvGrpSpPr/>
          <p:nvPr/>
        </p:nvGrpSpPr>
        <p:grpSpPr>
          <a:xfrm>
            <a:off x="3730624" y="1751083"/>
            <a:ext cx="723900" cy="357763"/>
            <a:chOff x="3730624" y="1751083"/>
            <a:chExt cx="723900" cy="357763"/>
          </a:xfrm>
        </p:grpSpPr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E01275FD-BCDF-CE5A-DD5B-1F302C94A819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ABFC146-86F2-2031-7FA6-8A846E75B17D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56%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2EA30CDD-2514-61E5-17D4-1F4952B6F1D1}"/>
              </a:ext>
            </a:extLst>
          </p:cNvPr>
          <p:cNvGrpSpPr/>
          <p:nvPr/>
        </p:nvGrpSpPr>
        <p:grpSpPr>
          <a:xfrm>
            <a:off x="3730624" y="2223335"/>
            <a:ext cx="723900" cy="357763"/>
            <a:chOff x="3730624" y="1751083"/>
            <a:chExt cx="723900" cy="357763"/>
          </a:xfrm>
        </p:grpSpPr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5650AD8F-147C-A7A3-D4DA-1F4D0CE212D7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E6922501-7688-3DA6-0CA7-AC589C9CE21E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87%</a:t>
              </a: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63003686-06C5-356F-D07E-57F83C90AE4D}"/>
              </a:ext>
            </a:extLst>
          </p:cNvPr>
          <p:cNvGrpSpPr/>
          <p:nvPr/>
        </p:nvGrpSpPr>
        <p:grpSpPr>
          <a:xfrm>
            <a:off x="3730624" y="2695587"/>
            <a:ext cx="723900" cy="357763"/>
            <a:chOff x="3730624" y="1751083"/>
            <a:chExt cx="723900" cy="357763"/>
          </a:xfrm>
        </p:grpSpPr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6E59981B-6DEB-3B63-57EB-854383FB2492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rgbClr val="009D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843AFE79-781B-A893-A807-EC80F4DFFB9F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92%</a:t>
              </a: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F74DEE21-1B4B-A022-CA7B-6629F8829CD1}"/>
              </a:ext>
            </a:extLst>
          </p:cNvPr>
          <p:cNvGrpSpPr/>
          <p:nvPr/>
        </p:nvGrpSpPr>
        <p:grpSpPr>
          <a:xfrm>
            <a:off x="3730624" y="3167839"/>
            <a:ext cx="723900" cy="357763"/>
            <a:chOff x="3730624" y="1751083"/>
            <a:chExt cx="723900" cy="357763"/>
          </a:xfrm>
        </p:grpSpPr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100BA6E5-236A-50C9-8CA2-757FA8B38261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rgbClr val="009D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6F157756-04E6-E911-CC54-EDD96D3B0F0A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93%</a:t>
              </a: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BB7FA882-C471-8FD3-03A6-8D9EB50FBFEC}"/>
              </a:ext>
            </a:extLst>
          </p:cNvPr>
          <p:cNvGrpSpPr/>
          <p:nvPr/>
        </p:nvGrpSpPr>
        <p:grpSpPr>
          <a:xfrm>
            <a:off x="3730624" y="3640091"/>
            <a:ext cx="723900" cy="357763"/>
            <a:chOff x="3730624" y="1751083"/>
            <a:chExt cx="723900" cy="357763"/>
          </a:xfrm>
        </p:grpSpPr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1741F20F-0C32-629F-2D87-553581193491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1C5B08A2-4BE1-096A-67E1-1B9120528F43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95%</a:t>
              </a: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526280F5-D43E-DE1A-6C53-7C6215CC6340}"/>
              </a:ext>
            </a:extLst>
          </p:cNvPr>
          <p:cNvGrpSpPr/>
          <p:nvPr/>
        </p:nvGrpSpPr>
        <p:grpSpPr>
          <a:xfrm>
            <a:off x="3730624" y="4112343"/>
            <a:ext cx="723900" cy="357763"/>
            <a:chOff x="3730624" y="1751083"/>
            <a:chExt cx="723900" cy="357763"/>
          </a:xfrm>
        </p:grpSpPr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BBA4FE17-E00E-5448-3FD2-35CCEADAEBAB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9EB01E6C-BF65-4364-AF8E-CAE4F0941777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96%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A28D0AB5-9DAE-CCD5-3E82-C4EF38F0FB8B}"/>
              </a:ext>
            </a:extLst>
          </p:cNvPr>
          <p:cNvGrpSpPr/>
          <p:nvPr/>
        </p:nvGrpSpPr>
        <p:grpSpPr>
          <a:xfrm>
            <a:off x="3730624" y="4584595"/>
            <a:ext cx="723900" cy="357763"/>
            <a:chOff x="3730624" y="1751083"/>
            <a:chExt cx="723900" cy="357763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4388F014-958A-890F-915A-0AFFC54B7616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rgbClr val="009D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35139D61-AB8F-56F0-9E40-AB5B3C10E178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97%</a:t>
              </a:r>
            </a:p>
          </p:txBody>
        </p:sp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FEB7133F-F53F-306E-DBDA-CFBEAC5ABCF6}"/>
              </a:ext>
            </a:extLst>
          </p:cNvPr>
          <p:cNvGrpSpPr/>
          <p:nvPr/>
        </p:nvGrpSpPr>
        <p:grpSpPr>
          <a:xfrm>
            <a:off x="3730624" y="5056847"/>
            <a:ext cx="723900" cy="357763"/>
            <a:chOff x="3730624" y="1751083"/>
            <a:chExt cx="723900" cy="357763"/>
          </a:xfrm>
        </p:grpSpPr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5632CF26-9DC7-E8D3-03A0-0F056EDB3959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A6A6A6"/>
            </a:solidFill>
            <a:ln w="28575">
              <a:solidFill>
                <a:srgbClr val="009D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A17056A5-C320-6938-C3CD-28E5575F58AC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98%</a:t>
              </a: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5D2BD67D-43EA-3BEE-5BF8-5342F0EC8E10}"/>
              </a:ext>
            </a:extLst>
          </p:cNvPr>
          <p:cNvGrpSpPr/>
          <p:nvPr/>
        </p:nvGrpSpPr>
        <p:grpSpPr>
          <a:xfrm>
            <a:off x="7966074" y="1751083"/>
            <a:ext cx="723900" cy="357763"/>
            <a:chOff x="3730624" y="1751083"/>
            <a:chExt cx="723900" cy="357763"/>
          </a:xfrm>
        </p:grpSpPr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B2BF9D39-9663-4E1E-9ACD-6197BAD238AB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2CAAE917-0477-C675-0502-1D9061C3266B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74%</a:t>
              </a: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EA17B68B-1B71-D1AB-578E-FD6AB5D05122}"/>
              </a:ext>
            </a:extLst>
          </p:cNvPr>
          <p:cNvGrpSpPr/>
          <p:nvPr/>
        </p:nvGrpSpPr>
        <p:grpSpPr>
          <a:xfrm>
            <a:off x="7966074" y="2223335"/>
            <a:ext cx="723900" cy="357763"/>
            <a:chOff x="3730624" y="1751083"/>
            <a:chExt cx="723900" cy="357763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E07D6CF5-D43A-2E6D-023F-8DEB644EC0E4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AF65FB5B-3B1E-A549-4F1D-424F3B6F854A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33%</a:t>
              </a: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9B82DBD9-8487-9682-DE38-B61E8F053142}"/>
              </a:ext>
            </a:extLst>
          </p:cNvPr>
          <p:cNvGrpSpPr/>
          <p:nvPr/>
        </p:nvGrpSpPr>
        <p:grpSpPr>
          <a:xfrm>
            <a:off x="7966074" y="2695587"/>
            <a:ext cx="723900" cy="357763"/>
            <a:chOff x="3730624" y="1751083"/>
            <a:chExt cx="723900" cy="357763"/>
          </a:xfrm>
        </p:grpSpPr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7C785674-98A2-49DF-3379-70B7CA5C0A9B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93964448-1EDD-C145-3762-86352FB84B01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51%</a:t>
              </a:r>
            </a:p>
          </p:txBody>
        </p:sp>
      </p:grp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E8E8417E-53D2-A105-A445-D69FDFF3D024}"/>
              </a:ext>
            </a:extLst>
          </p:cNvPr>
          <p:cNvGrpSpPr/>
          <p:nvPr/>
        </p:nvGrpSpPr>
        <p:grpSpPr>
          <a:xfrm>
            <a:off x="7966074" y="3167839"/>
            <a:ext cx="723900" cy="357763"/>
            <a:chOff x="3730624" y="1751083"/>
            <a:chExt cx="723900" cy="357763"/>
          </a:xfrm>
        </p:grpSpPr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FF37E4E3-AFCA-CBC9-48DB-2F25954785D0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4EDC1298-5814-D5FF-DE33-63D27C075BBF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37%</a:t>
              </a:r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4513F32E-C149-665C-D52C-8748F8ED039E}"/>
              </a:ext>
            </a:extLst>
          </p:cNvPr>
          <p:cNvGrpSpPr/>
          <p:nvPr/>
        </p:nvGrpSpPr>
        <p:grpSpPr>
          <a:xfrm>
            <a:off x="7966074" y="3640091"/>
            <a:ext cx="723900" cy="357763"/>
            <a:chOff x="3730624" y="1751083"/>
            <a:chExt cx="723900" cy="357763"/>
          </a:xfrm>
        </p:grpSpPr>
        <p:sp>
          <p:nvSpPr>
            <p:cNvPr id="69" name="Ovál 68">
              <a:extLst>
                <a:ext uri="{FF2B5EF4-FFF2-40B4-BE49-F238E27FC236}">
                  <a16:creationId xmlns:a16="http://schemas.microsoft.com/office/drawing/2014/main" id="{097274F9-D417-E4CE-5D91-37BC0499E2E4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89598BC2-48DC-D242-12B7-3ECD67FF42FF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15%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DCB93FF6-F521-FF6C-532D-7BACB60C4DF2}"/>
              </a:ext>
            </a:extLst>
          </p:cNvPr>
          <p:cNvGrpSpPr/>
          <p:nvPr/>
        </p:nvGrpSpPr>
        <p:grpSpPr>
          <a:xfrm>
            <a:off x="7966074" y="4112343"/>
            <a:ext cx="723900" cy="357763"/>
            <a:chOff x="3730624" y="1751083"/>
            <a:chExt cx="723900" cy="357763"/>
          </a:xfrm>
        </p:grpSpPr>
        <p:sp>
          <p:nvSpPr>
            <p:cNvPr id="72" name="Ovál 71">
              <a:extLst>
                <a:ext uri="{FF2B5EF4-FFF2-40B4-BE49-F238E27FC236}">
                  <a16:creationId xmlns:a16="http://schemas.microsoft.com/office/drawing/2014/main" id="{B3CDD253-9445-4ED5-B14E-94EB603284ED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04167DB7-D815-6D0D-9F24-7249F5C00B19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11%</a:t>
              </a:r>
            </a:p>
          </p:txBody>
        </p:sp>
      </p:grpSp>
      <p:grpSp>
        <p:nvGrpSpPr>
          <p:cNvPr id="74" name="Skupina 73">
            <a:extLst>
              <a:ext uri="{FF2B5EF4-FFF2-40B4-BE49-F238E27FC236}">
                <a16:creationId xmlns:a16="http://schemas.microsoft.com/office/drawing/2014/main" id="{F0F03E16-B19C-8373-A9FC-CE50C5D7B575}"/>
              </a:ext>
            </a:extLst>
          </p:cNvPr>
          <p:cNvGrpSpPr/>
          <p:nvPr/>
        </p:nvGrpSpPr>
        <p:grpSpPr>
          <a:xfrm>
            <a:off x="7966074" y="4584595"/>
            <a:ext cx="723900" cy="357763"/>
            <a:chOff x="3730624" y="1751083"/>
            <a:chExt cx="723900" cy="357763"/>
          </a:xfrm>
        </p:grpSpPr>
        <p:sp>
          <p:nvSpPr>
            <p:cNvPr id="75" name="Ovál 74">
              <a:extLst>
                <a:ext uri="{FF2B5EF4-FFF2-40B4-BE49-F238E27FC236}">
                  <a16:creationId xmlns:a16="http://schemas.microsoft.com/office/drawing/2014/main" id="{3EBDA948-DE95-7832-2F88-FD0F2E2EEE36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76" name="TextovéPole 75">
              <a:extLst>
                <a:ext uri="{FF2B5EF4-FFF2-40B4-BE49-F238E27FC236}">
                  <a16:creationId xmlns:a16="http://schemas.microsoft.com/office/drawing/2014/main" id="{ECEBBD1F-F0BA-7839-8793-F7B768D05129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10%</a:t>
              </a:r>
            </a:p>
          </p:txBody>
        </p:sp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C2057409-8B63-C6ED-1873-91E5C75F5E26}"/>
              </a:ext>
            </a:extLst>
          </p:cNvPr>
          <p:cNvGrpSpPr/>
          <p:nvPr/>
        </p:nvGrpSpPr>
        <p:grpSpPr>
          <a:xfrm>
            <a:off x="7966074" y="5056847"/>
            <a:ext cx="723900" cy="357763"/>
            <a:chOff x="3730624" y="1751083"/>
            <a:chExt cx="723900" cy="357763"/>
          </a:xfrm>
        </p:grpSpPr>
        <p:sp>
          <p:nvSpPr>
            <p:cNvPr id="78" name="Ovál 77">
              <a:extLst>
                <a:ext uri="{FF2B5EF4-FFF2-40B4-BE49-F238E27FC236}">
                  <a16:creationId xmlns:a16="http://schemas.microsoft.com/office/drawing/2014/main" id="{2D66D8CF-698B-E10F-A773-BF020FB9A911}"/>
                </a:ext>
              </a:extLst>
            </p:cNvPr>
            <p:cNvSpPr/>
            <p:nvPr/>
          </p:nvSpPr>
          <p:spPr>
            <a:xfrm>
              <a:off x="3778249" y="1751083"/>
              <a:ext cx="357763" cy="357763"/>
            </a:xfrm>
            <a:prstGeom prst="ellipse">
              <a:avLst/>
            </a:prstGeom>
            <a:solidFill>
              <a:srgbClr val="7DBFB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" dirty="0"/>
            </a:p>
          </p:txBody>
        </p:sp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3D7E97F7-C898-6FE5-A21C-8EF264AF992E}"/>
                </a:ext>
              </a:extLst>
            </p:cNvPr>
            <p:cNvSpPr txBox="1"/>
            <p:nvPr/>
          </p:nvSpPr>
          <p:spPr>
            <a:xfrm>
              <a:off x="3730624" y="1801826"/>
              <a:ext cx="723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>
                  <a:solidFill>
                    <a:schemeClr val="bg1"/>
                  </a:solidFill>
                </a:rPr>
                <a:t> 6%</a:t>
              </a:r>
            </a:p>
          </p:txBody>
        </p:sp>
      </p:grpSp>
      <p:sp>
        <p:nvSpPr>
          <p:cNvPr id="80" name="Zástupný text 4">
            <a:extLst>
              <a:ext uri="{FF2B5EF4-FFF2-40B4-BE49-F238E27FC236}">
                <a16:creationId xmlns:a16="http://schemas.microsoft.com/office/drawing/2014/main" id="{9A812C3F-9C7A-8CA0-E7BE-8AA32DF03473}"/>
              </a:ext>
            </a:extLst>
          </p:cNvPr>
          <p:cNvSpPr txBox="1">
            <a:spLocks/>
          </p:cNvSpPr>
          <p:nvPr/>
        </p:nvSpPr>
        <p:spPr>
          <a:xfrm>
            <a:off x="2969989" y="1464806"/>
            <a:ext cx="2553484" cy="3673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5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NEBEZPEČNÉ</a:t>
            </a:r>
          </a:p>
        </p:txBody>
      </p:sp>
      <p:sp>
        <p:nvSpPr>
          <p:cNvPr id="81" name="Zástupný text 4">
            <a:extLst>
              <a:ext uri="{FF2B5EF4-FFF2-40B4-BE49-F238E27FC236}">
                <a16:creationId xmlns:a16="http://schemas.microsoft.com/office/drawing/2014/main" id="{6B40F1B4-1C6E-4964-B632-470489E2BBAE}"/>
              </a:ext>
            </a:extLst>
          </p:cNvPr>
          <p:cNvSpPr txBox="1">
            <a:spLocks/>
          </p:cNvSpPr>
          <p:nvPr/>
        </p:nvSpPr>
        <p:spPr>
          <a:xfrm>
            <a:off x="6755838" y="1485128"/>
            <a:ext cx="2553484" cy="3673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50" b="1" dirty="0">
                <a:solidFill>
                  <a:srgbClr val="7DB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PÁCHANÉ</a:t>
            </a:r>
          </a:p>
        </p:txBody>
      </p:sp>
      <p:sp>
        <p:nvSpPr>
          <p:cNvPr id="82" name="Zástupný text 3">
            <a:extLst>
              <a:ext uri="{FF2B5EF4-FFF2-40B4-BE49-F238E27FC236}">
                <a16:creationId xmlns:a16="http://schemas.microsoft.com/office/drawing/2014/main" id="{64646A7B-D960-372D-9259-6576050C9ADD}"/>
              </a:ext>
            </a:extLst>
          </p:cNvPr>
          <p:cNvSpPr txBox="1">
            <a:spLocks/>
          </p:cNvSpPr>
          <p:nvPr/>
        </p:nvSpPr>
        <p:spPr>
          <a:xfrm>
            <a:off x="527819" y="6134149"/>
            <a:ext cx="1049260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n=790 (pouze řidiči)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pt-BR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B5. Do jaké míry Vám přijdou jednotlivé přestupky jako nebezpečné?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B3a. Děláte na silnicích tyto přestupky i přesto, že Vám hrozí sankce, případně body?</a:t>
            </a:r>
          </a:p>
        </p:txBody>
      </p:sp>
    </p:spTree>
    <p:extLst>
      <p:ext uri="{BB962C8B-B14F-4D97-AF65-F5344CB8AC3E}">
        <p14:creationId xmlns:p14="http://schemas.microsoft.com/office/powerpoint/2010/main" val="791631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563</Words>
  <Application>Microsoft Office PowerPoint</Application>
  <PresentationFormat>Širokoúhlá obrazovka</PresentationFormat>
  <Paragraphs>111</Paragraphs>
  <Slides>12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Bahnschrift Condensed</vt:lpstr>
      <vt:lpstr>Calibri</vt:lpstr>
      <vt:lpstr>Calibri Light</vt:lpstr>
      <vt:lpstr>Motiv Office</vt:lpstr>
      <vt:lpstr>think-cell Slide</vt:lpstr>
      <vt:lpstr>NOVÝ BODOVÝ SYSTÉM</vt:lpstr>
      <vt:lpstr>PŘEHLEDNĚJŠÍ SYSTÉM</vt:lpstr>
      <vt:lpstr>ŘÍZENÍ OD 17 LET</vt:lpstr>
      <vt:lpstr>Prezentace aplikace PowerPoint</vt:lpstr>
      <vt:lpstr>Prezentace aplikace PowerPoint</vt:lpstr>
      <vt:lpstr>Prezentace aplikace PowerPoint</vt:lpstr>
      <vt:lpstr>HARMONOGRAM</vt:lpstr>
      <vt:lpstr>Měření změn vnímání dopravní bezpečnosti</vt:lpstr>
      <vt:lpstr>DOPRAVNÍ PŘESTUPKY 1/2</vt:lpstr>
      <vt:lpstr>AUTOŠKOLA A ŘIDIČSKÝ PRŮKAZ</vt:lpstr>
      <vt:lpstr>Prezentace aplikace PowerPoint</vt:lpstr>
      <vt:lpstr>Prezentace aplikace PowerPoint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Nejsou body jako body</dc:title>
  <dc:creator>Lukašík Tomáš Ing.</dc:creator>
  <cp:lastModifiedBy>Lukašík Tomáš Ing.</cp:lastModifiedBy>
  <cp:revision>105</cp:revision>
  <dcterms:created xsi:type="dcterms:W3CDTF">2022-07-14T12:05:15Z</dcterms:created>
  <dcterms:modified xsi:type="dcterms:W3CDTF">2023-01-03T13:06:40Z</dcterms:modified>
</cp:coreProperties>
</file>