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0"/>
  </p:notesMasterIdLst>
  <p:sldIdLst>
    <p:sldId id="319" r:id="rId5"/>
    <p:sldId id="320" r:id="rId6"/>
    <p:sldId id="321" r:id="rId7"/>
    <p:sldId id="322" r:id="rId8"/>
    <p:sldId id="346" r:id="rId9"/>
    <p:sldId id="345" r:id="rId10"/>
    <p:sldId id="347" r:id="rId11"/>
    <p:sldId id="350" r:id="rId12"/>
    <p:sldId id="348" r:id="rId13"/>
    <p:sldId id="323" r:id="rId14"/>
    <p:sldId id="333" r:id="rId15"/>
    <p:sldId id="352" r:id="rId16"/>
    <p:sldId id="351" r:id="rId17"/>
    <p:sldId id="349" r:id="rId18"/>
    <p:sldId id="285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273">
          <p15:clr>
            <a:srgbClr val="A4A3A4"/>
          </p15:clr>
        </p15:guide>
        <p15:guide id="3" orient="horz" pos="4125">
          <p15:clr>
            <a:srgbClr val="A4A3A4"/>
          </p15:clr>
        </p15:guide>
        <p15:guide id="5" orient="horz" pos="3822">
          <p15:clr>
            <a:srgbClr val="A4A3A4"/>
          </p15:clr>
        </p15:guide>
        <p15:guide id="6" orient="horz" pos="951">
          <p15:clr>
            <a:srgbClr val="A4A3A4"/>
          </p15:clr>
        </p15:guide>
        <p15:guide id="7" pos="2880">
          <p15:clr>
            <a:srgbClr val="A4A3A4"/>
          </p15:clr>
        </p15:guide>
        <p15:guide id="8" pos="313">
          <p15:clr>
            <a:srgbClr val="A4A3A4"/>
          </p15:clr>
        </p15:guide>
        <p15:guide id="9" pos="5451">
          <p15:clr>
            <a:srgbClr val="A4A3A4"/>
          </p15:clr>
        </p15:guide>
        <p15:guide id="10" pos="2049">
          <p15:clr>
            <a:srgbClr val="A4A3A4"/>
          </p15:clr>
        </p15:guide>
        <p15:guide id="11" pos="3711">
          <p15:clr>
            <a:srgbClr val="A4A3A4"/>
          </p15:clr>
        </p15:guide>
        <p15:guide id="12" pos="3864">
          <p15:clr>
            <a:srgbClr val="A4A3A4"/>
          </p15:clr>
        </p15:guide>
        <p15:guide id="13" pos="2801">
          <p15:clr>
            <a:srgbClr val="A4A3A4"/>
          </p15:clr>
        </p15:guide>
        <p15:guide id="14" pos="2959">
          <p15:clr>
            <a:srgbClr val="A4A3A4"/>
          </p15:clr>
        </p15:guide>
        <p15:guide id="15" pos="1896">
          <p15:clr>
            <a:srgbClr val="A4A3A4"/>
          </p15:clr>
        </p15:guide>
        <p15:guide id="16" orient="horz" pos="34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82C228D-DB82-498E-97C7-A9C4409E5F8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82C228D-DB82-498E-97C7-A9C4409E5F8C}" styleName="SZDC Tab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7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7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381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solidFill>
            <a:schemeClr val="accent3">
              <a:alpha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>
        <p:guide orient="horz" pos="2160"/>
        <p:guide orient="horz" pos="273"/>
        <p:guide orient="horz" pos="4125"/>
        <p:guide orient="horz" pos="3822"/>
        <p:guide orient="horz" pos="951"/>
        <p:guide pos="2880"/>
        <p:guide pos="313"/>
        <p:guide pos="5451"/>
        <p:guide pos="2049"/>
        <p:guide pos="3711"/>
        <p:guide pos="3864"/>
        <p:guide pos="2801"/>
        <p:guide pos="2959"/>
        <p:guide pos="1896"/>
        <p:guide orient="horz" pos="34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126000" cy="126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8D279-CB39-4E49-B4C4-534702CDECCA}" type="datetimeFigureOut">
              <a:rPr lang="cs-CZ" smtClean="0"/>
              <a:pPr/>
              <a:t>25.03.2021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E2BAC-C39F-4556-A179-5451CF6BF04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6254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96888" y="5359350"/>
            <a:ext cx="8156575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9144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887" y="4059080"/>
            <a:ext cx="8156575" cy="1134144"/>
          </a:xfrm>
        </p:spPr>
        <p:txBody>
          <a:bodyPr anchor="b" anchorCtr="0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7" y="3429000"/>
            <a:ext cx="8156575" cy="378048"/>
          </a:xfrm>
        </p:spPr>
        <p:txBody>
          <a:bodyPr anchor="b" anchorCtr="0"/>
          <a:lstStyle>
            <a:lvl1pPr marL="252000" indent="-252000" algn="l">
              <a:buClrTx/>
              <a:buFont typeface="Verdana" pitchFamily="34" charset="0"/>
              <a:buChar char="—"/>
              <a:defRPr sz="1500" b="1">
                <a:solidFill>
                  <a:schemeClr val="accent3"/>
                </a:solidFill>
              </a:defRPr>
            </a:lvl1pPr>
            <a:lvl2pPr marL="504000" indent="-252000" algn="l">
              <a:buClrTx/>
              <a:buFont typeface="Verdana" pitchFamily="34" charset="0"/>
              <a:buChar char="—"/>
              <a:defRPr sz="1500">
                <a:solidFill>
                  <a:schemeClr val="accent3"/>
                </a:solidFill>
              </a:defRPr>
            </a:lvl2pPr>
            <a:lvl3pPr marL="75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3pPr>
            <a:lvl4pPr marL="97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4pPr>
            <a:lvl5pPr marL="1188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5pPr>
            <a:lvl6pPr marL="1404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6pPr>
            <a:lvl7pPr marL="1620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7pPr>
            <a:lvl8pPr marL="183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8pPr>
            <a:lvl9pPr marL="205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96888" y="6327368"/>
            <a:ext cx="8156575" cy="22107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96888" y="5571272"/>
            <a:ext cx="8156575" cy="496152"/>
          </a:xfrm>
        </p:spPr>
        <p:txBody>
          <a:bodyPr anchor="t" anchorCtr="0"/>
          <a:lstStyle>
            <a:lvl1pPr marL="252000" indent="-252000">
              <a:buClrTx/>
              <a:defRPr sz="1500" b="0">
                <a:solidFill>
                  <a:schemeClr val="tx1"/>
                </a:solidFill>
              </a:defRPr>
            </a:lvl1pPr>
            <a:lvl2pPr marL="468000" indent="-216000">
              <a:buClrTx/>
              <a:defRPr sz="1100" b="0">
                <a:solidFill>
                  <a:schemeClr val="tx1"/>
                </a:solidFill>
              </a:defRPr>
            </a:lvl2pPr>
            <a:lvl3pPr marL="684000" indent="-216000">
              <a:buClrTx/>
              <a:defRPr sz="1100" b="0">
                <a:solidFill>
                  <a:schemeClr val="tx1"/>
                </a:solidFill>
              </a:defRPr>
            </a:lvl3pPr>
            <a:lvl4pPr marL="936000" indent="-216000">
              <a:buClrTx/>
              <a:defRPr sz="1100" b="0">
                <a:solidFill>
                  <a:schemeClr val="tx1"/>
                </a:solidFill>
              </a:defRPr>
            </a:lvl4pPr>
            <a:lvl5pPr marL="1188000" indent="-216000">
              <a:buClrTx/>
              <a:defRPr sz="1100" b="0">
                <a:solidFill>
                  <a:schemeClr val="tx1"/>
                </a:solidFill>
              </a:defRPr>
            </a:lvl5pPr>
            <a:lvl6pPr marL="1404000" indent="-216000">
              <a:buClrTx/>
              <a:defRPr sz="1100" b="0">
                <a:solidFill>
                  <a:schemeClr val="tx1"/>
                </a:solidFill>
              </a:defRPr>
            </a:lvl6pPr>
            <a:lvl7pPr marL="1620000" indent="-216000">
              <a:buClrTx/>
              <a:defRPr sz="1100" b="0">
                <a:solidFill>
                  <a:schemeClr val="tx1"/>
                </a:solidFill>
              </a:defRPr>
            </a:lvl7pPr>
            <a:lvl8pPr marL="1836000" indent="-216000">
              <a:buClrTx/>
              <a:defRPr sz="1100" b="0">
                <a:solidFill>
                  <a:schemeClr val="tx1"/>
                </a:solidFill>
              </a:defRPr>
            </a:lvl8pPr>
            <a:lvl9pPr marL="2052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484C998-8052-416B-AE91-0AB37A28D1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0" y="432000"/>
            <a:ext cx="1713673" cy="63568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Print (Ec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96888" y="5359350"/>
            <a:ext cx="8156575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9144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7936" y="1509712"/>
            <a:ext cx="4585526" cy="1919288"/>
          </a:xfrm>
        </p:spPr>
        <p:txBody>
          <a:bodyPr anchor="t" anchorCtr="0"/>
          <a:lstStyle>
            <a:lvl1pPr marL="252000" indent="-252000" algn="r">
              <a:buClrTx/>
              <a:buFont typeface="Verdana" pitchFamily="34" charset="0"/>
              <a:buChar char="—"/>
              <a:defRPr sz="1500" b="1">
                <a:solidFill>
                  <a:schemeClr val="bg1"/>
                </a:solidFill>
              </a:defRPr>
            </a:lvl1pPr>
            <a:lvl2pPr marL="504000" indent="-252000" algn="r">
              <a:buClrTx/>
              <a:buFont typeface="Verdana" pitchFamily="34" charset="0"/>
              <a:buChar char="—"/>
              <a:defRPr sz="1500" b="0">
                <a:solidFill>
                  <a:schemeClr val="bg1"/>
                </a:solidFill>
              </a:defRPr>
            </a:lvl2pPr>
            <a:lvl3pPr marL="756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3pPr>
            <a:lvl4pPr marL="972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4pPr>
            <a:lvl5pPr marL="1188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5pPr>
            <a:lvl6pPr marL="1404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6pPr>
            <a:lvl7pPr marL="1620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7pPr>
            <a:lvl8pPr marL="1836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8pPr>
            <a:lvl9pPr marL="2052000" indent="-216000" algn="r">
              <a:buClrTx/>
              <a:buFont typeface="Verdana" pitchFamily="34" charset="0"/>
              <a:buChar char="—"/>
              <a:defRPr sz="1100">
                <a:solidFill>
                  <a:schemeClr val="bg1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96888" y="6327368"/>
            <a:ext cx="8156575" cy="22107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067936" y="357188"/>
            <a:ext cx="4585527" cy="803524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93712" y="5570625"/>
            <a:ext cx="8156575" cy="496800"/>
          </a:xfrm>
        </p:spPr>
        <p:txBody>
          <a:bodyPr anchor="t" anchorCtr="0"/>
          <a:lstStyle>
            <a:lvl1pPr marL="216000" indent="-216000">
              <a:buClrTx/>
              <a:defRPr sz="1100" b="0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F4891A1E-0827-4DD5-99F4-29F0EDDEA2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800" y="432000"/>
            <a:ext cx="1713673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00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rint (Eco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96888" y="5359350"/>
            <a:ext cx="8156575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9144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96887" y="4059080"/>
            <a:ext cx="8156575" cy="1134144"/>
          </a:xfrm>
        </p:spPr>
        <p:txBody>
          <a:bodyPr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7" y="3429000"/>
            <a:ext cx="8156575" cy="378048"/>
          </a:xfrm>
        </p:spPr>
        <p:txBody>
          <a:bodyPr anchor="b" anchorCtr="0"/>
          <a:lstStyle>
            <a:lvl1pPr marL="252000" indent="-252000" algn="l">
              <a:buClrTx/>
              <a:buFont typeface="Verdana" pitchFamily="34" charset="0"/>
              <a:buChar char="—"/>
              <a:defRPr sz="1500" b="1">
                <a:solidFill>
                  <a:schemeClr val="accent3"/>
                </a:solidFill>
              </a:defRPr>
            </a:lvl1pPr>
            <a:lvl2pPr marL="504000" indent="-252000" algn="l">
              <a:buClrTx/>
              <a:buFont typeface="Verdana" pitchFamily="34" charset="0"/>
              <a:buChar char="—"/>
              <a:defRPr sz="1500">
                <a:solidFill>
                  <a:schemeClr val="accent3"/>
                </a:solidFill>
              </a:defRPr>
            </a:lvl2pPr>
            <a:lvl3pPr marL="75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3pPr>
            <a:lvl4pPr marL="97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4pPr>
            <a:lvl5pPr marL="1188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5pPr>
            <a:lvl6pPr marL="1404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6pPr>
            <a:lvl7pPr marL="1620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7pPr>
            <a:lvl8pPr marL="1836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8pPr>
            <a:lvl9pPr marL="2052000" indent="-216000" algn="l">
              <a:buClrTx/>
              <a:buFont typeface="Verdana" pitchFamily="34" charset="0"/>
              <a:buChar char="—"/>
              <a:defRPr sz="1100">
                <a:solidFill>
                  <a:schemeClr val="accent3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96888" y="6327368"/>
            <a:ext cx="8156575" cy="22107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96888" y="5571272"/>
            <a:ext cx="8156575" cy="496152"/>
          </a:xfrm>
        </p:spPr>
        <p:txBody>
          <a:bodyPr anchor="t" anchorCtr="0"/>
          <a:lstStyle>
            <a:lvl1pPr marL="252000" indent="-252000">
              <a:buClrTx/>
              <a:defRPr sz="1500" b="0">
                <a:solidFill>
                  <a:schemeClr val="tx1"/>
                </a:solidFill>
              </a:defRPr>
            </a:lvl1pPr>
            <a:lvl2pPr marL="468000" indent="-216000">
              <a:buClrTx/>
              <a:defRPr sz="1100" b="0">
                <a:solidFill>
                  <a:schemeClr val="tx1"/>
                </a:solidFill>
              </a:defRPr>
            </a:lvl2pPr>
            <a:lvl3pPr marL="684000" indent="-216000">
              <a:buClrTx/>
              <a:defRPr sz="1100" b="0">
                <a:solidFill>
                  <a:schemeClr val="tx1"/>
                </a:solidFill>
              </a:defRPr>
            </a:lvl3pPr>
            <a:lvl4pPr marL="936000" indent="-216000">
              <a:buClrTx/>
              <a:defRPr sz="1100" b="0">
                <a:solidFill>
                  <a:schemeClr val="tx1"/>
                </a:solidFill>
              </a:defRPr>
            </a:lvl4pPr>
            <a:lvl5pPr marL="1188000" indent="-216000">
              <a:buClrTx/>
              <a:defRPr sz="1100" b="0">
                <a:solidFill>
                  <a:schemeClr val="tx1"/>
                </a:solidFill>
              </a:defRPr>
            </a:lvl5pPr>
            <a:lvl6pPr marL="1404000" indent="-216000">
              <a:buClrTx/>
              <a:defRPr sz="1100" b="0">
                <a:solidFill>
                  <a:schemeClr val="tx1"/>
                </a:solidFill>
              </a:defRPr>
            </a:lvl6pPr>
            <a:lvl7pPr marL="1620000" indent="-216000">
              <a:buClrTx/>
              <a:defRPr sz="1100" b="0">
                <a:solidFill>
                  <a:schemeClr val="tx1"/>
                </a:solidFill>
              </a:defRPr>
            </a:lvl7pPr>
            <a:lvl8pPr marL="1836000" indent="-216000">
              <a:buClrTx/>
              <a:defRPr sz="1100" b="0">
                <a:solidFill>
                  <a:schemeClr val="tx1"/>
                </a:solidFill>
              </a:defRPr>
            </a:lvl8pPr>
            <a:lvl9pPr marL="2052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B9573AE-0377-40D9-BDA9-DF8523212B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800" y="432000"/>
            <a:ext cx="1713673" cy="63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47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888" y="1509713"/>
            <a:ext cx="8156575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96888" y="5697288"/>
            <a:ext cx="8156575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6888" y="360000"/>
            <a:ext cx="8156575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888" y="1509713"/>
            <a:ext cx="5394325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96888" y="5697288"/>
            <a:ext cx="8156575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6888" y="360000"/>
            <a:ext cx="8156575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134100" y="1509713"/>
            <a:ext cx="2519363" cy="40608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889" y="1509713"/>
            <a:ext cx="3949700" cy="40615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96888" y="5697288"/>
            <a:ext cx="8156575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6888" y="360000"/>
            <a:ext cx="8156575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697414" y="1509713"/>
            <a:ext cx="3956050" cy="4060825"/>
          </a:xfrm>
        </p:spPr>
        <p:txBody>
          <a:bodyPr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888" y="3429000"/>
            <a:ext cx="8156575" cy="21422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96888" y="5697288"/>
            <a:ext cx="8156575" cy="370137"/>
          </a:xfrm>
        </p:spPr>
        <p:txBody>
          <a:bodyPr anchor="b" anchorCtr="0"/>
          <a:lstStyle>
            <a:lvl1pPr marL="216000" indent="-216000">
              <a:buClrTx/>
              <a:defRPr sz="1100"/>
            </a:lvl1pPr>
            <a:lvl2pPr marL="432000" indent="-216000">
              <a:buClrTx/>
              <a:defRPr sz="1100"/>
            </a:lvl2pPr>
            <a:lvl3pPr marL="648000" indent="-216000">
              <a:buClrTx/>
              <a:defRPr sz="1100"/>
            </a:lvl3pPr>
            <a:lvl4pPr marL="900000" indent="-216000">
              <a:buClrTx/>
              <a:defRPr sz="1100"/>
            </a:lvl4pPr>
            <a:lvl5pPr marL="1152000" indent="-216000">
              <a:buClrTx/>
              <a:defRPr sz="1100"/>
            </a:lvl5pPr>
            <a:lvl6pPr marL="1368000" indent="-216000">
              <a:buClrTx/>
              <a:defRPr sz="1100"/>
            </a:lvl6pPr>
            <a:lvl7pPr marL="1584000" indent="-216000">
              <a:buClrTx/>
              <a:defRPr sz="1100"/>
            </a:lvl7pPr>
            <a:lvl8pPr marL="1800000" indent="-216000">
              <a:buClrTx/>
              <a:defRPr sz="1100"/>
            </a:lvl8pPr>
            <a:lvl9pPr marL="2016000" indent="-216000">
              <a:buClrTx/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6888" y="360000"/>
            <a:ext cx="8156575" cy="80071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134100" y="1509713"/>
            <a:ext cx="2519363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252788" y="1509713"/>
            <a:ext cx="2638425" cy="1692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96889" y="1509713"/>
            <a:ext cx="2513012" cy="1692000"/>
          </a:xfrm>
        </p:spPr>
        <p:txBody>
          <a:bodyPr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/ Section Header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-460" y="-2383"/>
            <a:ext cx="9146841" cy="5467351"/>
          </a:xfrm>
          <a:custGeom>
            <a:avLst/>
            <a:gdLst>
              <a:gd name="connsiteX0" fmla="*/ 0 w 9144000"/>
              <a:gd name="connsiteY0" fmla="*/ 1366837 h 5467349"/>
              <a:gd name="connsiteX1" fmla="*/ 1366837 w 9144000"/>
              <a:gd name="connsiteY1" fmla="*/ 1366837 h 5467349"/>
              <a:gd name="connsiteX2" fmla="*/ 1366837 w 9144000"/>
              <a:gd name="connsiteY2" fmla="*/ 0 h 5467349"/>
              <a:gd name="connsiteX3" fmla="*/ 7777163 w 9144000"/>
              <a:gd name="connsiteY3" fmla="*/ 0 h 5467349"/>
              <a:gd name="connsiteX4" fmla="*/ 7777163 w 9144000"/>
              <a:gd name="connsiteY4" fmla="*/ 1366837 h 5467349"/>
              <a:gd name="connsiteX5" fmla="*/ 9144000 w 9144000"/>
              <a:gd name="connsiteY5" fmla="*/ 1366837 h 5467349"/>
              <a:gd name="connsiteX6" fmla="*/ 9144000 w 9144000"/>
              <a:gd name="connsiteY6" fmla="*/ 4100512 h 5467349"/>
              <a:gd name="connsiteX7" fmla="*/ 7777163 w 9144000"/>
              <a:gd name="connsiteY7" fmla="*/ 4100512 h 5467349"/>
              <a:gd name="connsiteX8" fmla="*/ 7777163 w 9144000"/>
              <a:gd name="connsiteY8" fmla="*/ 5467349 h 5467349"/>
              <a:gd name="connsiteX9" fmla="*/ 1366837 w 9144000"/>
              <a:gd name="connsiteY9" fmla="*/ 5467349 h 5467349"/>
              <a:gd name="connsiteX10" fmla="*/ 1366837 w 9144000"/>
              <a:gd name="connsiteY10" fmla="*/ 4100512 h 5467349"/>
              <a:gd name="connsiteX11" fmla="*/ 0 w 9144000"/>
              <a:gd name="connsiteY11" fmla="*/ 4100512 h 5467349"/>
              <a:gd name="connsiteX12" fmla="*/ 0 w 9144000"/>
              <a:gd name="connsiteY12" fmla="*/ 1366837 h 5467349"/>
              <a:gd name="connsiteX0" fmla="*/ 4763 w 9148763"/>
              <a:gd name="connsiteY0" fmla="*/ 1366837 h 5467349"/>
              <a:gd name="connsiteX1" fmla="*/ 0 w 9148763"/>
              <a:gd name="connsiteY1" fmla="*/ 1099 h 5467349"/>
              <a:gd name="connsiteX2" fmla="*/ 1371600 w 9148763"/>
              <a:gd name="connsiteY2" fmla="*/ 0 h 5467349"/>
              <a:gd name="connsiteX3" fmla="*/ 7781926 w 9148763"/>
              <a:gd name="connsiteY3" fmla="*/ 0 h 5467349"/>
              <a:gd name="connsiteX4" fmla="*/ 7781926 w 9148763"/>
              <a:gd name="connsiteY4" fmla="*/ 1366837 h 5467349"/>
              <a:gd name="connsiteX5" fmla="*/ 9148763 w 9148763"/>
              <a:gd name="connsiteY5" fmla="*/ 1366837 h 5467349"/>
              <a:gd name="connsiteX6" fmla="*/ 9148763 w 9148763"/>
              <a:gd name="connsiteY6" fmla="*/ 4100512 h 5467349"/>
              <a:gd name="connsiteX7" fmla="*/ 7781926 w 9148763"/>
              <a:gd name="connsiteY7" fmla="*/ 4100512 h 5467349"/>
              <a:gd name="connsiteX8" fmla="*/ 7781926 w 9148763"/>
              <a:gd name="connsiteY8" fmla="*/ 5467349 h 5467349"/>
              <a:gd name="connsiteX9" fmla="*/ 1371600 w 9148763"/>
              <a:gd name="connsiteY9" fmla="*/ 5467349 h 5467349"/>
              <a:gd name="connsiteX10" fmla="*/ 1371600 w 9148763"/>
              <a:gd name="connsiteY10" fmla="*/ 4100512 h 5467349"/>
              <a:gd name="connsiteX11" fmla="*/ 4763 w 9148763"/>
              <a:gd name="connsiteY11" fmla="*/ 4100512 h 5467349"/>
              <a:gd name="connsiteX12" fmla="*/ 4763 w 9148763"/>
              <a:gd name="connsiteY12" fmla="*/ 1366837 h 5467349"/>
              <a:gd name="connsiteX0" fmla="*/ 33 w 9144033"/>
              <a:gd name="connsiteY0" fmla="*/ 1366837 h 5467349"/>
              <a:gd name="connsiteX1" fmla="*/ 54802 w 9144033"/>
              <a:gd name="connsiteY1" fmla="*/ 39199 h 5467349"/>
              <a:gd name="connsiteX2" fmla="*/ 1366870 w 9144033"/>
              <a:gd name="connsiteY2" fmla="*/ 0 h 5467349"/>
              <a:gd name="connsiteX3" fmla="*/ 7777196 w 9144033"/>
              <a:gd name="connsiteY3" fmla="*/ 0 h 5467349"/>
              <a:gd name="connsiteX4" fmla="*/ 7777196 w 9144033"/>
              <a:gd name="connsiteY4" fmla="*/ 1366837 h 5467349"/>
              <a:gd name="connsiteX5" fmla="*/ 9144033 w 9144033"/>
              <a:gd name="connsiteY5" fmla="*/ 1366837 h 5467349"/>
              <a:gd name="connsiteX6" fmla="*/ 9144033 w 9144033"/>
              <a:gd name="connsiteY6" fmla="*/ 4100512 h 5467349"/>
              <a:gd name="connsiteX7" fmla="*/ 7777196 w 9144033"/>
              <a:gd name="connsiteY7" fmla="*/ 4100512 h 5467349"/>
              <a:gd name="connsiteX8" fmla="*/ 7777196 w 9144033"/>
              <a:gd name="connsiteY8" fmla="*/ 5467349 h 5467349"/>
              <a:gd name="connsiteX9" fmla="*/ 1366870 w 9144033"/>
              <a:gd name="connsiteY9" fmla="*/ 5467349 h 5467349"/>
              <a:gd name="connsiteX10" fmla="*/ 1366870 w 9144033"/>
              <a:gd name="connsiteY10" fmla="*/ 4100512 h 5467349"/>
              <a:gd name="connsiteX11" fmla="*/ 33 w 9144033"/>
              <a:gd name="connsiteY11" fmla="*/ 4100512 h 5467349"/>
              <a:gd name="connsiteX12" fmla="*/ 33 w 9144033"/>
              <a:gd name="connsiteY12" fmla="*/ 1366837 h 5467349"/>
              <a:gd name="connsiteX0" fmla="*/ 458 w 9144458"/>
              <a:gd name="connsiteY0" fmla="*/ 1368119 h 5468631"/>
              <a:gd name="connsiteX1" fmla="*/ 458 w 9144458"/>
              <a:gd name="connsiteY1" fmla="*/ 0 h 5468631"/>
              <a:gd name="connsiteX2" fmla="*/ 1367295 w 9144458"/>
              <a:gd name="connsiteY2" fmla="*/ 1282 h 5468631"/>
              <a:gd name="connsiteX3" fmla="*/ 7777621 w 9144458"/>
              <a:gd name="connsiteY3" fmla="*/ 1282 h 5468631"/>
              <a:gd name="connsiteX4" fmla="*/ 7777621 w 9144458"/>
              <a:gd name="connsiteY4" fmla="*/ 1368119 h 5468631"/>
              <a:gd name="connsiteX5" fmla="*/ 9144458 w 9144458"/>
              <a:gd name="connsiteY5" fmla="*/ 1368119 h 5468631"/>
              <a:gd name="connsiteX6" fmla="*/ 9144458 w 9144458"/>
              <a:gd name="connsiteY6" fmla="*/ 4101794 h 5468631"/>
              <a:gd name="connsiteX7" fmla="*/ 7777621 w 9144458"/>
              <a:gd name="connsiteY7" fmla="*/ 4101794 h 5468631"/>
              <a:gd name="connsiteX8" fmla="*/ 7777621 w 9144458"/>
              <a:gd name="connsiteY8" fmla="*/ 5468631 h 5468631"/>
              <a:gd name="connsiteX9" fmla="*/ 1367295 w 9144458"/>
              <a:gd name="connsiteY9" fmla="*/ 5468631 h 5468631"/>
              <a:gd name="connsiteX10" fmla="*/ 1367295 w 9144458"/>
              <a:gd name="connsiteY10" fmla="*/ 4101794 h 5468631"/>
              <a:gd name="connsiteX11" fmla="*/ 458 w 9144458"/>
              <a:gd name="connsiteY11" fmla="*/ 4101794 h 5468631"/>
              <a:gd name="connsiteX12" fmla="*/ 458 w 9144458"/>
              <a:gd name="connsiteY12" fmla="*/ 1368119 h 54686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469731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469731"/>
              <a:gd name="connsiteX1" fmla="*/ 458 w 9146840"/>
              <a:gd name="connsiteY1" fmla="*/ 1100 h 5469731"/>
              <a:gd name="connsiteX2" fmla="*/ 1367295 w 9146840"/>
              <a:gd name="connsiteY2" fmla="*/ 2382 h 5469731"/>
              <a:gd name="connsiteX3" fmla="*/ 7777621 w 9146840"/>
              <a:gd name="connsiteY3" fmla="*/ 2382 h 5469731"/>
              <a:gd name="connsiteX4" fmla="*/ 9146840 w 9146840"/>
              <a:gd name="connsiteY4" fmla="*/ 0 h 5469731"/>
              <a:gd name="connsiteX5" fmla="*/ 9144458 w 9146840"/>
              <a:gd name="connsiteY5" fmla="*/ 1369219 h 5469731"/>
              <a:gd name="connsiteX6" fmla="*/ 9144458 w 9146840"/>
              <a:gd name="connsiteY6" fmla="*/ 4102894 h 5469731"/>
              <a:gd name="connsiteX7" fmla="*/ 7777621 w 9146840"/>
              <a:gd name="connsiteY7" fmla="*/ 4102894 h 5469731"/>
              <a:gd name="connsiteX8" fmla="*/ 7777621 w 9146840"/>
              <a:gd name="connsiteY8" fmla="*/ 5360194 h 5469731"/>
              <a:gd name="connsiteX9" fmla="*/ 1367295 w 9146840"/>
              <a:gd name="connsiteY9" fmla="*/ 5469731 h 5469731"/>
              <a:gd name="connsiteX10" fmla="*/ 1367295 w 9146840"/>
              <a:gd name="connsiteY10" fmla="*/ 4102894 h 5469731"/>
              <a:gd name="connsiteX11" fmla="*/ 458 w 9146840"/>
              <a:gd name="connsiteY11" fmla="*/ 4102894 h 5469731"/>
              <a:gd name="connsiteX12" fmla="*/ 458 w 9146840"/>
              <a:gd name="connsiteY12" fmla="*/ 1369219 h 5469731"/>
              <a:gd name="connsiteX0" fmla="*/ 458 w 9146840"/>
              <a:gd name="connsiteY0" fmla="*/ 1369219 h 5360194"/>
              <a:gd name="connsiteX1" fmla="*/ 458 w 9146840"/>
              <a:gd name="connsiteY1" fmla="*/ 1100 h 5360194"/>
              <a:gd name="connsiteX2" fmla="*/ 1367295 w 9146840"/>
              <a:gd name="connsiteY2" fmla="*/ 2382 h 5360194"/>
              <a:gd name="connsiteX3" fmla="*/ 7777621 w 9146840"/>
              <a:gd name="connsiteY3" fmla="*/ 2382 h 5360194"/>
              <a:gd name="connsiteX4" fmla="*/ 9146840 w 9146840"/>
              <a:gd name="connsiteY4" fmla="*/ 0 h 5360194"/>
              <a:gd name="connsiteX5" fmla="*/ 9144458 w 9146840"/>
              <a:gd name="connsiteY5" fmla="*/ 1369219 h 5360194"/>
              <a:gd name="connsiteX6" fmla="*/ 9144458 w 9146840"/>
              <a:gd name="connsiteY6" fmla="*/ 4102894 h 5360194"/>
              <a:gd name="connsiteX7" fmla="*/ 7777621 w 9146840"/>
              <a:gd name="connsiteY7" fmla="*/ 4102894 h 5360194"/>
              <a:gd name="connsiteX8" fmla="*/ 7777621 w 9146840"/>
              <a:gd name="connsiteY8" fmla="*/ 5360194 h 5360194"/>
              <a:gd name="connsiteX9" fmla="*/ 1367295 w 9146840"/>
              <a:gd name="connsiteY9" fmla="*/ 5360194 h 5360194"/>
              <a:gd name="connsiteX10" fmla="*/ 1367295 w 9146840"/>
              <a:gd name="connsiteY10" fmla="*/ 4102894 h 5360194"/>
              <a:gd name="connsiteX11" fmla="*/ 458 w 9146840"/>
              <a:gd name="connsiteY11" fmla="*/ 4102894 h 5360194"/>
              <a:gd name="connsiteX12" fmla="*/ 458 w 9146840"/>
              <a:gd name="connsiteY12" fmla="*/ 1369219 h 5360194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4102894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77621 w 9146840"/>
              <a:gd name="connsiteY7" fmla="*/ 4102894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4102894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7350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3"/>
              <a:gd name="connsiteX1" fmla="*/ 458 w 9146840"/>
              <a:gd name="connsiteY1" fmla="*/ 1100 h 5472113"/>
              <a:gd name="connsiteX2" fmla="*/ 1367295 w 9146840"/>
              <a:gd name="connsiteY2" fmla="*/ 2382 h 5472113"/>
              <a:gd name="connsiteX3" fmla="*/ 7777621 w 9146840"/>
              <a:gd name="connsiteY3" fmla="*/ 2382 h 5472113"/>
              <a:gd name="connsiteX4" fmla="*/ 9146840 w 9146840"/>
              <a:gd name="connsiteY4" fmla="*/ 0 h 5472113"/>
              <a:gd name="connsiteX5" fmla="*/ 9144458 w 9146840"/>
              <a:gd name="connsiteY5" fmla="*/ 1369219 h 5472113"/>
              <a:gd name="connsiteX6" fmla="*/ 9144458 w 9146840"/>
              <a:gd name="connsiteY6" fmla="*/ 5472112 h 5472113"/>
              <a:gd name="connsiteX7" fmla="*/ 7780003 w 9146840"/>
              <a:gd name="connsiteY7" fmla="*/ 5469731 h 5472113"/>
              <a:gd name="connsiteX8" fmla="*/ 7777621 w 9146840"/>
              <a:gd name="connsiteY8" fmla="*/ 5360194 h 5472113"/>
              <a:gd name="connsiteX9" fmla="*/ 1367295 w 9146840"/>
              <a:gd name="connsiteY9" fmla="*/ 5360194 h 5472113"/>
              <a:gd name="connsiteX10" fmla="*/ 1367295 w 9146840"/>
              <a:gd name="connsiteY10" fmla="*/ 5472113 h 5472113"/>
              <a:gd name="connsiteX11" fmla="*/ 458 w 9146840"/>
              <a:gd name="connsiteY11" fmla="*/ 5467350 h 5472113"/>
              <a:gd name="connsiteX12" fmla="*/ 458 w 9146840"/>
              <a:gd name="connsiteY12" fmla="*/ 1369219 h 5472113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1367295 w 9146840"/>
              <a:gd name="connsiteY9" fmla="*/ 5360194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498138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2902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7777621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7780003 w 9146840"/>
              <a:gd name="connsiteY7" fmla="*/ 5469731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67350 h 5472112"/>
              <a:gd name="connsiteX12" fmla="*/ 458 w 9146840"/>
              <a:gd name="connsiteY12" fmla="*/ 1369219 h 5472112"/>
              <a:gd name="connsiteX0" fmla="*/ 458 w 9146840"/>
              <a:gd name="connsiteY0" fmla="*/ 1369219 h 5472112"/>
              <a:gd name="connsiteX1" fmla="*/ 458 w 9146840"/>
              <a:gd name="connsiteY1" fmla="*/ 1100 h 5472112"/>
              <a:gd name="connsiteX2" fmla="*/ 1367295 w 9146840"/>
              <a:gd name="connsiteY2" fmla="*/ 2382 h 5472112"/>
              <a:gd name="connsiteX3" fmla="*/ 7777621 w 9146840"/>
              <a:gd name="connsiteY3" fmla="*/ 2382 h 5472112"/>
              <a:gd name="connsiteX4" fmla="*/ 9146840 w 9146840"/>
              <a:gd name="connsiteY4" fmla="*/ 0 h 5472112"/>
              <a:gd name="connsiteX5" fmla="*/ 9144458 w 9146840"/>
              <a:gd name="connsiteY5" fmla="*/ 1369219 h 5472112"/>
              <a:gd name="connsiteX6" fmla="*/ 9144458 w 9146840"/>
              <a:gd name="connsiteY6" fmla="*/ 5472112 h 5472112"/>
              <a:gd name="connsiteX7" fmla="*/ 8644397 w 9146840"/>
              <a:gd name="connsiteY7" fmla="*/ 5472112 h 5472112"/>
              <a:gd name="connsiteX8" fmla="*/ 8646777 w 9146840"/>
              <a:gd name="connsiteY8" fmla="*/ 5360194 h 5472112"/>
              <a:gd name="connsiteX9" fmla="*/ 500521 w 9146840"/>
              <a:gd name="connsiteY9" fmla="*/ 5362576 h 5472112"/>
              <a:gd name="connsiteX10" fmla="*/ 500519 w 9146840"/>
              <a:gd name="connsiteY10" fmla="*/ 5469732 h 5472112"/>
              <a:gd name="connsiteX11" fmla="*/ 458 w 9146840"/>
              <a:gd name="connsiteY11" fmla="*/ 5472112 h 5472112"/>
              <a:gd name="connsiteX12" fmla="*/ 458 w 9146840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2443 w 9148764"/>
              <a:gd name="connsiteY10" fmla="*/ 5467351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72112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72112"/>
              <a:gd name="connsiteX1" fmla="*/ 2382 w 9148764"/>
              <a:gd name="connsiteY1" fmla="*/ 1100 h 5472112"/>
              <a:gd name="connsiteX2" fmla="*/ 1369219 w 9148764"/>
              <a:gd name="connsiteY2" fmla="*/ 2382 h 5472112"/>
              <a:gd name="connsiteX3" fmla="*/ 7779545 w 9148764"/>
              <a:gd name="connsiteY3" fmla="*/ 2382 h 5472112"/>
              <a:gd name="connsiteX4" fmla="*/ 9148764 w 9148764"/>
              <a:gd name="connsiteY4" fmla="*/ 0 h 5472112"/>
              <a:gd name="connsiteX5" fmla="*/ 9146382 w 9148764"/>
              <a:gd name="connsiteY5" fmla="*/ 1369219 h 5472112"/>
              <a:gd name="connsiteX6" fmla="*/ 9146382 w 9148764"/>
              <a:gd name="connsiteY6" fmla="*/ 5469731 h 5472112"/>
              <a:gd name="connsiteX7" fmla="*/ 8646321 w 9148764"/>
              <a:gd name="connsiteY7" fmla="*/ 5472112 h 5472112"/>
              <a:gd name="connsiteX8" fmla="*/ 8648701 w 9148764"/>
              <a:gd name="connsiteY8" fmla="*/ 5360194 h 5472112"/>
              <a:gd name="connsiteX9" fmla="*/ 502445 w 9148764"/>
              <a:gd name="connsiteY9" fmla="*/ 5362576 h 5472112"/>
              <a:gd name="connsiteX10" fmla="*/ 500061 w 9148764"/>
              <a:gd name="connsiteY10" fmla="*/ 5469732 h 5472112"/>
              <a:gd name="connsiteX11" fmla="*/ 0 w 9148764"/>
              <a:gd name="connsiteY11" fmla="*/ 5467350 h 5472112"/>
              <a:gd name="connsiteX12" fmla="*/ 2382 w 9148764"/>
              <a:gd name="connsiteY12" fmla="*/ 1369219 h 5472112"/>
              <a:gd name="connsiteX0" fmla="*/ 2382 w 9148764"/>
              <a:gd name="connsiteY0" fmla="*/ 1369219 h 5469732"/>
              <a:gd name="connsiteX1" fmla="*/ 2382 w 9148764"/>
              <a:gd name="connsiteY1" fmla="*/ 1100 h 5469732"/>
              <a:gd name="connsiteX2" fmla="*/ 1369219 w 9148764"/>
              <a:gd name="connsiteY2" fmla="*/ 2382 h 5469732"/>
              <a:gd name="connsiteX3" fmla="*/ 7779545 w 9148764"/>
              <a:gd name="connsiteY3" fmla="*/ 2382 h 5469732"/>
              <a:gd name="connsiteX4" fmla="*/ 9148764 w 9148764"/>
              <a:gd name="connsiteY4" fmla="*/ 0 h 5469732"/>
              <a:gd name="connsiteX5" fmla="*/ 9146382 w 9148764"/>
              <a:gd name="connsiteY5" fmla="*/ 1369219 h 5469732"/>
              <a:gd name="connsiteX6" fmla="*/ 9146382 w 9148764"/>
              <a:gd name="connsiteY6" fmla="*/ 5469731 h 5469732"/>
              <a:gd name="connsiteX7" fmla="*/ 8646321 w 9148764"/>
              <a:gd name="connsiteY7" fmla="*/ 5469731 h 5469732"/>
              <a:gd name="connsiteX8" fmla="*/ 8648701 w 9148764"/>
              <a:gd name="connsiteY8" fmla="*/ 5360194 h 5469732"/>
              <a:gd name="connsiteX9" fmla="*/ 502445 w 9148764"/>
              <a:gd name="connsiteY9" fmla="*/ 5362576 h 5469732"/>
              <a:gd name="connsiteX10" fmla="*/ 500061 w 9148764"/>
              <a:gd name="connsiteY10" fmla="*/ 5469732 h 5469732"/>
              <a:gd name="connsiteX11" fmla="*/ 0 w 9148764"/>
              <a:gd name="connsiteY11" fmla="*/ 5467350 h 5469732"/>
              <a:gd name="connsiteX12" fmla="*/ 2382 w 9148764"/>
              <a:gd name="connsiteY12" fmla="*/ 1369219 h 5469732"/>
              <a:gd name="connsiteX0" fmla="*/ 459 w 9146841"/>
              <a:gd name="connsiteY0" fmla="*/ 1369219 h 5469732"/>
              <a:gd name="connsiteX1" fmla="*/ 459 w 9146841"/>
              <a:gd name="connsiteY1" fmla="*/ 1100 h 5469732"/>
              <a:gd name="connsiteX2" fmla="*/ 1367296 w 9146841"/>
              <a:gd name="connsiteY2" fmla="*/ 2382 h 5469732"/>
              <a:gd name="connsiteX3" fmla="*/ 7777622 w 9146841"/>
              <a:gd name="connsiteY3" fmla="*/ 2382 h 5469732"/>
              <a:gd name="connsiteX4" fmla="*/ 9146841 w 9146841"/>
              <a:gd name="connsiteY4" fmla="*/ 0 h 5469732"/>
              <a:gd name="connsiteX5" fmla="*/ 9144459 w 9146841"/>
              <a:gd name="connsiteY5" fmla="*/ 1369219 h 5469732"/>
              <a:gd name="connsiteX6" fmla="*/ 9144459 w 9146841"/>
              <a:gd name="connsiteY6" fmla="*/ 5469731 h 5469732"/>
              <a:gd name="connsiteX7" fmla="*/ 8644398 w 9146841"/>
              <a:gd name="connsiteY7" fmla="*/ 5469731 h 5469732"/>
              <a:gd name="connsiteX8" fmla="*/ 8646778 w 9146841"/>
              <a:gd name="connsiteY8" fmla="*/ 5360194 h 5469732"/>
              <a:gd name="connsiteX9" fmla="*/ 500522 w 9146841"/>
              <a:gd name="connsiteY9" fmla="*/ 5362576 h 5469732"/>
              <a:gd name="connsiteX10" fmla="*/ 498138 w 9146841"/>
              <a:gd name="connsiteY10" fmla="*/ 5469732 h 5469732"/>
              <a:gd name="connsiteX11" fmla="*/ 458 w 9146841"/>
              <a:gd name="connsiteY11" fmla="*/ 5467350 h 5469732"/>
              <a:gd name="connsiteX12" fmla="*/ 459 w 9146841"/>
              <a:gd name="connsiteY12" fmla="*/ 1369219 h 5469732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498138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0522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9731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9731 h 5469731"/>
              <a:gd name="connsiteX7" fmla="*/ 8644398 w 9146841"/>
              <a:gd name="connsiteY7" fmla="*/ 5467350 h 5469731"/>
              <a:gd name="connsiteX8" fmla="*/ 8646778 w 9146841"/>
              <a:gd name="connsiteY8" fmla="*/ 5360194 h 5469731"/>
              <a:gd name="connsiteX9" fmla="*/ 502903 w 9146841"/>
              <a:gd name="connsiteY9" fmla="*/ 5362576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4398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6778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44396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2576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0194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9731"/>
              <a:gd name="connsiteX1" fmla="*/ 459 w 9146841"/>
              <a:gd name="connsiteY1" fmla="*/ 1100 h 5469731"/>
              <a:gd name="connsiteX2" fmla="*/ 1367296 w 9146841"/>
              <a:gd name="connsiteY2" fmla="*/ 2382 h 5469731"/>
              <a:gd name="connsiteX3" fmla="*/ 7777622 w 9146841"/>
              <a:gd name="connsiteY3" fmla="*/ 2382 h 5469731"/>
              <a:gd name="connsiteX4" fmla="*/ 9146841 w 9146841"/>
              <a:gd name="connsiteY4" fmla="*/ 0 h 5469731"/>
              <a:gd name="connsiteX5" fmla="*/ 9144459 w 9146841"/>
              <a:gd name="connsiteY5" fmla="*/ 1369219 h 5469731"/>
              <a:gd name="connsiteX6" fmla="*/ 9144459 w 9146841"/>
              <a:gd name="connsiteY6" fmla="*/ 5464968 h 5469731"/>
              <a:gd name="connsiteX7" fmla="*/ 8642016 w 9146841"/>
              <a:gd name="connsiteY7" fmla="*/ 5469731 h 5469731"/>
              <a:gd name="connsiteX8" fmla="*/ 8639633 w 9146841"/>
              <a:gd name="connsiteY8" fmla="*/ 5364956 h 5469731"/>
              <a:gd name="connsiteX9" fmla="*/ 502903 w 9146841"/>
              <a:gd name="connsiteY9" fmla="*/ 5364958 h 5469731"/>
              <a:gd name="connsiteX10" fmla="*/ 500520 w 9146841"/>
              <a:gd name="connsiteY10" fmla="*/ 5467351 h 5469731"/>
              <a:gd name="connsiteX11" fmla="*/ 458 w 9146841"/>
              <a:gd name="connsiteY11" fmla="*/ 5467350 h 5469731"/>
              <a:gd name="connsiteX12" fmla="*/ 459 w 9146841"/>
              <a:gd name="connsiteY12" fmla="*/ 1369219 h 546973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4956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  <a:gd name="connsiteX0" fmla="*/ 459 w 9146841"/>
              <a:gd name="connsiteY0" fmla="*/ 1369219 h 5467351"/>
              <a:gd name="connsiteX1" fmla="*/ 459 w 9146841"/>
              <a:gd name="connsiteY1" fmla="*/ 1100 h 5467351"/>
              <a:gd name="connsiteX2" fmla="*/ 1367296 w 9146841"/>
              <a:gd name="connsiteY2" fmla="*/ 2382 h 5467351"/>
              <a:gd name="connsiteX3" fmla="*/ 7777622 w 9146841"/>
              <a:gd name="connsiteY3" fmla="*/ 2382 h 5467351"/>
              <a:gd name="connsiteX4" fmla="*/ 9146841 w 9146841"/>
              <a:gd name="connsiteY4" fmla="*/ 0 h 5467351"/>
              <a:gd name="connsiteX5" fmla="*/ 9144459 w 9146841"/>
              <a:gd name="connsiteY5" fmla="*/ 1369219 h 5467351"/>
              <a:gd name="connsiteX6" fmla="*/ 9144459 w 9146841"/>
              <a:gd name="connsiteY6" fmla="*/ 5464968 h 5467351"/>
              <a:gd name="connsiteX7" fmla="*/ 8642016 w 9146841"/>
              <a:gd name="connsiteY7" fmla="*/ 5467350 h 5467351"/>
              <a:gd name="connsiteX8" fmla="*/ 8639633 w 9146841"/>
              <a:gd name="connsiteY8" fmla="*/ 5367337 h 5467351"/>
              <a:gd name="connsiteX9" fmla="*/ 502903 w 9146841"/>
              <a:gd name="connsiteY9" fmla="*/ 5364958 h 5467351"/>
              <a:gd name="connsiteX10" fmla="*/ 500520 w 9146841"/>
              <a:gd name="connsiteY10" fmla="*/ 5467351 h 5467351"/>
              <a:gd name="connsiteX11" fmla="*/ 458 w 9146841"/>
              <a:gd name="connsiteY11" fmla="*/ 5467350 h 5467351"/>
              <a:gd name="connsiteX12" fmla="*/ 459 w 9146841"/>
              <a:gd name="connsiteY12" fmla="*/ 1369219 h 54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146841" h="5467351">
                <a:moveTo>
                  <a:pt x="459" y="1369219"/>
                </a:moveTo>
                <a:cubicBezTo>
                  <a:pt x="-1129" y="913973"/>
                  <a:pt x="2047" y="456346"/>
                  <a:pt x="459" y="1100"/>
                </a:cubicBezTo>
                <a:lnTo>
                  <a:pt x="1367296" y="2382"/>
                </a:lnTo>
                <a:lnTo>
                  <a:pt x="7777622" y="2382"/>
                </a:lnTo>
                <a:lnTo>
                  <a:pt x="9146841" y="0"/>
                </a:lnTo>
                <a:lnTo>
                  <a:pt x="9144459" y="1369219"/>
                </a:lnTo>
                <a:lnTo>
                  <a:pt x="9144459" y="5464968"/>
                </a:lnTo>
                <a:lnTo>
                  <a:pt x="8642016" y="5467350"/>
                </a:lnTo>
                <a:cubicBezTo>
                  <a:pt x="8642809" y="5430044"/>
                  <a:pt x="8638840" y="5404643"/>
                  <a:pt x="8639633" y="5367337"/>
                </a:cubicBezTo>
                <a:lnTo>
                  <a:pt x="502903" y="5364958"/>
                </a:lnTo>
                <a:cubicBezTo>
                  <a:pt x="502109" y="5400677"/>
                  <a:pt x="501314" y="5431632"/>
                  <a:pt x="500520" y="5467351"/>
                </a:cubicBezTo>
                <a:lnTo>
                  <a:pt x="458" y="5467350"/>
                </a:lnTo>
                <a:cubicBezTo>
                  <a:pt x="458" y="4099719"/>
                  <a:pt x="459" y="2736850"/>
                  <a:pt x="459" y="1369219"/>
                </a:cubicBez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17" name="Rectangle 16"/>
          <p:cNvSpPr/>
          <p:nvPr userDrawn="1"/>
        </p:nvSpPr>
        <p:spPr>
          <a:xfrm>
            <a:off x="498475" y="5357813"/>
            <a:ext cx="8147050" cy="218586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9144000" cy="13906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96888" y="5554800"/>
            <a:ext cx="8156575" cy="496425"/>
          </a:xfr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79FD0009-DC01-4F33-B276-32C4FF47F2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0" y="6328800"/>
            <a:ext cx="251066" cy="19926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96888" y="5359350"/>
            <a:ext cx="8156575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5467350"/>
            <a:ext cx="9144000" cy="1390650"/>
          </a:xfrm>
          <a:prstGeom prst="rect">
            <a:avLst/>
          </a:prstGeom>
          <a:solidFill>
            <a:schemeClr val="tx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451292B9-B0DA-4A20-A685-585E68CD46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800" y="6328800"/>
            <a:ext cx="251066" cy="199259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96888" y="5359350"/>
            <a:ext cx="8156575" cy="21600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0" y="5467350"/>
            <a:ext cx="9144000" cy="139065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72000" rtlCol="0" anchor="t" anchorCtr="0"/>
          <a:lstStyle/>
          <a:p>
            <a:pPr algn="l"/>
            <a:endParaRPr lang="cs-CZ" sz="15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7936" y="1509712"/>
            <a:ext cx="4585526" cy="1919288"/>
          </a:xfrm>
        </p:spPr>
        <p:txBody>
          <a:bodyPr anchor="t" anchorCtr="0"/>
          <a:lstStyle>
            <a:lvl1pPr marL="252000" indent="-252000" algn="r">
              <a:buClrTx/>
              <a:buFont typeface="Verdana" pitchFamily="34" charset="0"/>
              <a:buChar char="—"/>
              <a:defRPr sz="1500" b="1">
                <a:solidFill>
                  <a:schemeClr val="tx1"/>
                </a:solidFill>
              </a:defRPr>
            </a:lvl1pPr>
            <a:lvl2pPr marL="504000" indent="-252000" algn="r">
              <a:buClrTx/>
              <a:buFont typeface="Verdana" pitchFamily="34" charset="0"/>
              <a:buChar char="—"/>
              <a:defRPr sz="1500" b="0">
                <a:solidFill>
                  <a:schemeClr val="tx1"/>
                </a:solidFill>
              </a:defRPr>
            </a:lvl2pPr>
            <a:lvl3pPr marL="756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3pPr>
            <a:lvl4pPr marL="972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4pPr>
            <a:lvl5pPr marL="1188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5pPr>
            <a:lvl6pPr marL="1404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6pPr>
            <a:lvl7pPr marL="1620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7pPr>
            <a:lvl8pPr marL="1836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8pPr>
            <a:lvl9pPr marL="2052000" indent="-216000" algn="r">
              <a:buClrTx/>
              <a:buFont typeface="Verdana" pitchFamily="34" charset="0"/>
              <a:buChar char="—"/>
              <a:defRPr sz="1100">
                <a:solidFill>
                  <a:schemeClr val="tx1"/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cs-CZ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96888" y="6327368"/>
            <a:ext cx="8156575" cy="221070"/>
          </a:xfrm>
        </p:spPr>
        <p:txBody>
          <a:bodyPr anchor="b" anchorCtr="0"/>
          <a:lstStyle>
            <a:lvl1pPr marL="216000" indent="-216000">
              <a:buClrTx/>
              <a:defRPr sz="1100" b="1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067936" y="357188"/>
            <a:ext cx="4585527" cy="803524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15"/>
          </p:nvPr>
        </p:nvSpPr>
        <p:spPr>
          <a:xfrm>
            <a:off x="493712" y="5570625"/>
            <a:ext cx="8156575" cy="496800"/>
          </a:xfrm>
        </p:spPr>
        <p:txBody>
          <a:bodyPr anchor="t" anchorCtr="0"/>
          <a:lstStyle>
            <a:lvl1pPr marL="216000" indent="-216000">
              <a:buClrTx/>
              <a:defRPr sz="1100" b="0">
                <a:solidFill>
                  <a:schemeClr val="tx1"/>
                </a:solidFill>
              </a:defRPr>
            </a:lvl1pPr>
            <a:lvl2pPr marL="432000" indent="-216000">
              <a:buClrTx/>
              <a:defRPr sz="1100" b="0">
                <a:solidFill>
                  <a:schemeClr val="tx1"/>
                </a:solidFill>
              </a:defRPr>
            </a:lvl2pPr>
            <a:lvl3pPr marL="648000" indent="-216000">
              <a:buClrTx/>
              <a:defRPr sz="1100" b="0">
                <a:solidFill>
                  <a:schemeClr val="tx1"/>
                </a:solidFill>
              </a:defRPr>
            </a:lvl3pPr>
            <a:lvl4pPr marL="900000" indent="-216000">
              <a:buClrTx/>
              <a:defRPr sz="1100" b="0">
                <a:solidFill>
                  <a:schemeClr val="tx1"/>
                </a:solidFill>
              </a:defRPr>
            </a:lvl4pPr>
            <a:lvl5pPr marL="1152000" indent="-216000">
              <a:buClrTx/>
              <a:defRPr sz="1100" b="0">
                <a:solidFill>
                  <a:schemeClr val="tx1"/>
                </a:solidFill>
              </a:defRPr>
            </a:lvl5pPr>
            <a:lvl6pPr marL="1368000" indent="-216000">
              <a:buClrTx/>
              <a:defRPr sz="1100" b="0">
                <a:solidFill>
                  <a:schemeClr val="tx1"/>
                </a:solidFill>
              </a:defRPr>
            </a:lvl6pPr>
            <a:lvl7pPr marL="1584000" indent="-216000">
              <a:buClrTx/>
              <a:defRPr sz="1100" b="0">
                <a:solidFill>
                  <a:schemeClr val="tx1"/>
                </a:solidFill>
              </a:defRPr>
            </a:lvl7pPr>
            <a:lvl8pPr marL="1800000" indent="-216000">
              <a:buClrTx/>
              <a:defRPr sz="1100" b="0">
                <a:solidFill>
                  <a:schemeClr val="tx1"/>
                </a:solidFill>
              </a:defRPr>
            </a:lvl8pPr>
            <a:lvl9pPr marL="2016000" indent="-216000">
              <a:buClrTx/>
              <a:defRPr sz="11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5C49D45-999F-4C4C-A226-5F2BA609ED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0" y="432000"/>
            <a:ext cx="1713673" cy="635688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6888" y="357188"/>
            <a:ext cx="8156575" cy="8035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6888" y="1509713"/>
            <a:ext cx="8156575" cy="40615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4288" y="6327369"/>
            <a:ext cx="909464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7536" y="6327369"/>
            <a:ext cx="5742696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cs-CZ"/>
              <a:t>Dlouhý název příslušné prezentace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2400" y="6327369"/>
            <a:ext cx="481063" cy="2210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="1">
                <a:solidFill>
                  <a:schemeClr val="tx1"/>
                </a:solidFill>
              </a:defRPr>
            </a:lvl1pPr>
          </a:lstStyle>
          <a:p>
            <a:fld id="{D2BBFFE0-7584-47E7-90FA-15F39808A249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D52871A-25F2-4A43-92F2-20178E160DE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0" y="6328800"/>
            <a:ext cx="251066" cy="1992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3" r:id="rId5"/>
    <p:sldLayoutId id="2147483664" r:id="rId6"/>
    <p:sldLayoutId id="2147483661" r:id="rId7"/>
    <p:sldLayoutId id="2147483651" r:id="rId8"/>
    <p:sldLayoutId id="2147483660" r:id="rId9"/>
    <p:sldLayoutId id="2147483666" r:id="rId1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"/>
        </a:spcBef>
        <a:buClr>
          <a:schemeClr val="tx2"/>
        </a:buClr>
        <a:buFont typeface="Verdana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12000" indent="-252000" algn="l" defTabSz="914400" rtl="0" eaLnBrk="1" latinLnBrk="0" hangingPunct="1">
        <a:spcBef>
          <a:spcPts val="240"/>
        </a:spcBef>
        <a:buClrTx/>
        <a:buFont typeface="Verdana" pitchFamily="34" charset="0"/>
        <a:buChar char="—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52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11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332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1548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64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80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96000" indent="-216000" algn="l" defTabSz="914400" rtl="0" eaLnBrk="1" latinLnBrk="0" hangingPunct="1">
        <a:spcBef>
          <a:spcPct val="20000"/>
        </a:spcBef>
        <a:buFont typeface="Verdana" pitchFamily="34" charset="0"/>
        <a:buChar char="—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3444" userDrawn="1">
          <p15:clr>
            <a:srgbClr val="F26B43"/>
          </p15:clr>
        </p15:guide>
        <p15:guide id="4" pos="314" userDrawn="1">
          <p15:clr>
            <a:srgbClr val="F26B43"/>
          </p15:clr>
        </p15:guide>
        <p15:guide id="5" pos="5446" userDrawn="1">
          <p15:clr>
            <a:srgbClr val="F26B43"/>
          </p15:clr>
        </p15:guide>
        <p15:guide id="6" orient="horz" pos="33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Významné výluky </a:t>
            </a:r>
            <a:r>
              <a:rPr lang="cs-CZ" dirty="0" smtClean="0"/>
              <a:t>2021–2022</a:t>
            </a:r>
            <a:endParaRPr lang="cs-CZ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Praha</a:t>
            </a:r>
            <a:r>
              <a:rPr lang="it-IT" dirty="0"/>
              <a:t>,  </a:t>
            </a:r>
            <a:r>
              <a:rPr lang="cs-CZ" dirty="0"/>
              <a:t>25. 3. 2021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Bc. Jiří Svoboda, MBA</a:t>
            </a:r>
          </a:p>
          <a:p>
            <a:pPr marL="0" lvl="1" indent="0">
              <a:buNone/>
            </a:pPr>
            <a:r>
              <a:rPr lang="cs-CZ" dirty="0"/>
              <a:t>Generální ředitel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10</a:t>
            </a:fld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1190625"/>
            <a:ext cx="811530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19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8062" y="1307690"/>
            <a:ext cx="8156574" cy="4060724"/>
          </a:xfrm>
        </p:spPr>
        <p:txBody>
          <a:bodyPr/>
          <a:lstStyle/>
          <a:p>
            <a:r>
              <a:rPr lang="cs-CZ" dirty="0"/>
              <a:t>Realizace probíhá </a:t>
            </a:r>
            <a:r>
              <a:rPr lang="cs-CZ" dirty="0" smtClean="0"/>
              <a:t>po </a:t>
            </a:r>
            <a:r>
              <a:rPr lang="cs-CZ" dirty="0"/>
              <a:t>etapách v letech 2020 </a:t>
            </a:r>
            <a:r>
              <a:rPr lang="cs-CZ" dirty="0" smtClean="0"/>
              <a:t>až 2023.</a:t>
            </a:r>
            <a:endParaRPr lang="cs-CZ" dirty="0"/>
          </a:p>
          <a:p>
            <a:r>
              <a:rPr lang="cs-CZ" dirty="0"/>
              <a:t>V první polovině letošního roku probíhají práce převážně v </a:t>
            </a:r>
            <a:r>
              <a:rPr lang="cs-CZ" dirty="0" smtClean="0"/>
              <a:t>Poříčanech.</a:t>
            </a:r>
            <a:endParaRPr lang="cs-CZ" dirty="0"/>
          </a:p>
          <a:p>
            <a:r>
              <a:rPr lang="cs-CZ" dirty="0"/>
              <a:t>V červenci a srpnu se postupně zavede jednokolejný provoz mezi Poříčany a Pečkami a Pečkami a Velimí, vybudují se nové </a:t>
            </a:r>
            <a:r>
              <a:rPr lang="cs-CZ" dirty="0" smtClean="0"/>
              <a:t>odbočky.</a:t>
            </a:r>
            <a:endParaRPr lang="cs-CZ" dirty="0"/>
          </a:p>
          <a:p>
            <a:r>
              <a:rPr lang="cs-CZ" dirty="0"/>
              <a:t>V závěru </a:t>
            </a:r>
            <a:r>
              <a:rPr lang="cs-CZ" dirty="0" smtClean="0"/>
              <a:t>letošního roku proběhne </a:t>
            </a:r>
            <a:r>
              <a:rPr lang="cs-CZ" dirty="0"/>
              <a:t>výluka úseku Sadská – Poříčany včetně zaústění trati do stanice </a:t>
            </a:r>
            <a:r>
              <a:rPr lang="cs-CZ" dirty="0" smtClean="0"/>
              <a:t>Poříčany.</a:t>
            </a:r>
            <a:endParaRPr lang="cs-CZ" dirty="0"/>
          </a:p>
          <a:p>
            <a:r>
              <a:rPr lang="cs-CZ" dirty="0"/>
              <a:t>Při dalších výlukách už bude možné využít nové odbočky, dopad na provoz vlaku bude </a:t>
            </a:r>
            <a:r>
              <a:rPr lang="cs-CZ" dirty="0" smtClean="0"/>
              <a:t>menší.</a:t>
            </a:r>
            <a:endParaRPr lang="cs-CZ" dirty="0"/>
          </a:p>
          <a:p>
            <a:r>
              <a:rPr lang="cs-CZ" dirty="0"/>
              <a:t>Většina stavebních prací s dopadem na železniční dopravu skončí do konce roku 2023.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cs-CZ" dirty="0"/>
              <a:t>Železniční doprava a kraje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Velim </a:t>
            </a:r>
            <a:r>
              <a:rPr lang="cs-CZ" dirty="0" smtClean="0"/>
              <a:t>– </a:t>
            </a:r>
            <a:r>
              <a:rPr lang="cs-CZ" dirty="0"/>
              <a:t>Poříčany</a:t>
            </a:r>
          </a:p>
        </p:txBody>
      </p:sp>
    </p:spTree>
    <p:extLst>
      <p:ext uri="{BB962C8B-B14F-4D97-AF65-F5344CB8AC3E}">
        <p14:creationId xmlns:p14="http://schemas.microsoft.com/office/powerpoint/2010/main" val="3931194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Vlaky regionální dopravy nahradí autobusy, dálkové spoje budou dojíždět do cílové stanice se </a:t>
            </a:r>
            <a:r>
              <a:rPr lang="cs-CZ" dirty="0" smtClean="0"/>
              <a:t>zpožděním.</a:t>
            </a:r>
            <a:endParaRPr lang="cs-CZ" dirty="0"/>
          </a:p>
          <a:p>
            <a:r>
              <a:rPr lang="cs-CZ" dirty="0"/>
              <a:t>Podle postupu prací se opatření pro osobní dopravu budou </a:t>
            </a:r>
            <a:r>
              <a:rPr lang="cs-CZ" dirty="0" smtClean="0"/>
              <a:t>měnit.</a:t>
            </a:r>
            <a:endParaRPr lang="cs-CZ" dirty="0"/>
          </a:p>
          <a:p>
            <a:r>
              <a:rPr lang="cs-CZ" dirty="0"/>
              <a:t>Náhradní autobusová doprava tak bude v jednotlivých etapách fungovat mezi různými </a:t>
            </a:r>
            <a:r>
              <a:rPr lang="cs-CZ" dirty="0" smtClean="0"/>
              <a:t>stanicemi. </a:t>
            </a:r>
            <a:endParaRPr lang="cs-CZ" dirty="0"/>
          </a:p>
          <a:p>
            <a:r>
              <a:rPr lang="cs-CZ" dirty="0"/>
              <a:t>Dočasně nahrazeny autobusy budou nejen osobní vlaky na hlavní trati Praha – Kolín, ale také na trati Poříčany – </a:t>
            </a:r>
            <a:r>
              <a:rPr lang="cs-CZ" dirty="0" smtClean="0"/>
              <a:t>Nymburk.</a:t>
            </a:r>
            <a:endParaRPr lang="cs-CZ" dirty="0"/>
          </a:p>
          <a:p>
            <a:r>
              <a:rPr lang="cs-CZ" dirty="0"/>
              <a:t>Některé spoje dálkové dopravy mezi Prahou a Kolínem a v relaci Praha – Hradec Králové budou vedeny odklonem </a:t>
            </a:r>
            <a:r>
              <a:rPr lang="cs-CZ" dirty="0" smtClean="0"/>
              <a:t>přes </a:t>
            </a:r>
            <a:r>
              <a:rPr lang="cs-CZ" dirty="0"/>
              <a:t>Lysou nad Labem a Nymburk.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Dopravní opatření v souvislosti s modernizací Velim </a:t>
            </a:r>
            <a:r>
              <a:rPr lang="cs-CZ" dirty="0" smtClean="0"/>
              <a:t>– </a:t>
            </a:r>
            <a:r>
              <a:rPr lang="cs-CZ" dirty="0"/>
              <a:t>Poříčany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2071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6888" y="1160712"/>
            <a:ext cx="8156574" cy="4546958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Zlepšíme </a:t>
            </a:r>
            <a:r>
              <a:rPr lang="cs-CZ" dirty="0" smtClean="0"/>
              <a:t>váš </a:t>
            </a:r>
            <a:r>
              <a:rPr lang="cs-CZ" dirty="0"/>
              <a:t>komfort při </a:t>
            </a:r>
            <a:r>
              <a:rPr lang="cs-CZ" dirty="0" smtClean="0"/>
              <a:t>jízdě.</a:t>
            </a:r>
            <a:endParaRPr lang="cs-CZ" dirty="0"/>
          </a:p>
          <a:p>
            <a:endParaRPr lang="cs-CZ" dirty="0"/>
          </a:p>
          <a:p>
            <a:r>
              <a:rPr lang="cs-CZ" dirty="0"/>
              <a:t>Zkrátíme váš čas na </a:t>
            </a:r>
            <a:r>
              <a:rPr lang="cs-CZ" dirty="0" smtClean="0"/>
              <a:t>cestě.</a:t>
            </a:r>
            <a:endParaRPr lang="cs-CZ" dirty="0"/>
          </a:p>
          <a:p>
            <a:endParaRPr lang="cs-CZ" dirty="0"/>
          </a:p>
          <a:p>
            <a:r>
              <a:rPr lang="cs-CZ" dirty="0"/>
              <a:t>Zvýšíme bezpečnost železničního </a:t>
            </a:r>
            <a:r>
              <a:rPr lang="cs-CZ" dirty="0" smtClean="0"/>
              <a:t>provozu.</a:t>
            </a:r>
            <a:endParaRPr lang="cs-CZ" dirty="0"/>
          </a:p>
          <a:p>
            <a:endParaRPr lang="cs-CZ" dirty="0"/>
          </a:p>
          <a:p>
            <a:r>
              <a:rPr lang="cs-CZ" dirty="0"/>
              <a:t>Postavíme nová nástupiště s pohodlným </a:t>
            </a:r>
            <a:r>
              <a:rPr lang="cs-CZ" dirty="0" smtClean="0"/>
              <a:t>přístupem </a:t>
            </a:r>
            <a:r>
              <a:rPr lang="cs-CZ" dirty="0"/>
              <a:t>do vlaku.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BFFE0-7584-47E7-90FA-15F39808A249}" type="slidenum">
              <a:rPr kumimoji="0" lang="cs-CZ" sz="1100" b="1" i="0" u="none" strike="noStrike" kern="1200" cap="none" spc="0" normalizeH="0" baseline="0" noProof="0" smtClean="0">
                <a:ln>
                  <a:noFill/>
                </a:ln>
                <a:solidFill>
                  <a:srgbClr val="002B59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100" b="1" i="0" u="none" strike="noStrike" kern="1200" cap="none" spc="0" normalizeH="0" baseline="0" noProof="0" dirty="0">
              <a:ln>
                <a:noFill/>
              </a:ln>
              <a:solidFill>
                <a:srgbClr val="002B59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Dejte nám pár minut navíc, my postavíme modernější, rychlejší a bezpečnější železnici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413" y="4164628"/>
            <a:ext cx="1689325" cy="168932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3358" y="4185937"/>
            <a:ext cx="1668016" cy="166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56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14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723900"/>
            <a:ext cx="85344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32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252000" lvl="1" indent="0">
              <a:buNone/>
            </a:pPr>
            <a:r>
              <a:rPr lang="cs-CZ" dirty="0"/>
              <a:t>Bc. Jiří Svoboda, MBA</a:t>
            </a:r>
          </a:p>
          <a:p>
            <a:pPr marL="504000" lvl="2" indent="0">
              <a:buNone/>
            </a:pPr>
            <a:r>
              <a:rPr lang="cs-CZ" dirty="0"/>
              <a:t>Generální ředitel</a:t>
            </a:r>
          </a:p>
          <a:p>
            <a:pPr marL="504000" lvl="2" indent="0">
              <a:buNone/>
            </a:pP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spravazeleznic.cz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Děkuji za pozornost</a:t>
            </a:r>
            <a:endParaRPr lang="cs-CZ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© Správa železnic, státní organizace </a:t>
            </a:r>
          </a:p>
          <a:p>
            <a:pPr marL="0" indent="0">
              <a:buNone/>
            </a:pPr>
            <a:r>
              <a:rPr lang="cs-CZ" dirty="0"/>
              <a:t>Dlážděná 1003/7, 110 00 Praha 1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888" y="3357243"/>
            <a:ext cx="8156575" cy="36576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Souběh výluk je nezbytný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662988" y="6327775"/>
            <a:ext cx="481012" cy="220663"/>
          </a:xfrm>
        </p:spPr>
        <p:txBody>
          <a:bodyPr/>
          <a:lstStyle/>
          <a:p>
            <a:fld id="{D2BBFFE0-7584-47E7-90FA-15F39808A249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0" y="6327775"/>
            <a:ext cx="5741988" cy="22066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96586" y="-451441"/>
            <a:ext cx="10937172" cy="776088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5695" y="-340316"/>
            <a:ext cx="10937172" cy="77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49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9739" y="1160712"/>
            <a:ext cx="8156575" cy="4935288"/>
          </a:xfrm>
        </p:spPr>
        <p:txBody>
          <a:bodyPr/>
          <a:lstStyle/>
          <a:p>
            <a:r>
              <a:rPr lang="cs-CZ" dirty="0"/>
              <a:t>Souběh výluk ušetří roky omezení na hlavním </a:t>
            </a:r>
            <a:r>
              <a:rPr lang="cs-CZ" dirty="0" smtClean="0"/>
              <a:t>koridoru.</a:t>
            </a:r>
            <a:endParaRPr lang="cs-CZ" dirty="0"/>
          </a:p>
          <a:p>
            <a:endParaRPr lang="cs-CZ" dirty="0"/>
          </a:p>
          <a:p>
            <a:r>
              <a:rPr lang="cs-CZ" dirty="0" smtClean="0"/>
              <a:t>Maximálně se využije nutný odklon vlaků.</a:t>
            </a:r>
            <a:endParaRPr lang="cs-CZ" dirty="0"/>
          </a:p>
          <a:p>
            <a:endParaRPr lang="cs-CZ" dirty="0"/>
          </a:p>
          <a:p>
            <a:r>
              <a:rPr lang="cs-CZ" dirty="0" smtClean="0"/>
              <a:t>Otevře se možnost </a:t>
            </a:r>
            <a:r>
              <a:rPr lang="cs-CZ" dirty="0"/>
              <a:t>pokračovat v dalších </a:t>
            </a:r>
            <a:r>
              <a:rPr lang="cs-CZ" dirty="0" smtClean="0"/>
              <a:t>modernizacích.</a:t>
            </a:r>
            <a:endParaRPr lang="cs-CZ" dirty="0"/>
          </a:p>
          <a:p>
            <a:endParaRPr lang="cs-CZ" dirty="0"/>
          </a:p>
          <a:p>
            <a:r>
              <a:rPr lang="cs-CZ" dirty="0" smtClean="0"/>
              <a:t>Realizované investice: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zvýší komfort </a:t>
            </a:r>
            <a:r>
              <a:rPr lang="cs-CZ" dirty="0" smtClean="0"/>
              <a:t>cestujících;</a:t>
            </a:r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/>
              <a:t>zajistí zkrácení jízdních dob a plynulost </a:t>
            </a:r>
            <a:r>
              <a:rPr lang="cs-CZ" dirty="0" smtClean="0"/>
              <a:t>dopravy;</a:t>
            </a:r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/>
              <a:t>přinesou vyšší </a:t>
            </a:r>
            <a:r>
              <a:rPr lang="cs-CZ" dirty="0" smtClean="0"/>
              <a:t>bezpečnost;</a:t>
            </a:r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/>
              <a:t>podpoří tuzemskou </a:t>
            </a:r>
            <a:r>
              <a:rPr lang="cs-CZ" dirty="0" smtClean="0"/>
              <a:t>ekonomiku a </a:t>
            </a:r>
            <a:r>
              <a:rPr lang="cs-CZ" dirty="0"/>
              <a:t>zaměstnanost v </a:t>
            </a:r>
            <a:r>
              <a:rPr lang="cs-CZ" dirty="0" smtClean="0"/>
              <a:t>regionech.</a:t>
            </a:r>
            <a:endParaRPr lang="cs-CZ" dirty="0"/>
          </a:p>
          <a:p>
            <a:pPr marL="360000" lvl="1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6888" y="360000"/>
            <a:ext cx="8156575" cy="569343"/>
          </a:xfrm>
        </p:spPr>
        <p:txBody>
          <a:bodyPr/>
          <a:lstStyle/>
          <a:p>
            <a:r>
              <a:rPr lang="cs-CZ" dirty="0"/>
              <a:t>Výluka = teď zpoždění, na dohled zrychlení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4759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85" y="166687"/>
            <a:ext cx="7962900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13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96888" y="914400"/>
            <a:ext cx="8156575" cy="5299587"/>
          </a:xfrm>
        </p:spPr>
        <p:txBody>
          <a:bodyPr/>
          <a:lstStyle/>
          <a:p>
            <a:r>
              <a:rPr lang="cs-CZ" dirty="0"/>
              <a:t>Jednotlivé stavby budou probíhat od jara 2021 do začátku roku 2023, jedná se celkem o čtyři investiční akce a další opravné </a:t>
            </a:r>
            <a:r>
              <a:rPr lang="cs-CZ" dirty="0" smtClean="0"/>
              <a:t>práce.</a:t>
            </a:r>
            <a:endParaRPr lang="cs-CZ" dirty="0"/>
          </a:p>
          <a:p>
            <a:r>
              <a:rPr lang="cs-CZ" dirty="0"/>
              <a:t>Od 1. září 2021 bude zaveden jednokolejný provoz v úseku Adamov – Blansko, od poloviny prosince pak vlaky opustí trať mezi Brnem a Blanskem úplně. V létě 2022 se pak na tři měsíce zastaví provoz i mezi Březovou nad Svitavou a </a:t>
            </a:r>
            <a:r>
              <a:rPr lang="cs-CZ" dirty="0" smtClean="0"/>
              <a:t>Svitavami.</a:t>
            </a:r>
            <a:endParaRPr lang="cs-CZ" dirty="0"/>
          </a:p>
          <a:p>
            <a:r>
              <a:rPr lang="cs-CZ" dirty="0"/>
              <a:t>Od 6. dubna  platí výlukový jízdní řád, většina dálkových vlaků mezi Brnem a Prahou, s výjimkou linky R19, pojede odklonem přes Havlíčkův </a:t>
            </a:r>
            <a:r>
              <a:rPr lang="cs-CZ" dirty="0" smtClean="0"/>
              <a:t>Brod.</a:t>
            </a:r>
            <a:endParaRPr lang="cs-CZ" dirty="0"/>
          </a:p>
          <a:p>
            <a:r>
              <a:rPr lang="cs-CZ" dirty="0"/>
              <a:t>Regionální osobní vlaky budou nahrazeny autobusy. Během některých výluk pojedou autobusy také namísto spojů linky R 19 v úseku mezi Brnem a </a:t>
            </a:r>
            <a:r>
              <a:rPr lang="cs-CZ" dirty="0" smtClean="0"/>
              <a:t>Svitavami.</a:t>
            </a:r>
            <a:endParaRPr lang="cs-CZ" dirty="0"/>
          </a:p>
          <a:p>
            <a:r>
              <a:rPr lang="cs-CZ" dirty="0"/>
              <a:t>Mezi Adamovem a Brnem se kompletně opraví železniční </a:t>
            </a:r>
            <a:r>
              <a:rPr lang="cs-CZ" dirty="0" smtClean="0"/>
              <a:t>svršek a </a:t>
            </a:r>
            <a:r>
              <a:rPr lang="cs-CZ" dirty="0"/>
              <a:t>zastávka Adamov, sanovat se budou skalní svahy a tunely, nová nástupiště dostane i stanice </a:t>
            </a:r>
            <a:r>
              <a:rPr lang="cs-CZ" dirty="0" smtClean="0"/>
              <a:t>Adamov.</a:t>
            </a:r>
            <a:endParaRPr lang="cs-CZ" dirty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96888" y="360000"/>
            <a:ext cx="8156575" cy="554400"/>
          </a:xfrm>
        </p:spPr>
        <p:txBody>
          <a:bodyPr/>
          <a:lstStyle/>
          <a:p>
            <a:r>
              <a:rPr lang="cs-CZ" dirty="0"/>
              <a:t>Brno </a:t>
            </a:r>
            <a:r>
              <a:rPr lang="cs-CZ" dirty="0" smtClean="0"/>
              <a:t>– </a:t>
            </a:r>
            <a:r>
              <a:rPr lang="cs-CZ" dirty="0"/>
              <a:t>Svitavy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0892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96888" y="1509713"/>
            <a:ext cx="8156575" cy="4729722"/>
          </a:xfrm>
        </p:spPr>
        <p:txBody>
          <a:bodyPr/>
          <a:lstStyle/>
          <a:p>
            <a:r>
              <a:rPr lang="cs-CZ" dirty="0"/>
              <a:t>Modernizace proběhne v letech 2021 </a:t>
            </a:r>
            <a:r>
              <a:rPr lang="cs-CZ" dirty="0" smtClean="0"/>
              <a:t>až 2023.</a:t>
            </a:r>
            <a:endParaRPr lang="cs-CZ" dirty="0"/>
          </a:p>
          <a:p>
            <a:r>
              <a:rPr lang="cs-CZ" dirty="0"/>
              <a:t>Od 6. dubna 2021 platí výlukový jízdní řád, stavební práce výrazně ovlivní provoz nejen na hlavním koridoru mezi Prahou a Českou Třebovou, ale i na dalších </a:t>
            </a:r>
            <a:r>
              <a:rPr lang="cs-CZ" dirty="0" smtClean="0"/>
              <a:t>tratích.</a:t>
            </a:r>
            <a:endParaRPr lang="cs-CZ" dirty="0"/>
          </a:p>
          <a:p>
            <a:r>
              <a:rPr lang="cs-CZ" dirty="0"/>
              <a:t>Regionální osobní vlaky budou nahrazeny </a:t>
            </a:r>
            <a:r>
              <a:rPr lang="cs-CZ" dirty="0" smtClean="0"/>
              <a:t>autobusy.</a:t>
            </a:r>
            <a:endParaRPr lang="cs-CZ" dirty="0"/>
          </a:p>
          <a:p>
            <a:r>
              <a:rPr lang="cs-CZ" dirty="0"/>
              <a:t>Dálková doprava mezi Prahou a Brnem bude s výjimkou linky R 19 vedena odklonem přes Havlíčkův </a:t>
            </a:r>
            <a:r>
              <a:rPr lang="cs-CZ" dirty="0" smtClean="0"/>
              <a:t>Brod.</a:t>
            </a:r>
            <a:endParaRPr lang="cs-CZ" dirty="0"/>
          </a:p>
          <a:p>
            <a:r>
              <a:rPr lang="cs-CZ" dirty="0"/>
              <a:t>Dálkové spoje ve směru Praha – Olomouc pojedou v upravených časových </a:t>
            </a:r>
            <a:r>
              <a:rPr lang="cs-CZ" dirty="0" smtClean="0"/>
              <a:t>polohách.</a:t>
            </a:r>
            <a:endParaRPr lang="cs-CZ" dirty="0"/>
          </a:p>
          <a:p>
            <a:r>
              <a:rPr lang="cs-CZ" dirty="0"/>
              <a:t>Výsledkem stavby bude vybudování nové odbočky Bezpráví, která zvýší kapacitu dráhy, a modernizace stanice Brandýs nad Orlicí, kde se postaví dvě nová nástupiště.</a:t>
            </a: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Brandýs nad Orlicí – Ústí nad Orlicí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7388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7</a:t>
            </a:fld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890587"/>
            <a:ext cx="81153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96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96888" y="1509713"/>
            <a:ext cx="8156575" cy="4615784"/>
          </a:xfrm>
        </p:spPr>
        <p:txBody>
          <a:bodyPr/>
          <a:lstStyle/>
          <a:p>
            <a:r>
              <a:rPr lang="cs-CZ" dirty="0"/>
              <a:t>Modernizace uzlu Pardubice začala v září </a:t>
            </a:r>
            <a:r>
              <a:rPr lang="cs-CZ" dirty="0" smtClean="0"/>
              <a:t>2020.</a:t>
            </a:r>
            <a:endParaRPr lang="cs-CZ" dirty="0"/>
          </a:p>
          <a:p>
            <a:r>
              <a:rPr lang="cs-CZ" dirty="0"/>
              <a:t>Stavební práce jsou plánovány do konce roku </a:t>
            </a:r>
            <a:r>
              <a:rPr lang="cs-CZ" dirty="0" smtClean="0"/>
              <a:t>2023.</a:t>
            </a:r>
            <a:endParaRPr lang="cs-CZ" dirty="0"/>
          </a:p>
          <a:p>
            <a:r>
              <a:rPr lang="cs-CZ" dirty="0"/>
              <a:t>Během prvních měsíců roku 2024 budou probíhat úpravy zabezpečovacích </a:t>
            </a:r>
            <a:r>
              <a:rPr lang="cs-CZ" dirty="0" smtClean="0"/>
              <a:t>zařízení.</a:t>
            </a:r>
            <a:endParaRPr lang="cs-CZ" dirty="0"/>
          </a:p>
          <a:p>
            <a:r>
              <a:rPr lang="cs-CZ" dirty="0"/>
              <a:t>Modernizace uzlu Pardubice </a:t>
            </a:r>
            <a:r>
              <a:rPr lang="cs-CZ" dirty="0" smtClean="0"/>
              <a:t>přinese:</a:t>
            </a:r>
            <a:endParaRPr lang="cs-CZ" dirty="0"/>
          </a:p>
          <a:p>
            <a:pPr lvl="1"/>
            <a:r>
              <a:rPr lang="cs-CZ" dirty="0"/>
              <a:t>zvýšení traťové rychlosti při průjezdu uzlem až na 160 </a:t>
            </a:r>
            <a:r>
              <a:rPr lang="cs-CZ" dirty="0" smtClean="0"/>
              <a:t>km/h;</a:t>
            </a:r>
            <a:endParaRPr lang="cs-CZ" dirty="0"/>
          </a:p>
          <a:p>
            <a:pPr lvl="1"/>
            <a:r>
              <a:rPr lang="cs-CZ" dirty="0"/>
              <a:t>výstavbu nového ostrovního </a:t>
            </a:r>
            <a:r>
              <a:rPr lang="cs-CZ" dirty="0" smtClean="0"/>
              <a:t>nástupiště;</a:t>
            </a:r>
            <a:endParaRPr lang="cs-CZ" dirty="0"/>
          </a:p>
          <a:p>
            <a:pPr lvl="1"/>
            <a:r>
              <a:rPr lang="cs-CZ" dirty="0"/>
              <a:t>modernizaci stávajících </a:t>
            </a:r>
            <a:r>
              <a:rPr lang="cs-CZ" dirty="0" smtClean="0"/>
              <a:t>nástupišť;</a:t>
            </a:r>
            <a:endParaRPr lang="cs-CZ" dirty="0"/>
          </a:p>
          <a:p>
            <a:pPr lvl="1"/>
            <a:r>
              <a:rPr lang="cs-CZ" dirty="0"/>
              <a:t>vybudování nové přístupové lávky přes železniční </a:t>
            </a:r>
            <a:r>
              <a:rPr lang="cs-CZ" dirty="0" smtClean="0"/>
              <a:t>stanici;</a:t>
            </a:r>
            <a:endParaRPr lang="cs-CZ" dirty="0"/>
          </a:p>
          <a:p>
            <a:pPr lvl="1"/>
            <a:r>
              <a:rPr lang="cs-CZ" dirty="0"/>
              <a:t>zlepšení podmínek pro průjezd nákladních vlaků o délce 740 </a:t>
            </a:r>
            <a:r>
              <a:rPr lang="cs-CZ" dirty="0" smtClean="0"/>
              <a:t>metrů.</a:t>
            </a:r>
            <a:endParaRPr lang="cs-CZ" dirty="0"/>
          </a:p>
          <a:p>
            <a:r>
              <a:rPr lang="cs-CZ" dirty="0"/>
              <a:t>Navržené řešení umožní výhledově </a:t>
            </a:r>
            <a:r>
              <a:rPr lang="cs-CZ" dirty="0" smtClean="0"/>
              <a:t>nové, </a:t>
            </a:r>
            <a:r>
              <a:rPr lang="cs-CZ" dirty="0" err="1"/>
              <a:t>bezúvraťové</a:t>
            </a:r>
            <a:r>
              <a:rPr lang="cs-CZ" dirty="0"/>
              <a:t> propojení s tratí Chrudim – Pardubice-Rosice nad </a:t>
            </a:r>
            <a:r>
              <a:rPr lang="cs-CZ" dirty="0" smtClean="0"/>
              <a:t>Labem.</a:t>
            </a:r>
            <a:endParaRPr lang="cs-CZ" dirty="0"/>
          </a:p>
          <a:p>
            <a:r>
              <a:rPr lang="cs-CZ" dirty="0"/>
              <a:t>Po dobu výluk je omezen průjezd vlaků stanicí.</a:t>
            </a: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Rekonstrukce pardubického uzlu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2873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96888" y="1445342"/>
            <a:ext cx="8156575" cy="4882027"/>
          </a:xfrm>
        </p:spPr>
        <p:txBody>
          <a:bodyPr/>
          <a:lstStyle/>
          <a:p>
            <a:r>
              <a:rPr lang="cs-CZ" dirty="0"/>
              <a:t>Od května zahájení přípravných prací, od konce měsíce začne půlroční nepřetržitá výluka traťové koleje Pardubice – Pardubice-Rosice nad </a:t>
            </a:r>
            <a:r>
              <a:rPr lang="cs-CZ" dirty="0" smtClean="0"/>
              <a:t>Labem.</a:t>
            </a:r>
            <a:endParaRPr lang="cs-CZ" dirty="0"/>
          </a:p>
          <a:p>
            <a:r>
              <a:rPr lang="cs-CZ" dirty="0"/>
              <a:t>Souběžně budou probíhat práce na </a:t>
            </a:r>
            <a:r>
              <a:rPr lang="cs-CZ" dirty="0" err="1"/>
              <a:t>zdvoukolejnění</a:t>
            </a:r>
            <a:r>
              <a:rPr lang="cs-CZ" dirty="0"/>
              <a:t> trati Pardubice-Rosice nad Labem – </a:t>
            </a:r>
            <a:r>
              <a:rPr lang="cs-CZ" dirty="0" smtClean="0"/>
              <a:t>Stéblová.</a:t>
            </a:r>
            <a:endParaRPr lang="cs-CZ" dirty="0"/>
          </a:p>
          <a:p>
            <a:r>
              <a:rPr lang="cs-CZ" dirty="0"/>
              <a:t>Rychlost vlaků se zvýší na 160 </a:t>
            </a:r>
            <a:r>
              <a:rPr lang="cs-CZ" dirty="0" smtClean="0"/>
              <a:t>km/hod.</a:t>
            </a:r>
            <a:endParaRPr lang="cs-CZ" dirty="0"/>
          </a:p>
          <a:p>
            <a:r>
              <a:rPr lang="cs-CZ" dirty="0"/>
              <a:t>Ve stanici Pardubice-Rosice nad Labem vzniknou nová nástupiště přístupná </a:t>
            </a:r>
            <a:r>
              <a:rPr lang="cs-CZ" dirty="0" smtClean="0"/>
              <a:t>podchodem.</a:t>
            </a:r>
            <a:endParaRPr lang="cs-CZ" dirty="0"/>
          </a:p>
          <a:p>
            <a:r>
              <a:rPr lang="cs-CZ" dirty="0"/>
              <a:t>Rekonstrukcí projde zastávka </a:t>
            </a:r>
            <a:r>
              <a:rPr lang="cs-CZ" dirty="0" smtClean="0"/>
              <a:t>Pardubice-Semtín.</a:t>
            </a:r>
            <a:endParaRPr lang="cs-CZ" dirty="0"/>
          </a:p>
          <a:p>
            <a:r>
              <a:rPr lang="cs-CZ" dirty="0"/>
              <a:t>Vybuduje se nová zastávka </a:t>
            </a:r>
            <a:r>
              <a:rPr lang="cs-CZ" dirty="0" smtClean="0"/>
              <a:t>Stéblová obec</a:t>
            </a:r>
            <a:r>
              <a:rPr lang="cs-CZ" dirty="0"/>
              <a:t>, která zkrátí docházkovou vzdálenost na </a:t>
            </a:r>
            <a:r>
              <a:rPr lang="cs-CZ" dirty="0" smtClean="0"/>
              <a:t>vlak. </a:t>
            </a:r>
            <a:endParaRPr lang="cs-CZ" dirty="0"/>
          </a:p>
          <a:p>
            <a:r>
              <a:rPr lang="cs-CZ" dirty="0"/>
              <a:t>V rámci stavby bude rekonstruován a </a:t>
            </a:r>
            <a:r>
              <a:rPr lang="cs-CZ" dirty="0" err="1"/>
              <a:t>zdvoukolejněn</a:t>
            </a:r>
            <a:r>
              <a:rPr lang="cs-CZ" dirty="0"/>
              <a:t> most přes Labe v Pardubicích.</a:t>
            </a: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96888" y="360000"/>
            <a:ext cx="8156575" cy="475742"/>
          </a:xfrm>
        </p:spPr>
        <p:txBody>
          <a:bodyPr/>
          <a:lstStyle/>
          <a:p>
            <a:r>
              <a:rPr lang="cs-CZ" dirty="0"/>
              <a:t>Pardubice </a:t>
            </a:r>
            <a:r>
              <a:rPr lang="cs-CZ" dirty="0" smtClean="0"/>
              <a:t>– </a:t>
            </a:r>
            <a:r>
              <a:rPr lang="cs-CZ" dirty="0"/>
              <a:t>Pardubice-Rosice n. L. </a:t>
            </a:r>
            <a:r>
              <a:rPr lang="cs-CZ" dirty="0" smtClean="0"/>
              <a:t>– </a:t>
            </a:r>
            <a:r>
              <a:rPr lang="cs-CZ" dirty="0"/>
              <a:t>Stéblová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BBFFE0-7584-47E7-90FA-15F39808A249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242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ZDC">
      <a:dk1>
        <a:srgbClr val="002B59"/>
      </a:dk1>
      <a:lt1>
        <a:srgbClr val="FFFFFF"/>
      </a:lt1>
      <a:dk2>
        <a:srgbClr val="FF5200"/>
      </a:dk2>
      <a:lt2>
        <a:srgbClr val="FFFFFF"/>
      </a:lt2>
      <a:accent1>
        <a:srgbClr val="002B59"/>
      </a:accent1>
      <a:accent2>
        <a:srgbClr val="FF5200"/>
      </a:accent2>
      <a:accent3>
        <a:srgbClr val="00A1E0"/>
      </a:accent3>
      <a:accent4>
        <a:srgbClr val="737373"/>
      </a:accent4>
      <a:accent5>
        <a:srgbClr val="82BC00"/>
      </a:accent5>
      <a:accent6>
        <a:srgbClr val="34A49A"/>
      </a:accent6>
      <a:hlink>
        <a:srgbClr val="002B59"/>
      </a:hlink>
      <a:folHlink>
        <a:srgbClr val="737373"/>
      </a:folHlink>
    </a:clrScheme>
    <a:fontScheme name="SZDC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 w="12700">
          <a:solidFill>
            <a:schemeClr val="accent3"/>
          </a:solidFill>
        </a:ln>
      </a:spPr>
      <a:bodyPr lIns="72000" tIns="54000" rIns="72000" bIns="72000" rtlCol="0" anchor="t" anchorCtr="0"/>
      <a:lstStyle>
        <a:defPPr algn="l">
          <a:defRPr sz="15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3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noFill/>
        </a:ln>
      </a:spPr>
      <a:bodyPr wrap="square" lIns="0" tIns="0" rIns="0" bIns="0" rtlCol="0">
        <a:spAutoFit/>
      </a:bodyPr>
      <a:lstStyle>
        <a:defPPr>
          <a:defRPr sz="15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68DDC52BD08C74A84BD722897D47355" ma:contentTypeVersion="7" ma:contentTypeDescription="Vytvořit nový dokument" ma:contentTypeScope="" ma:versionID="0091792794118dfa8380e63db8c156dc">
  <xsd:schema xmlns:xsd="http://www.w3.org/2001/XMLSchema" xmlns:p="http://schemas.microsoft.com/office/2006/metadata/properties" xmlns:ns1="http://schemas.microsoft.com/sharepoint/v3" xmlns:ns2="http://schemas.microsoft.com/sharepoint/v3/fields" targetNamespace="http://schemas.microsoft.com/office/2006/metadata/properties" ma:root="true" ma:fieldsID="e50c54431dbdc2c5f53f82dc5678a903" ns1:_="" ns2:_="">
    <xsd:import namespace="http://schemas.microsoft.com/sharepoint/v3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URL" minOccurs="0"/>
                <xsd:element ref="ns2:_Source" minOccurs="0"/>
                <xsd:element ref="ns2:_RightsManagement" minOccurs="0"/>
                <xsd:element ref="ns2:_Coverag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URL" ma:index="8" nillable="true" ma:displayName="Adresa URL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dms="http://schemas.microsoft.com/office/2006/documentManagement/types" targetNamespace="http://schemas.microsoft.com/sharepoint/v3/fields" elementFormDefault="qualified">
    <xsd:import namespace="http://schemas.microsoft.com/office/2006/documentManagement/types"/>
    <xsd:element name="_Source" ma:index="9" nillable="true" ma:displayName="Zdroj" ma:description="Odkazy na prostředky, z nichž byl tento prostředek odvozen" ma:internalName="_Source">
      <xsd:simpleType>
        <xsd:restriction base="dms:Note"/>
      </xsd:simpleType>
    </xsd:element>
    <xsd:element name="_RightsManagement" ma:index="10" nillable="true" ma:displayName="Správa práv" ma:description="Informace o právech souvisejících s tímto prostředkem" ma:internalName="_RightsManagement">
      <xsd:simpleType>
        <xsd:restriction base="dms:Note"/>
      </xsd:simpleType>
    </xsd:element>
    <xsd:element name="_Coverage" ma:index="11" nillable="true" ma:displayName="Pokrytí" ma:description="Rozsah" ma:internalName="_Coverag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 ma:readOnly="true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 ma:index="12" ma:displayName="Kategorie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_Source xmlns="http://schemas.microsoft.com/sharepoint/v3/fields" xsi:nil="true"/>
    <URL xmlns="http://schemas.microsoft.com/sharepoint/v3">
      <Url xsi:nil="true"/>
      <Description xsi:nil="true"/>
    </URL>
    <_Coverage xmlns="http://schemas.microsoft.com/sharepoint/v3/fields" xsi:nil="true"/>
    <_RightsManagement xmlns="http://schemas.microsoft.com/sharepoint/v3/fields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959A55-E3B2-4E0A-BA1F-AAA071C6E5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3/field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4A5EC983-CFE7-448C-B742-EDD42B46D1A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sharepoint/v3/field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EFF8EA7-1263-4087-AF0F-9F8B60680C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1795</TotalTime>
  <Words>818</Words>
  <Application>Microsoft Office PowerPoint</Application>
  <PresentationFormat>Předvádění na obrazovce (4:3)</PresentationFormat>
  <Paragraphs>98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Calibri</vt:lpstr>
      <vt:lpstr>Verdana</vt:lpstr>
      <vt:lpstr>Office Theme</vt:lpstr>
      <vt:lpstr>Významné výluky 2021–2022</vt:lpstr>
      <vt:lpstr>Souběh výluk je nezbytný</vt:lpstr>
      <vt:lpstr>Výluka = teď zpoždění, na dohled zrychlení</vt:lpstr>
      <vt:lpstr>Prezentace aplikace PowerPoint</vt:lpstr>
      <vt:lpstr>Brno – Svitavy</vt:lpstr>
      <vt:lpstr>Brandýs nad Orlicí – Ústí nad Orlicí </vt:lpstr>
      <vt:lpstr>Prezentace aplikace PowerPoint</vt:lpstr>
      <vt:lpstr>Rekonstrukce pardubického uzlu</vt:lpstr>
      <vt:lpstr>Pardubice – Pardubice-Rosice n. L. – Stéblová</vt:lpstr>
      <vt:lpstr>Prezentace aplikace PowerPoint</vt:lpstr>
      <vt:lpstr>Velim – Poříčany</vt:lpstr>
      <vt:lpstr>Dopravní opatření v souvislosti s modernizací Velim – Poříčany</vt:lpstr>
      <vt:lpstr>Dejte nám pár minut navíc, my postavíme modernější, rychlejší a bezpečnější železnici</vt:lpstr>
      <vt:lpstr>Prezentace aplikace PowerPoint</vt:lpstr>
      <vt:lpstr>Děkuji za pozornost</vt:lpstr>
    </vt:vector>
  </TitlesOfParts>
  <Company>Správa železnic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Dlouhý název  příslušné prezentace</dc:title>
  <dc:creator>Bérová Šárka</dc:creator>
  <cp:lastModifiedBy>Friebová Nela, DiS.</cp:lastModifiedBy>
  <cp:revision>38</cp:revision>
  <dcterms:created xsi:type="dcterms:W3CDTF">2018-05-24T14:44:43Z</dcterms:created>
  <dcterms:modified xsi:type="dcterms:W3CDTF">2021-03-25T09:57:23Z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0x010100D68DDC52BD08C74A84BD722897D47355</vt:lpwstr>
  </property>
</Properties>
</file>