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319" r:id="rId5"/>
    <p:sldId id="320" r:id="rId6"/>
    <p:sldId id="321" r:id="rId7"/>
    <p:sldId id="322" r:id="rId8"/>
    <p:sldId id="346" r:id="rId9"/>
    <p:sldId id="345" r:id="rId10"/>
    <p:sldId id="347" r:id="rId11"/>
    <p:sldId id="350" r:id="rId12"/>
    <p:sldId id="348" r:id="rId13"/>
    <p:sldId id="323" r:id="rId14"/>
    <p:sldId id="333" r:id="rId15"/>
    <p:sldId id="352" r:id="rId16"/>
    <p:sldId id="351" r:id="rId17"/>
    <p:sldId id="349" r:id="rId18"/>
    <p:sldId id="28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orient="horz" pos="273"/>
        <p:guide orient="horz" pos="4125"/>
        <p:guide orient="horz" pos="3822"/>
        <p:guide orient="horz" pos="951"/>
        <p:guide pos="2880"/>
        <p:guide pos="313"/>
        <p:guide pos="5451"/>
        <p:guide pos="2049"/>
        <p:guide pos="3711"/>
        <p:guide pos="3864"/>
        <p:guide pos="2801"/>
        <p:guide pos="2959"/>
        <p:guide pos="1896"/>
        <p:guide orient="horz" pos="34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26000" cy="126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25.03.2021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891A1E-0827-4DD5-99F4-29F0EDDEA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B9573AE-0377-40D9-BDA9-DF8523212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539432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509713"/>
            <a:ext cx="3949700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509713"/>
            <a:ext cx="3956050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88" y="1509713"/>
            <a:ext cx="2638425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509713"/>
            <a:ext cx="2513012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2383"/>
            <a:ext cx="9146841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5357813"/>
            <a:ext cx="8147050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9FD0009-DC01-4F33-B276-32C4FF47F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1292B9-B0DA-4A20-A685-585E68CD4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6328800"/>
            <a:ext cx="251066" cy="199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C49D45-999F-4C4C-A226-5F2BA609E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88" y="357188"/>
            <a:ext cx="8156575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509713"/>
            <a:ext cx="8156575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27369"/>
            <a:ext cx="909464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6327369"/>
            <a:ext cx="5742696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27369"/>
            <a:ext cx="481063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52871A-25F2-4A43-92F2-20178E160D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Významné výluky </a:t>
            </a:r>
            <a:r>
              <a:rPr lang="cs-CZ" dirty="0" smtClean="0"/>
              <a:t>2021–2022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Praha</a:t>
            </a:r>
            <a:r>
              <a:rPr lang="it-IT" dirty="0"/>
              <a:t>,  </a:t>
            </a:r>
            <a:r>
              <a:rPr lang="cs-CZ" dirty="0"/>
              <a:t>25. 3. 2021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Bc. Jiří Svoboda, MBA</a:t>
            </a:r>
          </a:p>
          <a:p>
            <a:pPr marL="0" lvl="1" indent="0">
              <a:buNone/>
            </a:pPr>
            <a:r>
              <a:rPr lang="cs-CZ" dirty="0"/>
              <a:t>Generální ředitel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90625"/>
            <a:ext cx="81153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1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062" y="1307690"/>
            <a:ext cx="8156574" cy="4060724"/>
          </a:xfrm>
        </p:spPr>
        <p:txBody>
          <a:bodyPr/>
          <a:lstStyle/>
          <a:p>
            <a:r>
              <a:rPr lang="cs-CZ" dirty="0"/>
              <a:t>Realizace probíhá </a:t>
            </a:r>
            <a:r>
              <a:rPr lang="cs-CZ" dirty="0" smtClean="0"/>
              <a:t>po </a:t>
            </a:r>
            <a:r>
              <a:rPr lang="cs-CZ" dirty="0"/>
              <a:t>etapách v letech 2020 </a:t>
            </a:r>
            <a:r>
              <a:rPr lang="cs-CZ" dirty="0" smtClean="0"/>
              <a:t>až 2023.</a:t>
            </a:r>
            <a:endParaRPr lang="cs-CZ" dirty="0"/>
          </a:p>
          <a:p>
            <a:r>
              <a:rPr lang="cs-CZ" dirty="0"/>
              <a:t>V první polovině letošního roku probíhají práce převážně v </a:t>
            </a:r>
            <a:r>
              <a:rPr lang="cs-CZ" dirty="0" smtClean="0"/>
              <a:t>Poříčanech.</a:t>
            </a:r>
            <a:endParaRPr lang="cs-CZ" dirty="0"/>
          </a:p>
          <a:p>
            <a:r>
              <a:rPr lang="cs-CZ" dirty="0"/>
              <a:t>V červenci a srpnu se postupně zavede jednokolejný provoz mezi Poříčany a Pečkami a Pečkami a Velimí, vybudují se nové </a:t>
            </a:r>
            <a:r>
              <a:rPr lang="cs-CZ" dirty="0" smtClean="0"/>
              <a:t>odbočky.</a:t>
            </a:r>
            <a:endParaRPr lang="cs-CZ" dirty="0"/>
          </a:p>
          <a:p>
            <a:r>
              <a:rPr lang="cs-CZ" dirty="0"/>
              <a:t>V závěru </a:t>
            </a:r>
            <a:r>
              <a:rPr lang="cs-CZ" dirty="0" smtClean="0"/>
              <a:t>letošního roku proběhne </a:t>
            </a:r>
            <a:r>
              <a:rPr lang="cs-CZ" dirty="0"/>
              <a:t>výluka úseku Sadská – Poříčany včetně zaústění trati do stanice </a:t>
            </a:r>
            <a:r>
              <a:rPr lang="cs-CZ" dirty="0" smtClean="0"/>
              <a:t>Poříčany.</a:t>
            </a:r>
            <a:endParaRPr lang="cs-CZ" dirty="0"/>
          </a:p>
          <a:p>
            <a:r>
              <a:rPr lang="cs-CZ" dirty="0"/>
              <a:t>Při dalších výlukách už bude možné využít nové odbočky, dopad na provoz vlaku bude </a:t>
            </a:r>
            <a:r>
              <a:rPr lang="cs-CZ" dirty="0" smtClean="0"/>
              <a:t>menší.</a:t>
            </a:r>
            <a:endParaRPr lang="cs-CZ" dirty="0"/>
          </a:p>
          <a:p>
            <a:r>
              <a:rPr lang="cs-CZ" dirty="0"/>
              <a:t>Většina stavebních prací s dopadem na železniční dopravu skončí do konce roku 2023.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Železniční doprava a kraje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Velim </a:t>
            </a:r>
            <a:r>
              <a:rPr lang="cs-CZ" dirty="0" smtClean="0"/>
              <a:t>– </a:t>
            </a:r>
            <a:r>
              <a:rPr lang="cs-CZ" dirty="0"/>
              <a:t>Poříčany</a:t>
            </a:r>
          </a:p>
        </p:txBody>
      </p:sp>
    </p:spTree>
    <p:extLst>
      <p:ext uri="{BB962C8B-B14F-4D97-AF65-F5344CB8AC3E}">
        <p14:creationId xmlns:p14="http://schemas.microsoft.com/office/powerpoint/2010/main" val="393119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Vlaky regionální dopravy nahradí autobusy, dálkové spoje budou dojíždět do cílové stanice se </a:t>
            </a:r>
            <a:r>
              <a:rPr lang="cs-CZ" dirty="0" smtClean="0"/>
              <a:t>zpožděním.</a:t>
            </a:r>
            <a:endParaRPr lang="cs-CZ" dirty="0"/>
          </a:p>
          <a:p>
            <a:r>
              <a:rPr lang="cs-CZ" dirty="0"/>
              <a:t>Podle postupu prací se opatření pro osobní dopravu budou </a:t>
            </a:r>
            <a:r>
              <a:rPr lang="cs-CZ" dirty="0" smtClean="0"/>
              <a:t>měnit.</a:t>
            </a:r>
            <a:endParaRPr lang="cs-CZ" dirty="0"/>
          </a:p>
          <a:p>
            <a:r>
              <a:rPr lang="cs-CZ" dirty="0"/>
              <a:t>Náhradní autobusová doprava tak bude v jednotlivých etapách fungovat mezi různými </a:t>
            </a:r>
            <a:r>
              <a:rPr lang="cs-CZ" dirty="0" smtClean="0"/>
              <a:t>stanicemi. </a:t>
            </a:r>
            <a:endParaRPr lang="cs-CZ" dirty="0"/>
          </a:p>
          <a:p>
            <a:r>
              <a:rPr lang="cs-CZ" dirty="0"/>
              <a:t>Dočasně nahrazeny autobusy budou nejen osobní vlaky na hlavní trati Praha – Kolín, ale také na trati Poříčany – </a:t>
            </a:r>
            <a:r>
              <a:rPr lang="cs-CZ" dirty="0" smtClean="0"/>
              <a:t>Nymburk.</a:t>
            </a:r>
            <a:endParaRPr lang="cs-CZ" dirty="0"/>
          </a:p>
          <a:p>
            <a:r>
              <a:rPr lang="cs-CZ" dirty="0"/>
              <a:t>Některé spoje dálkové dopravy mezi Prahou a Kolínem a v relaci Praha – Hradec Králové budou vedeny odklonem </a:t>
            </a:r>
            <a:r>
              <a:rPr lang="cs-CZ" dirty="0" smtClean="0"/>
              <a:t>přes </a:t>
            </a:r>
            <a:r>
              <a:rPr lang="cs-CZ" dirty="0"/>
              <a:t>Lysou nad Labem a Nymburk.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Dopravní opatření v souvislosti s modernizací Velim </a:t>
            </a:r>
            <a:r>
              <a:rPr lang="cs-CZ" dirty="0" smtClean="0"/>
              <a:t>– </a:t>
            </a:r>
            <a:r>
              <a:rPr lang="cs-CZ" dirty="0"/>
              <a:t>Poříčany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07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888" y="1160712"/>
            <a:ext cx="8156574" cy="454695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Zlepšíme </a:t>
            </a:r>
            <a:r>
              <a:rPr lang="cs-CZ" dirty="0" smtClean="0"/>
              <a:t>váš </a:t>
            </a:r>
            <a:r>
              <a:rPr lang="cs-CZ" dirty="0"/>
              <a:t>komfort při </a:t>
            </a:r>
            <a:r>
              <a:rPr lang="cs-CZ" dirty="0" smtClean="0"/>
              <a:t>jízdě.</a:t>
            </a:r>
            <a:endParaRPr lang="cs-CZ" dirty="0"/>
          </a:p>
          <a:p>
            <a:endParaRPr lang="cs-CZ" dirty="0"/>
          </a:p>
          <a:p>
            <a:r>
              <a:rPr lang="cs-CZ" dirty="0"/>
              <a:t>Zkrátíme váš čas na </a:t>
            </a:r>
            <a:r>
              <a:rPr lang="cs-CZ" dirty="0" smtClean="0"/>
              <a:t>cestě.</a:t>
            </a:r>
            <a:endParaRPr lang="cs-CZ" dirty="0"/>
          </a:p>
          <a:p>
            <a:endParaRPr lang="cs-CZ" dirty="0"/>
          </a:p>
          <a:p>
            <a:r>
              <a:rPr lang="cs-CZ" dirty="0"/>
              <a:t>Zvýšíme bezpečnost železničního </a:t>
            </a:r>
            <a:r>
              <a:rPr lang="cs-CZ" dirty="0" smtClean="0"/>
              <a:t>provozu.</a:t>
            </a:r>
            <a:endParaRPr lang="cs-CZ" dirty="0"/>
          </a:p>
          <a:p>
            <a:endParaRPr lang="cs-CZ" dirty="0"/>
          </a:p>
          <a:p>
            <a:r>
              <a:rPr lang="cs-CZ" dirty="0"/>
              <a:t>Postavíme nová nástupiště s pohodlným </a:t>
            </a:r>
            <a:r>
              <a:rPr lang="cs-CZ" dirty="0" smtClean="0"/>
              <a:t>přístupem </a:t>
            </a:r>
            <a:r>
              <a:rPr lang="cs-CZ" dirty="0"/>
              <a:t>do vlaku.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BFFE0-7584-47E7-90FA-15F39808A249}" type="slidenum">
              <a:rPr kumimoji="0" lang="cs-CZ" sz="1100" b="1" i="0" u="none" strike="noStrike" kern="1200" cap="none" spc="0" normalizeH="0" baseline="0" noProof="0" smtClean="0">
                <a:ln>
                  <a:noFill/>
                </a:ln>
                <a:solidFill>
                  <a:srgbClr val="002B5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002B5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Dejte nám pár minut navíc, my postavíme modernější, rychlejší a bezpečnější železnici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413" y="4164628"/>
            <a:ext cx="1689325" cy="16893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358" y="4185937"/>
            <a:ext cx="1668016" cy="16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3900"/>
            <a:ext cx="8534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3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252000" lvl="1" indent="0">
              <a:buNone/>
            </a:pPr>
            <a:r>
              <a:rPr lang="cs-CZ" dirty="0"/>
              <a:t>Bc. Jiří Svoboda, MBA</a:t>
            </a:r>
          </a:p>
          <a:p>
            <a:pPr marL="504000" lvl="2" indent="0">
              <a:buNone/>
            </a:pPr>
            <a:r>
              <a:rPr lang="cs-CZ" dirty="0"/>
              <a:t>Generální ředitel</a:t>
            </a:r>
          </a:p>
          <a:p>
            <a:pPr marL="504000" lvl="2" indent="0">
              <a:buNone/>
            </a:pP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spravazeleznic.cz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železnic, 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88" y="3357243"/>
            <a:ext cx="8156575" cy="365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Souběh výluk je nezbytný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2988" y="6327775"/>
            <a:ext cx="481012" cy="220663"/>
          </a:xfrm>
        </p:spPr>
        <p:txBody>
          <a:bodyPr/>
          <a:lstStyle/>
          <a:p>
            <a:fld id="{D2BBFFE0-7584-47E7-90FA-15F39808A24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27775"/>
            <a:ext cx="5741988" cy="2206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586" y="-451441"/>
            <a:ext cx="10937172" cy="77608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695" y="-340316"/>
            <a:ext cx="10937172" cy="77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739" y="1160712"/>
            <a:ext cx="8156575" cy="4935288"/>
          </a:xfrm>
        </p:spPr>
        <p:txBody>
          <a:bodyPr/>
          <a:lstStyle/>
          <a:p>
            <a:r>
              <a:rPr lang="cs-CZ" dirty="0"/>
              <a:t>Souběh výluk ušetří roky omezení na hlavním </a:t>
            </a:r>
            <a:r>
              <a:rPr lang="cs-CZ" dirty="0" smtClean="0"/>
              <a:t>koridoru.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Maximálně se využije nutný odklon vlaků.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Otevře se možnost </a:t>
            </a:r>
            <a:r>
              <a:rPr lang="cs-CZ" dirty="0"/>
              <a:t>pokračovat v dalších </a:t>
            </a:r>
            <a:r>
              <a:rPr lang="cs-CZ" dirty="0" smtClean="0"/>
              <a:t>modernizacích.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Realizované investice: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zvýší komfort </a:t>
            </a:r>
            <a:r>
              <a:rPr lang="cs-CZ" dirty="0" smtClean="0"/>
              <a:t>cestujících;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zajistí zkrácení jízdních dob a plynulost </a:t>
            </a:r>
            <a:r>
              <a:rPr lang="cs-CZ" dirty="0" smtClean="0"/>
              <a:t>dopravy;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přinesou vyšší </a:t>
            </a:r>
            <a:r>
              <a:rPr lang="cs-CZ" dirty="0" smtClean="0"/>
              <a:t>bezpečnost;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podpoří tuzemskou </a:t>
            </a:r>
            <a:r>
              <a:rPr lang="cs-CZ" dirty="0" smtClean="0"/>
              <a:t>ekonomiku a </a:t>
            </a:r>
            <a:r>
              <a:rPr lang="cs-CZ" dirty="0"/>
              <a:t>zaměstnanost v </a:t>
            </a:r>
            <a:r>
              <a:rPr lang="cs-CZ" dirty="0" smtClean="0"/>
              <a:t>regionech.</a:t>
            </a:r>
            <a:endParaRPr lang="cs-CZ" dirty="0"/>
          </a:p>
          <a:p>
            <a:pPr marL="3600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569343"/>
          </a:xfrm>
        </p:spPr>
        <p:txBody>
          <a:bodyPr/>
          <a:lstStyle/>
          <a:p>
            <a:r>
              <a:rPr lang="cs-CZ" dirty="0"/>
              <a:t>Výluka = teď zpoždění, na dohled zrychlení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75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5" y="166687"/>
            <a:ext cx="79629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1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914400"/>
            <a:ext cx="8156575" cy="5299587"/>
          </a:xfrm>
        </p:spPr>
        <p:txBody>
          <a:bodyPr/>
          <a:lstStyle/>
          <a:p>
            <a:r>
              <a:rPr lang="cs-CZ" dirty="0"/>
              <a:t>Jednotlivé stavby budou probíhat od jara 2021 do začátku roku 2023, jedná se celkem o čtyři investiční akce a další opravné </a:t>
            </a:r>
            <a:r>
              <a:rPr lang="cs-CZ" dirty="0" smtClean="0"/>
              <a:t>práce.</a:t>
            </a:r>
            <a:endParaRPr lang="cs-CZ" dirty="0"/>
          </a:p>
          <a:p>
            <a:r>
              <a:rPr lang="cs-CZ" dirty="0"/>
              <a:t>Od 1. září 2021 bude zaveden jednokolejný provoz v úseku Adamov – Blansko, od poloviny prosince pak vlaky opustí trať mezi Brnem a Blanskem úplně. V létě 2022 se pak na tři měsíce zastaví provoz i mezi Březovou nad Svitavou a </a:t>
            </a:r>
            <a:r>
              <a:rPr lang="cs-CZ" dirty="0" smtClean="0"/>
              <a:t>Svitavami.</a:t>
            </a:r>
            <a:endParaRPr lang="cs-CZ" dirty="0"/>
          </a:p>
          <a:p>
            <a:r>
              <a:rPr lang="cs-CZ" dirty="0"/>
              <a:t>Od 6. dubna  platí výlukový jízdní řád, většina dálkových vlaků mezi Brnem a Prahou, s výjimkou linky R19, pojede odklonem přes Havlíčkův </a:t>
            </a:r>
            <a:r>
              <a:rPr lang="cs-CZ" dirty="0" smtClean="0"/>
              <a:t>Brod.</a:t>
            </a:r>
            <a:endParaRPr lang="cs-CZ" dirty="0"/>
          </a:p>
          <a:p>
            <a:r>
              <a:rPr lang="cs-CZ" dirty="0"/>
              <a:t>Regionální osobní vlaky budou nahrazeny autobusy. Během některých výluk pojedou autobusy také namísto spojů linky R 19 v úseku mezi Brnem a </a:t>
            </a:r>
            <a:r>
              <a:rPr lang="cs-CZ" dirty="0" smtClean="0"/>
              <a:t>Svitavami.</a:t>
            </a:r>
            <a:endParaRPr lang="cs-CZ" dirty="0"/>
          </a:p>
          <a:p>
            <a:r>
              <a:rPr lang="cs-CZ" dirty="0"/>
              <a:t>Mezi Adamovem a Brnem se kompletně opraví železniční </a:t>
            </a:r>
            <a:r>
              <a:rPr lang="cs-CZ" dirty="0" smtClean="0"/>
              <a:t>svršek a </a:t>
            </a:r>
            <a:r>
              <a:rPr lang="cs-CZ" dirty="0"/>
              <a:t>zastávka Adamov, sanovat se budou skalní svahy a tunely, nová nástupiště dostane i stanice </a:t>
            </a:r>
            <a:r>
              <a:rPr lang="cs-CZ" dirty="0" smtClean="0"/>
              <a:t>Adamov.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554400"/>
          </a:xfrm>
        </p:spPr>
        <p:txBody>
          <a:bodyPr/>
          <a:lstStyle/>
          <a:p>
            <a:r>
              <a:rPr lang="cs-CZ" dirty="0"/>
              <a:t>Brno </a:t>
            </a:r>
            <a:r>
              <a:rPr lang="cs-CZ" dirty="0" smtClean="0"/>
              <a:t>– </a:t>
            </a:r>
            <a:r>
              <a:rPr lang="cs-CZ" dirty="0"/>
              <a:t>Svitavy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89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729722"/>
          </a:xfrm>
        </p:spPr>
        <p:txBody>
          <a:bodyPr/>
          <a:lstStyle/>
          <a:p>
            <a:r>
              <a:rPr lang="cs-CZ" dirty="0"/>
              <a:t>Modernizace proběhne v letech 2021 </a:t>
            </a:r>
            <a:r>
              <a:rPr lang="cs-CZ" dirty="0" smtClean="0"/>
              <a:t>až 2023.</a:t>
            </a:r>
            <a:endParaRPr lang="cs-CZ" dirty="0"/>
          </a:p>
          <a:p>
            <a:r>
              <a:rPr lang="cs-CZ" dirty="0"/>
              <a:t>Od 6. dubna 2021 platí výlukový jízdní řád, stavební práce výrazně ovlivní provoz nejen na hlavním koridoru mezi Prahou a Českou Třebovou, ale i na dalších </a:t>
            </a:r>
            <a:r>
              <a:rPr lang="cs-CZ" dirty="0" smtClean="0"/>
              <a:t>tratích.</a:t>
            </a:r>
            <a:endParaRPr lang="cs-CZ" dirty="0"/>
          </a:p>
          <a:p>
            <a:r>
              <a:rPr lang="cs-CZ" dirty="0"/>
              <a:t>Regionální osobní vlaky budou nahrazeny </a:t>
            </a:r>
            <a:r>
              <a:rPr lang="cs-CZ" dirty="0" smtClean="0"/>
              <a:t>autobusy.</a:t>
            </a:r>
            <a:endParaRPr lang="cs-CZ" dirty="0"/>
          </a:p>
          <a:p>
            <a:r>
              <a:rPr lang="cs-CZ" dirty="0"/>
              <a:t>Dálková doprava mezi Prahou a Brnem bude s výjimkou linky R 19 vedena odklonem přes Havlíčkův </a:t>
            </a:r>
            <a:r>
              <a:rPr lang="cs-CZ" dirty="0" smtClean="0"/>
              <a:t>Brod.</a:t>
            </a:r>
            <a:endParaRPr lang="cs-CZ" dirty="0"/>
          </a:p>
          <a:p>
            <a:r>
              <a:rPr lang="cs-CZ" dirty="0"/>
              <a:t>Dálkové spoje ve směru Praha – Olomouc pojedou v upravených časových </a:t>
            </a:r>
            <a:r>
              <a:rPr lang="cs-CZ" dirty="0" smtClean="0"/>
              <a:t>polohách.</a:t>
            </a:r>
            <a:endParaRPr lang="cs-CZ" dirty="0"/>
          </a:p>
          <a:p>
            <a:r>
              <a:rPr lang="cs-CZ" dirty="0"/>
              <a:t>Výsledkem stavby bude vybudování nové odbočky Bezpráví, která zvýší kapacitu dráhy, a modernizace stanice Brandýs nad Orlicí, kde se postaví dvě nová nástupiště.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Brandýs nad Orlicí – Ústí nad Orlicí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38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890587"/>
            <a:ext cx="81153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615784"/>
          </a:xfrm>
        </p:spPr>
        <p:txBody>
          <a:bodyPr/>
          <a:lstStyle/>
          <a:p>
            <a:r>
              <a:rPr lang="cs-CZ" dirty="0"/>
              <a:t>Modernizace uzlu Pardubice začala v září </a:t>
            </a:r>
            <a:r>
              <a:rPr lang="cs-CZ" dirty="0" smtClean="0"/>
              <a:t>2020.</a:t>
            </a:r>
            <a:endParaRPr lang="cs-CZ" dirty="0"/>
          </a:p>
          <a:p>
            <a:r>
              <a:rPr lang="cs-CZ" dirty="0"/>
              <a:t>Stavební práce jsou plánovány do konce roku </a:t>
            </a:r>
            <a:r>
              <a:rPr lang="cs-CZ" dirty="0" smtClean="0"/>
              <a:t>2023.</a:t>
            </a:r>
            <a:endParaRPr lang="cs-CZ" dirty="0"/>
          </a:p>
          <a:p>
            <a:r>
              <a:rPr lang="cs-CZ" dirty="0"/>
              <a:t>Během prvních měsíců roku 2024 budou probíhat úpravy zabezpečovacích </a:t>
            </a:r>
            <a:r>
              <a:rPr lang="cs-CZ" dirty="0" smtClean="0"/>
              <a:t>zařízení.</a:t>
            </a:r>
            <a:endParaRPr lang="cs-CZ" dirty="0"/>
          </a:p>
          <a:p>
            <a:r>
              <a:rPr lang="cs-CZ" dirty="0"/>
              <a:t>Modernizace uzlu Pardubice </a:t>
            </a:r>
            <a:r>
              <a:rPr lang="cs-CZ" dirty="0" smtClean="0"/>
              <a:t>přinese:</a:t>
            </a:r>
            <a:endParaRPr lang="cs-CZ" dirty="0"/>
          </a:p>
          <a:p>
            <a:pPr lvl="1"/>
            <a:r>
              <a:rPr lang="cs-CZ" dirty="0"/>
              <a:t>zvýšení traťové rychlosti při průjezdu uzlem až na 160 </a:t>
            </a:r>
            <a:r>
              <a:rPr lang="cs-CZ" dirty="0" smtClean="0"/>
              <a:t>km/h;</a:t>
            </a:r>
            <a:endParaRPr lang="cs-CZ" dirty="0"/>
          </a:p>
          <a:p>
            <a:pPr lvl="1"/>
            <a:r>
              <a:rPr lang="cs-CZ" dirty="0"/>
              <a:t>výstavbu nového ostrovního </a:t>
            </a:r>
            <a:r>
              <a:rPr lang="cs-CZ" dirty="0" smtClean="0"/>
              <a:t>nástupiště;</a:t>
            </a:r>
            <a:endParaRPr lang="cs-CZ" dirty="0"/>
          </a:p>
          <a:p>
            <a:pPr lvl="1"/>
            <a:r>
              <a:rPr lang="cs-CZ" dirty="0"/>
              <a:t>modernizaci stávajících </a:t>
            </a:r>
            <a:r>
              <a:rPr lang="cs-CZ" dirty="0" smtClean="0"/>
              <a:t>nástupišť;</a:t>
            </a:r>
            <a:endParaRPr lang="cs-CZ" dirty="0"/>
          </a:p>
          <a:p>
            <a:pPr lvl="1"/>
            <a:r>
              <a:rPr lang="cs-CZ" dirty="0"/>
              <a:t>vybudování nové přístupové lávky přes železniční </a:t>
            </a:r>
            <a:r>
              <a:rPr lang="cs-CZ" dirty="0" smtClean="0"/>
              <a:t>stanici;</a:t>
            </a:r>
            <a:endParaRPr lang="cs-CZ" dirty="0"/>
          </a:p>
          <a:p>
            <a:pPr lvl="1"/>
            <a:r>
              <a:rPr lang="cs-CZ" dirty="0"/>
              <a:t>zlepšení podmínek pro průjezd nákladních vlaků o délce 740 </a:t>
            </a:r>
            <a:r>
              <a:rPr lang="cs-CZ" dirty="0" smtClean="0"/>
              <a:t>metrů.</a:t>
            </a:r>
            <a:endParaRPr lang="cs-CZ" dirty="0"/>
          </a:p>
          <a:p>
            <a:r>
              <a:rPr lang="cs-CZ" dirty="0"/>
              <a:t>Navržené řešení umožní výhledově </a:t>
            </a:r>
            <a:r>
              <a:rPr lang="cs-CZ" dirty="0" smtClean="0"/>
              <a:t>nové, </a:t>
            </a:r>
            <a:r>
              <a:rPr lang="cs-CZ" dirty="0" err="1"/>
              <a:t>bezúvraťové</a:t>
            </a:r>
            <a:r>
              <a:rPr lang="cs-CZ" dirty="0"/>
              <a:t> propojení s tratí Chrudim – Pardubice-Rosice nad </a:t>
            </a:r>
            <a:r>
              <a:rPr lang="cs-CZ" dirty="0" smtClean="0"/>
              <a:t>Labem.</a:t>
            </a:r>
            <a:endParaRPr lang="cs-CZ" dirty="0"/>
          </a:p>
          <a:p>
            <a:r>
              <a:rPr lang="cs-CZ" dirty="0"/>
              <a:t>Po dobu výluk je omezen průjezd vlaků stanicí.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Rekonstrukce pardubického uzlu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87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1445342"/>
            <a:ext cx="8156575" cy="4882027"/>
          </a:xfrm>
        </p:spPr>
        <p:txBody>
          <a:bodyPr/>
          <a:lstStyle/>
          <a:p>
            <a:r>
              <a:rPr lang="cs-CZ" dirty="0"/>
              <a:t>Od května zahájení přípravných prací, od konce měsíce začne půlroční nepřetržitá výluka traťové koleje Pardubice – Pardubice-Rosice nad </a:t>
            </a:r>
            <a:r>
              <a:rPr lang="cs-CZ" dirty="0" smtClean="0"/>
              <a:t>Labem.</a:t>
            </a:r>
            <a:endParaRPr lang="cs-CZ" dirty="0"/>
          </a:p>
          <a:p>
            <a:r>
              <a:rPr lang="cs-CZ" dirty="0"/>
              <a:t>Souběžně budou probíhat práce na </a:t>
            </a:r>
            <a:r>
              <a:rPr lang="cs-CZ" dirty="0" err="1"/>
              <a:t>zdvoukolejnění</a:t>
            </a:r>
            <a:r>
              <a:rPr lang="cs-CZ" dirty="0"/>
              <a:t> trati Pardubice-Rosice nad Labem – </a:t>
            </a:r>
            <a:r>
              <a:rPr lang="cs-CZ" dirty="0" smtClean="0"/>
              <a:t>Stéblová.</a:t>
            </a:r>
            <a:endParaRPr lang="cs-CZ" dirty="0"/>
          </a:p>
          <a:p>
            <a:r>
              <a:rPr lang="cs-CZ" dirty="0"/>
              <a:t>Rychlost vlaků se zvýší na 160 </a:t>
            </a:r>
            <a:r>
              <a:rPr lang="cs-CZ" dirty="0" smtClean="0"/>
              <a:t>km/hod.</a:t>
            </a:r>
            <a:endParaRPr lang="cs-CZ" dirty="0"/>
          </a:p>
          <a:p>
            <a:r>
              <a:rPr lang="cs-CZ" dirty="0"/>
              <a:t>Ve stanici Pardubice-Rosice nad Labem vzniknou nová nástupiště přístupná </a:t>
            </a:r>
            <a:r>
              <a:rPr lang="cs-CZ" dirty="0" smtClean="0"/>
              <a:t>podchodem.</a:t>
            </a:r>
            <a:endParaRPr lang="cs-CZ" dirty="0"/>
          </a:p>
          <a:p>
            <a:r>
              <a:rPr lang="cs-CZ" dirty="0"/>
              <a:t>Rekonstrukcí projde zastávka </a:t>
            </a:r>
            <a:r>
              <a:rPr lang="cs-CZ" dirty="0" smtClean="0"/>
              <a:t>Pardubice-Semtín.</a:t>
            </a:r>
            <a:endParaRPr lang="cs-CZ" dirty="0"/>
          </a:p>
          <a:p>
            <a:r>
              <a:rPr lang="cs-CZ" dirty="0"/>
              <a:t>Vybuduje se nová zastávka </a:t>
            </a:r>
            <a:r>
              <a:rPr lang="cs-CZ" dirty="0" smtClean="0"/>
              <a:t>Stéblová obec</a:t>
            </a:r>
            <a:r>
              <a:rPr lang="cs-CZ" dirty="0"/>
              <a:t>, která zkrátí docházkovou vzdálenost na </a:t>
            </a:r>
            <a:r>
              <a:rPr lang="cs-CZ" dirty="0" smtClean="0"/>
              <a:t>vlak. </a:t>
            </a:r>
            <a:endParaRPr lang="cs-CZ" dirty="0"/>
          </a:p>
          <a:p>
            <a:r>
              <a:rPr lang="cs-CZ" dirty="0"/>
              <a:t>V rámci stavby bude rekonstruován a </a:t>
            </a:r>
            <a:r>
              <a:rPr lang="cs-CZ" dirty="0" err="1"/>
              <a:t>zdvoukolejněn</a:t>
            </a:r>
            <a:r>
              <a:rPr lang="cs-CZ" dirty="0"/>
              <a:t> most přes Labe v Pardubicích.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475742"/>
          </a:xfrm>
        </p:spPr>
        <p:txBody>
          <a:bodyPr/>
          <a:lstStyle/>
          <a:p>
            <a:r>
              <a:rPr lang="cs-CZ" dirty="0"/>
              <a:t>Pardubice </a:t>
            </a:r>
            <a:r>
              <a:rPr lang="cs-CZ" dirty="0" smtClean="0"/>
              <a:t>– </a:t>
            </a:r>
            <a:r>
              <a:rPr lang="cs-CZ" dirty="0"/>
              <a:t>Pardubice-Rosice n. L. </a:t>
            </a:r>
            <a:r>
              <a:rPr lang="cs-CZ" dirty="0" smtClean="0"/>
              <a:t>– </a:t>
            </a:r>
            <a:r>
              <a:rPr lang="cs-CZ" dirty="0"/>
              <a:t>Stéblová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24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959A55-E3B2-4E0A-BA1F-AAA071C6E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A5EC983-CFE7-448C-B742-EDD42B46D1A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FF8EA7-1263-4087-AF0F-9F8B60680C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818</Words>
  <Application>Microsoft Office PowerPoint</Application>
  <PresentationFormat>Předvádění na obrazovce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Calibri</vt:lpstr>
      <vt:lpstr>Verdana</vt:lpstr>
      <vt:lpstr>Office Theme</vt:lpstr>
      <vt:lpstr>Významné výluky 2021–2022</vt:lpstr>
      <vt:lpstr>Souběh výluk je nezbytný</vt:lpstr>
      <vt:lpstr>Výluka = teď zpoždění, na dohled zrychlení</vt:lpstr>
      <vt:lpstr>Prezentace aplikace PowerPoint</vt:lpstr>
      <vt:lpstr>Brno – Svitavy</vt:lpstr>
      <vt:lpstr>Brandýs nad Orlicí – Ústí nad Orlicí </vt:lpstr>
      <vt:lpstr>Prezentace aplikace PowerPoint</vt:lpstr>
      <vt:lpstr>Rekonstrukce pardubického uzlu</vt:lpstr>
      <vt:lpstr>Pardubice – Pardubice-Rosice n. L. – Stéblová</vt:lpstr>
      <vt:lpstr>Prezentace aplikace PowerPoint</vt:lpstr>
      <vt:lpstr>Velim – Poříčany</vt:lpstr>
      <vt:lpstr>Dopravní opatření v souvislosti s modernizací Velim – Poříčany</vt:lpstr>
      <vt:lpstr>Dejte nám pár minut navíc, my postavíme modernější, rychlejší a bezpečnější železnici</vt:lpstr>
      <vt:lpstr>Prezentace aplikace PowerPoint</vt:lpstr>
      <vt:lpstr>Děkuji za pozornost</vt:lpstr>
    </vt:vector>
  </TitlesOfParts>
  <Company>Správa železnic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Bérová Šárka</dc:creator>
  <cp:lastModifiedBy>Friebová Nela, DiS.</cp:lastModifiedBy>
  <cp:revision>38</cp:revision>
  <dcterms:created xsi:type="dcterms:W3CDTF">2018-05-24T14:44:43Z</dcterms:created>
  <dcterms:modified xsi:type="dcterms:W3CDTF">2021-03-25T09:57:23Z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