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83" r:id="rId2"/>
    <p:sldId id="298" r:id="rId3"/>
    <p:sldId id="285" r:id="rId4"/>
    <p:sldId id="264" r:id="rId5"/>
    <p:sldId id="287" r:id="rId6"/>
    <p:sldId id="291" r:id="rId7"/>
    <p:sldId id="288" r:id="rId8"/>
    <p:sldId id="295" r:id="rId9"/>
    <p:sldId id="292" r:id="rId10"/>
    <p:sldId id="297" r:id="rId11"/>
    <p:sldId id="293" r:id="rId12"/>
    <p:sldId id="296" r:id="rId13"/>
    <p:sldId id="277" r:id="rId14"/>
  </p:sldIdLst>
  <p:sldSz cx="12192000" cy="6858000"/>
  <p:notesSz cx="6797675" cy="9926638"/>
  <p:embeddedFontLs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rutiger-Bold" panose="020B0604020202020204"/>
      <p:regular r:id="rId22"/>
    </p:embeddedFont>
    <p:embeddedFont>
      <p:font typeface="Frutiger-Cn" panose="020B0604020202020204"/>
      <p:regular r:id="rId23"/>
    </p:embeddedFont>
    <p:embeddedFont>
      <p:font typeface="Frutiger-Light" panose="020B06040202020202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F2EA"/>
    <a:srgbClr val="F7ECE4"/>
    <a:srgbClr val="F5BD97"/>
    <a:srgbClr val="F6BE97"/>
    <a:srgbClr val="F8CBAD"/>
    <a:srgbClr val="CE6928"/>
    <a:srgbClr val="EC7C30"/>
    <a:srgbClr val="F1A16B"/>
    <a:srgbClr val="F2AB7A"/>
    <a:srgbClr val="F19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303" autoAdjust="0"/>
  </p:normalViewPr>
  <p:slideViewPr>
    <p:cSldViewPr>
      <p:cViewPr varScale="1">
        <p:scale>
          <a:sx n="90" d="100"/>
          <a:sy n="90" d="100"/>
        </p:scale>
        <p:origin x="1392" y="84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C5BAA-7C65-462F-AE3E-22342E86FD70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03B5D-5D91-41F7-BF3A-CBB3B897E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98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3B5D-5D91-41F7-BF3A-CBB3B897E68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978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AB02C-00BD-4912-8957-9EC78AA7A40D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7728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3B5D-5D91-41F7-BF3A-CBB3B897E68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340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3B5D-5D91-41F7-BF3A-CBB3B897E68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17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3B5D-5D91-41F7-BF3A-CBB3B897E68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035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5163" y="496888"/>
            <a:ext cx="4422775" cy="2487612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51" tIns="45327" rIns="90651" bIns="45327"/>
          <a:lstStyle/>
          <a:p>
            <a:endParaRPr lang="fr-FR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9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AB02C-00BD-4912-8957-9EC78AA7A40D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3914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3B5D-5D91-41F7-BF3A-CBB3B897E68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9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3B5D-5D91-41F7-BF3A-CBB3B897E68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20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AB02C-00BD-4912-8957-9EC78AA7A40D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82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3B5D-5D91-41F7-BF3A-CBB3B897E68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100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3B5D-5D91-41F7-BF3A-CBB3B897E68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477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3B5D-5D91-41F7-BF3A-CBB3B897E68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7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89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972300" y="19050"/>
            <a:ext cx="5219700" cy="6838950"/>
          </a:xfrm>
          <a:custGeom>
            <a:avLst/>
            <a:gdLst>
              <a:gd name="connsiteX0" fmla="*/ 5219700 w 5219700"/>
              <a:gd name="connsiteY0" fmla="*/ 0 h 6838950"/>
              <a:gd name="connsiteX1" fmla="*/ 5219700 w 5219700"/>
              <a:gd name="connsiteY1" fmla="*/ 6838950 h 6838950"/>
              <a:gd name="connsiteX2" fmla="*/ 0 w 5219700"/>
              <a:gd name="connsiteY2" fmla="*/ 3419475 h 683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9700" h="6838950">
                <a:moveTo>
                  <a:pt x="5219700" y="0"/>
                </a:moveTo>
                <a:lnTo>
                  <a:pt x="5219700" y="6838950"/>
                </a:lnTo>
                <a:lnTo>
                  <a:pt x="0" y="3419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76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- Slightly Adjus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263894" y="1"/>
            <a:ext cx="4928106" cy="6858001"/>
          </a:xfrm>
          <a:custGeom>
            <a:avLst/>
            <a:gdLst>
              <a:gd name="connsiteX0" fmla="*/ 668684 w 4928106"/>
              <a:gd name="connsiteY0" fmla="*/ 0 h 6858001"/>
              <a:gd name="connsiteX1" fmla="*/ 4928106 w 4928106"/>
              <a:gd name="connsiteY1" fmla="*/ 1 h 6858001"/>
              <a:gd name="connsiteX2" fmla="*/ 4928106 w 4928106"/>
              <a:gd name="connsiteY2" fmla="*/ 6858001 h 6858001"/>
              <a:gd name="connsiteX3" fmla="*/ 0 w 4928106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8106" h="6858001">
                <a:moveTo>
                  <a:pt x="668684" y="0"/>
                </a:moveTo>
                <a:lnTo>
                  <a:pt x="4928106" y="1"/>
                </a:lnTo>
                <a:lnTo>
                  <a:pt x="4928106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03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3311-6859-43D8-B5E0-F1D253E126D9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5992-21D5-44C2-BBF7-0FEE06275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2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12E4-6321-4A83-B487-8EAE57C8BE3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A807-B375-4D45-8C5C-53FABCC9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2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13311-6859-43D8-B5E0-F1D253E126D9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75992-21D5-44C2-BBF7-0FEE06275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3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emf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" y="0"/>
            <a:ext cx="1218130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0"/>
            <a:ext cx="12203972" cy="68580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2" y="1683484"/>
            <a:ext cx="121920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000" kern="0" dirty="0" smtClean="0">
                <a:solidFill>
                  <a:schemeClr val="bg1"/>
                </a:solidFill>
                <a:latin typeface="Frutiger LT 57 Cn" panose="02000A03060000020004" pitchFamily="2" charset="0"/>
                <a:ea typeface="+mj-ea"/>
              </a:rPr>
              <a:t>Reducing Road Deaths among Young People</a:t>
            </a:r>
            <a:endParaRPr lang="en-US" altLang="en-US" sz="5000" kern="0" dirty="0">
              <a:solidFill>
                <a:schemeClr val="bg1"/>
              </a:solidFill>
              <a:latin typeface="Frutiger LT 57 Cn" panose="02000A03060000020004" pitchFamily="2" charset="0"/>
              <a:ea typeface="+mj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315" y="5252886"/>
            <a:ext cx="12195315" cy="1290700"/>
          </a:xfrm>
          <a:prstGeom prst="rect">
            <a:avLst/>
          </a:prstGeom>
          <a:solidFill>
            <a:srgbClr val="FDF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etsc_logo_rgbmax-01.p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141" y="5157700"/>
            <a:ext cx="3042659" cy="143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73729" y="5352816"/>
            <a:ext cx="2430473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500" dirty="0" smtClean="0">
                <a:latin typeface="Frutiger LT Std 57 Cn" panose="020B0606020204020204" pitchFamily="34" charset="0"/>
                <a:cs typeface="Frutiger-Light"/>
              </a:rPr>
              <a:t>Jenny Carson</a:t>
            </a:r>
          </a:p>
          <a:p>
            <a:pPr algn="ctr"/>
            <a:r>
              <a:rPr lang="pt-BR" sz="2800" dirty="0" smtClean="0">
                <a:latin typeface="Frutiger LT Std 57 Cn" panose="020B0606020204020204" pitchFamily="34" charset="0"/>
                <a:cs typeface="Frutiger-Light"/>
              </a:rPr>
              <a:t>Project Manager</a:t>
            </a:r>
            <a:endParaRPr lang="pt-BR" sz="2800" dirty="0">
              <a:latin typeface="Frutiger LT Std 57 Cn" panose="020B0606020204020204" pitchFamily="34" charset="0"/>
              <a:cs typeface="Frutiger-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419600"/>
            <a:ext cx="12188686" cy="838514"/>
          </a:xfrm>
          <a:prstGeom prst="rect">
            <a:avLst/>
          </a:prstGeom>
          <a:solidFill>
            <a:srgbClr val="FDF2E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036176" y="4514302"/>
            <a:ext cx="8113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3200" dirty="0" smtClean="0">
                <a:latin typeface="Frutiger LT Std 57 Cn" panose="020B0606020204020204" pitchFamily="34" charset="0"/>
                <a:cs typeface="Frutiger-Light"/>
              </a:rPr>
              <a:t>Czech PIN Talk, Prague | 20 October 2022</a:t>
            </a:r>
            <a:endParaRPr lang="pt-BR" sz="3200" dirty="0">
              <a:latin typeface="Frutiger LT Std 57 Cn" panose="020B0606020204020204" pitchFamily="34" charset="0"/>
              <a:cs typeface="Frutiger-Light"/>
            </a:endParaRPr>
          </a:p>
        </p:txBody>
      </p:sp>
    </p:spTree>
    <p:extLst>
      <p:ext uri="{BB962C8B-B14F-4D97-AF65-F5344CB8AC3E}">
        <p14:creationId xmlns:p14="http://schemas.microsoft.com/office/powerpoint/2010/main" val="40455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12192000" cy="14847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CE6928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090211" y="344195"/>
            <a:ext cx="8011583" cy="757834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Frutiger-Light"/>
                <a:cs typeface="Frutiger-Light"/>
              </a:rPr>
              <a:t>ETSC </a:t>
            </a:r>
            <a:r>
              <a:rPr lang="en-US" dirty="0">
                <a:solidFill>
                  <a:srgbClr val="FFFFFF"/>
                </a:solidFill>
                <a:latin typeface="Frutiger-Bold"/>
                <a:cs typeface="Frutiger-Light"/>
              </a:rPr>
              <a:t>PIN PROGRAMME</a:t>
            </a:r>
            <a:endParaRPr lang="en-GB" sz="24000" b="1" dirty="0">
              <a:solidFill>
                <a:srgbClr val="FFFFFF"/>
              </a:solidFill>
              <a:latin typeface="Frutiger-Bold"/>
              <a:cs typeface="Frutiger-Bold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80018" y="3029853"/>
            <a:ext cx="503357" cy="170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178" y="1981970"/>
            <a:ext cx="781036" cy="298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49787">
            <a:off x="243061" y="2176128"/>
            <a:ext cx="4559862" cy="139244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58293">
            <a:off x="574661" y="4796329"/>
            <a:ext cx="3843754" cy="15525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32178">
            <a:off x="8277114" y="2230681"/>
            <a:ext cx="3624263" cy="13673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1696" y="3528202"/>
            <a:ext cx="3856663" cy="130016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7199" y="5243477"/>
            <a:ext cx="4379576" cy="12229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6604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0" y="1714499"/>
            <a:ext cx="11620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Frutiger LT Std 57 Cn" panose="020B0606020204020204" pitchFamily="34" charset="0"/>
              </a:rPr>
              <a:t>Driver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Frutiger LT Std 57 Cn" panose="020B0606020204020204" pitchFamily="34" charset="0"/>
              </a:rPr>
              <a:t>Minimum age for obtaining a driving licence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Frutiger LT Std 57 Cn" panose="020B0606020204020204" pitchFamily="34" charset="0"/>
              </a:rPr>
              <a:t>Graduated driving licences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Frutiger LT Std 57 Cn" panose="020B0606020204020204" pitchFamily="34" charset="0"/>
              </a:rPr>
              <a:t>Alcohol, drugs and distraction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Frutiger LT Std 57 Cn" panose="020B0606020204020204" pitchFamily="34" charset="0"/>
              </a:rPr>
              <a:t>Protective equipment – seatbelts and helmets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Frutiger LT Std 57 Cn" panose="020B0606020204020204" pitchFamily="34" charset="0"/>
              </a:rPr>
              <a:t>Safer vehicles</a:t>
            </a:r>
            <a:endParaRPr lang="en-GB" sz="3600" dirty="0">
              <a:latin typeface="Frutiger LT Std 57 Cn" panose="020B0606020204020204" pitchFamily="34" charset="0"/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0" y="0"/>
            <a:ext cx="12192000" cy="14847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Frutiger-Bold" pitchFamily="2" charset="0"/>
              </a:rPr>
              <a:t>Countermeasures</a:t>
            </a:r>
            <a:endParaRPr lang="en-US" sz="3600" dirty="0">
              <a:solidFill>
                <a:schemeClr val="bg1"/>
              </a:solidFill>
              <a:latin typeface="Frutiger-Bol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4800600"/>
            <a:ext cx="8117563" cy="151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 rot="5400000">
            <a:off x="434193" y="-434194"/>
            <a:ext cx="3429000" cy="4297387"/>
          </a:xfrm>
          <a:prstGeom prst="rtTriangle">
            <a:avLst/>
          </a:prstGeom>
          <a:solidFill>
            <a:srgbClr val="FDF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Triangle 10"/>
          <p:cNvSpPr/>
          <p:nvPr/>
        </p:nvSpPr>
        <p:spPr>
          <a:xfrm>
            <a:off x="-1" y="3434442"/>
            <a:ext cx="4297387" cy="3429000"/>
          </a:xfrm>
          <a:prstGeom prst="rtTriangle">
            <a:avLst/>
          </a:prstGeom>
          <a:solidFill>
            <a:srgbClr val="FDF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0" y="0"/>
            <a:ext cx="12192000" cy="14847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bg1"/>
              </a:solidFill>
              <a:latin typeface="Frutiger-Bol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73" b="-373"/>
          <a:stretch/>
        </p:blipFill>
        <p:spPr>
          <a:xfrm>
            <a:off x="2355343" y="36000"/>
            <a:ext cx="7481314" cy="686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t so fast: EU puts brakes on drivers | South Burnett Ti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160638" y="1981200"/>
            <a:ext cx="60960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000" kern="0" dirty="0" smtClean="0">
                <a:solidFill>
                  <a:schemeClr val="bg1"/>
                </a:solidFill>
                <a:latin typeface="Frutiger LT 57 Cn" panose="02000A03060000020004" pitchFamily="2" charset="0"/>
                <a:ea typeface="+mj-ea"/>
              </a:rPr>
              <a:t>THANK YOU!</a:t>
            </a:r>
            <a:endParaRPr lang="en-US" altLang="en-US" sz="5000" kern="0" dirty="0">
              <a:solidFill>
                <a:schemeClr val="bg1"/>
              </a:solidFill>
              <a:latin typeface="Frutiger LT 57 Cn" panose="02000A03060000020004" pitchFamily="2" charset="0"/>
              <a:ea typeface="+mj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4648200"/>
            <a:ext cx="12192001" cy="189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etsc_logo_rgbmax-01.p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425" y="5242776"/>
            <a:ext cx="3042659" cy="1433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6613" y="4859028"/>
            <a:ext cx="45339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 smtClean="0">
                <a:latin typeface="Frutiger LT 57 Cn" panose="02000A03060000020004" pitchFamily="2" charset="0"/>
              </a:rPr>
              <a:t>Jenny Carson</a:t>
            </a:r>
          </a:p>
          <a:p>
            <a:pPr algn="ctr"/>
            <a:r>
              <a:rPr lang="en-US" sz="2400" dirty="0">
                <a:latin typeface="Frutiger-Cn" pitchFamily="2" charset="0"/>
              </a:rPr>
              <a:t>j</a:t>
            </a:r>
            <a:r>
              <a:rPr lang="en-US" sz="2400" dirty="0" smtClean="0">
                <a:latin typeface="Frutiger-Cn" pitchFamily="2" charset="0"/>
              </a:rPr>
              <a:t>enny.carson@etsc.eu</a:t>
            </a:r>
          </a:p>
          <a:p>
            <a:pPr algn="ctr"/>
            <a:endParaRPr lang="en-US" sz="2400" dirty="0" smtClean="0">
              <a:latin typeface="Frutiger-Cn" pitchFamily="2" charset="0"/>
            </a:endParaRPr>
          </a:p>
          <a:p>
            <a:pPr algn="ctr"/>
            <a:endParaRPr lang="en-GB" sz="2400" dirty="0">
              <a:latin typeface="Frutiger-C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57260" y="4548460"/>
            <a:ext cx="4533900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dirty="0" smtClean="0">
                <a:latin typeface="Frutiger-Cn" pitchFamily="2" charset="0"/>
              </a:rPr>
              <a:t>www.etsc.eu/pin</a:t>
            </a:r>
          </a:p>
          <a:p>
            <a:r>
              <a:rPr lang="en-US" sz="2400" dirty="0" smtClean="0">
                <a:latin typeface="Frutiger-Cn" pitchFamily="2" charset="0"/>
              </a:rPr>
              <a:t>     @</a:t>
            </a:r>
            <a:r>
              <a:rPr lang="en-US" sz="2400" dirty="0" err="1" smtClean="0">
                <a:latin typeface="Frutiger-Cn" pitchFamily="2" charset="0"/>
              </a:rPr>
              <a:t>etsc_eu</a:t>
            </a:r>
            <a:endParaRPr lang="en-GB" sz="2400" dirty="0">
              <a:latin typeface="Frutiger-Cn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259" y="5073671"/>
            <a:ext cx="312802" cy="25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30731"/>
            <a:ext cx="3260043" cy="458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8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2586B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8" b="19403"/>
          <a:stretch>
            <a:fillRect/>
          </a:stretch>
        </p:blipFill>
        <p:spPr bwMode="auto">
          <a:xfrm>
            <a:off x="1424385" y="42862"/>
            <a:ext cx="2292350" cy="21177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355005" y="2217415"/>
            <a:ext cx="44291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2239">
              <a:spcBef>
                <a:spcPct val="50000"/>
              </a:spcBef>
              <a:defRPr/>
            </a:pPr>
            <a:r>
              <a:rPr lang="en-GB" altLang="en-US" sz="2667" dirty="0">
                <a:solidFill>
                  <a:srgbClr val="CC6600"/>
                </a:solidFill>
                <a:latin typeface="Frutiger-Bold" pitchFamily="2" charset="0"/>
              </a:rPr>
              <a:t>Monitoring EU transport </a:t>
            </a:r>
            <a:br>
              <a:rPr lang="en-GB" altLang="en-US" sz="2667" dirty="0">
                <a:solidFill>
                  <a:srgbClr val="CC6600"/>
                </a:solidFill>
                <a:latin typeface="Frutiger-Bold" pitchFamily="2" charset="0"/>
              </a:rPr>
            </a:br>
            <a:r>
              <a:rPr lang="en-GB" altLang="en-US" sz="2667" dirty="0">
                <a:solidFill>
                  <a:srgbClr val="CC6600"/>
                </a:solidFill>
                <a:latin typeface="Frutiger-Bold" pitchFamily="2" charset="0"/>
              </a:rPr>
              <a:t>safety policy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8832850" y="188914"/>
            <a:ext cx="93503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2239">
              <a:spcBef>
                <a:spcPct val="50000"/>
              </a:spcBef>
              <a:defRPr/>
            </a:pPr>
            <a:endParaRPr lang="de-DE" altLang="en-US" sz="1733">
              <a:solidFill>
                <a:srgbClr val="FFFFFF"/>
              </a:solidFill>
            </a:endParaRPr>
          </a:p>
          <a:p>
            <a:pPr defTabSz="912239">
              <a:spcBef>
                <a:spcPct val="50000"/>
              </a:spcBef>
              <a:defRPr/>
            </a:pPr>
            <a:endParaRPr lang="de-DE" altLang="en-US" sz="1733">
              <a:solidFill>
                <a:srgbClr val="FFFFFF"/>
              </a:solidFill>
            </a:endParaRP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2138364" y="5033964"/>
            <a:ext cx="14382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2239">
              <a:spcBef>
                <a:spcPct val="50000"/>
              </a:spcBef>
              <a:defRPr/>
            </a:pPr>
            <a:endParaRPr lang="nl-BE" altLang="en-US" sz="1733">
              <a:solidFill>
                <a:srgbClr val="000000"/>
              </a:solidFill>
            </a:endParaRPr>
          </a:p>
        </p:txBody>
      </p:sp>
      <p:graphicFrame>
        <p:nvGraphicFramePr>
          <p:cNvPr id="17414" name="Object 11"/>
          <p:cNvGraphicFramePr>
            <a:graphicFrameLocks noChangeAspect="1"/>
          </p:cNvGraphicFramePr>
          <p:nvPr>
            <p:extLst/>
          </p:nvPr>
        </p:nvGraphicFramePr>
        <p:xfrm>
          <a:off x="5807221" y="397958"/>
          <a:ext cx="1357312" cy="159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5" imgW="7497221" imgH="9580952" progId="">
                  <p:embed/>
                </p:oleObj>
              </mc:Choice>
              <mc:Fallback>
                <p:oleObj name="Photo Editor Photo" r:id="rId5" imgW="7497221" imgH="9580952" progId="">
                  <p:embed/>
                  <p:pic>
                    <p:nvPicPr>
                      <p:cNvPr id="174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221" y="397958"/>
                        <a:ext cx="1357312" cy="159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7348537" y="291595"/>
            <a:ext cx="407035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239">
              <a:spcBef>
                <a:spcPct val="50000"/>
              </a:spcBef>
              <a:defRPr/>
            </a:pPr>
            <a:r>
              <a:rPr lang="de-DE" altLang="en-US" sz="2667" dirty="0">
                <a:solidFill>
                  <a:srgbClr val="CC6600"/>
                </a:solidFill>
                <a:latin typeface="Frutiger-Bold" pitchFamily="2" charset="0"/>
              </a:rPr>
              <a:t>Road Safety Performance Index (PIN)</a:t>
            </a:r>
          </a:p>
          <a:p>
            <a:pPr defTabSz="912239">
              <a:spcBef>
                <a:spcPts val="600"/>
              </a:spcBef>
              <a:defRPr/>
            </a:pPr>
            <a:r>
              <a:rPr lang="de-DE" altLang="en-US" sz="2667" dirty="0">
                <a:solidFill>
                  <a:prstClr val="black"/>
                </a:solidFill>
                <a:latin typeface="Frutiger-Light" pitchFamily="2" charset="0"/>
              </a:rPr>
              <a:t>Ranking EU countries‘ performances</a:t>
            </a:r>
            <a:endParaRPr lang="en-US" altLang="en-US" sz="2667" dirty="0">
              <a:solidFill>
                <a:prstClr val="black"/>
              </a:solidFill>
              <a:latin typeface="Frutiger-Light" pitchFamily="2" charset="0"/>
            </a:endParaRPr>
          </a:p>
        </p:txBody>
      </p:sp>
      <p:sp>
        <p:nvSpPr>
          <p:cNvPr id="24" name="Bent Arrow 23"/>
          <p:cNvSpPr/>
          <p:nvPr/>
        </p:nvSpPr>
        <p:spPr bwMode="auto">
          <a:xfrm>
            <a:off x="8977313" y="3213100"/>
            <a:ext cx="812800" cy="584200"/>
          </a:xfrm>
          <a:prstGeom prst="ben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defTabSz="912239">
              <a:spcBef>
                <a:spcPct val="50000"/>
              </a:spcBef>
              <a:defRPr/>
            </a:pPr>
            <a:endParaRPr lang="fr-BE" sz="3200" dirty="0">
              <a:solidFill>
                <a:srgbClr val="000000"/>
              </a:solidFill>
              <a:latin typeface="Frutiger-Bold" pitchFamily="2" charset="0"/>
            </a:endParaRPr>
          </a:p>
        </p:txBody>
      </p:sp>
      <p:sp>
        <p:nvSpPr>
          <p:cNvPr id="20489" name="Text Box 5"/>
          <p:cNvSpPr txBox="1">
            <a:spLocks noChangeArrowheads="1"/>
          </p:cNvSpPr>
          <p:nvPr/>
        </p:nvSpPr>
        <p:spPr bwMode="auto">
          <a:xfrm>
            <a:off x="200820" y="5441157"/>
            <a:ext cx="38750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239">
              <a:defRPr/>
            </a:pPr>
            <a:r>
              <a:rPr lang="en-GB" altLang="en-US" sz="2667" dirty="0">
                <a:solidFill>
                  <a:srgbClr val="CC6600"/>
                </a:solidFill>
                <a:latin typeface="Frutiger-Bold" pitchFamily="2" charset="0"/>
              </a:rPr>
              <a:t>SAFE &amp; SOBER</a:t>
            </a:r>
          </a:p>
        </p:txBody>
      </p:sp>
      <p:pic>
        <p:nvPicPr>
          <p:cNvPr id="17418" name="Picture 5" descr="C:\Documents and Settings\owner\Desktop\Alcolock pictures\ACS_alcolock_v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45" y="4221311"/>
            <a:ext cx="14684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49" y="4815036"/>
            <a:ext cx="3290888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636" y="4997451"/>
            <a:ext cx="24828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32862" y="5698757"/>
            <a:ext cx="27368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CC6600"/>
                </a:solidFill>
                <a:latin typeface="+mj-lt"/>
              </a:rPr>
              <a:t>DRUG DRIVING</a:t>
            </a:r>
          </a:p>
        </p:txBody>
      </p:sp>
      <p:pic>
        <p:nvPicPr>
          <p:cNvPr id="17423" name="Picture 15" descr="EURSE_Colour_CMYK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9" y="3439318"/>
            <a:ext cx="3657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7" descr="LEARN! - Leveraging Education to Advance Road Safety Now!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19" y="2718944"/>
            <a:ext cx="23383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55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12192000" cy="14847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CE6928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090211" y="344195"/>
            <a:ext cx="8011583" cy="757834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Frutiger-Light"/>
                <a:cs typeface="Frutiger-Light"/>
              </a:rPr>
              <a:t>ETSC </a:t>
            </a:r>
            <a:r>
              <a:rPr lang="en-US" dirty="0">
                <a:solidFill>
                  <a:srgbClr val="FFFFFF"/>
                </a:solidFill>
                <a:latin typeface="Frutiger-Bold"/>
                <a:cs typeface="Frutiger-Light"/>
              </a:rPr>
              <a:t>PIN PROGRAMME</a:t>
            </a:r>
            <a:endParaRPr lang="en-GB" sz="24000" b="1" dirty="0">
              <a:solidFill>
                <a:srgbClr val="FFFFFF"/>
              </a:solidFill>
              <a:latin typeface="Frutiger-Bold"/>
              <a:cs typeface="Frutiger-Bold"/>
            </a:endParaRPr>
          </a:p>
        </p:txBody>
      </p:sp>
      <p:pic>
        <p:nvPicPr>
          <p:cNvPr id="9" name="Picture 4" descr="http://media.brintex.com/Occurrence/27/Listing/8368/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5846080"/>
            <a:ext cx="1416086" cy="73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8340" y="5887464"/>
            <a:ext cx="1413172" cy="653018"/>
          </a:xfrm>
          <a:prstGeom prst="rect">
            <a:avLst/>
          </a:prstGeom>
        </p:spPr>
      </p:pic>
      <p:pic>
        <p:nvPicPr>
          <p:cNvPr id="16" name="Picture 15" descr="https://pbs.twimg.com/profile_images/556060127384440835/ukKXsnfN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801405"/>
            <a:ext cx="823671" cy="82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http://web.changenet.sk/aa/files/e0b5d33a0d0a58fabd5c1bd36364355f/Toyota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456" y="5832397"/>
            <a:ext cx="1162546" cy="8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680018" y="3029853"/>
            <a:ext cx="503357" cy="170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1178" y="1981970"/>
            <a:ext cx="781036" cy="29851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8297236" y="1563688"/>
            <a:ext cx="3671522" cy="4107033"/>
            <a:chOff x="8461248" y="1622697"/>
            <a:chExt cx="3671522" cy="410703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61248" y="1622697"/>
              <a:ext cx="3671522" cy="4107033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>
              <a:off x="8912352" y="1975394"/>
              <a:ext cx="1304544" cy="1338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0" y="1975394"/>
            <a:ext cx="7899196" cy="3741395"/>
          </a:xfrm>
        </p:spPr>
        <p:txBody>
          <a:bodyPr numCol="1">
            <a:normAutofit/>
          </a:bodyPr>
          <a:lstStyle/>
          <a:p>
            <a:r>
              <a:rPr lang="en-US" altLang="en-US" dirty="0">
                <a:solidFill>
                  <a:prstClr val="black"/>
                </a:solidFill>
                <a:latin typeface="Frutiger LT Std 57 Cn" panose="020B0606020204020204" pitchFamily="34" charset="0"/>
              </a:rPr>
              <a:t>Ranking road safety performance across participating countries since </a:t>
            </a:r>
            <a:r>
              <a:rPr lang="en-US" altLang="en-US" dirty="0" smtClean="0">
                <a:solidFill>
                  <a:prstClr val="black"/>
                </a:solidFill>
                <a:latin typeface="Frutiger LT Std 57 Cn" panose="020B0606020204020204" pitchFamily="34" charset="0"/>
              </a:rPr>
              <a:t>2006</a:t>
            </a:r>
          </a:p>
          <a:p>
            <a:r>
              <a:rPr lang="nl-BE" altLang="en-US" dirty="0">
                <a:solidFill>
                  <a:prstClr val="black"/>
                </a:solidFill>
                <a:latin typeface="Frutiger LT Std 57 Cn" panose="020B0606020204020204" pitchFamily="34" charset="0"/>
              </a:rPr>
              <a:t>Experts from the </a:t>
            </a:r>
            <a:r>
              <a:rPr lang="en-GB" altLang="en-US" dirty="0">
                <a:solidFill>
                  <a:prstClr val="black"/>
                </a:solidFill>
                <a:latin typeface="Frutiger LT Std 57 Cn" panose="020B0606020204020204" pitchFamily="34" charset="0"/>
              </a:rPr>
              <a:t>32 participating countries, including all EU Member States</a:t>
            </a:r>
          </a:p>
          <a:p>
            <a:r>
              <a:rPr lang="en-GB" altLang="en-US" dirty="0">
                <a:solidFill>
                  <a:prstClr val="black"/>
                </a:solidFill>
                <a:latin typeface="Frutiger LT Std 57 Cn" panose="020B0606020204020204" pitchFamily="34" charset="0"/>
              </a:rPr>
              <a:t>Steering group </a:t>
            </a:r>
          </a:p>
          <a:p>
            <a:r>
              <a:rPr lang="en-US" altLang="en-US" dirty="0">
                <a:solidFill>
                  <a:prstClr val="black"/>
                </a:solidFill>
                <a:latin typeface="Frutiger LT Std 57 Cn" panose="020B0606020204020204" pitchFamily="34" charset="0"/>
              </a:rPr>
              <a:t>Project team in the ETSC secretariat</a:t>
            </a:r>
          </a:p>
          <a:p>
            <a:r>
              <a:rPr lang="en-US" altLang="en-US" dirty="0" smtClean="0">
                <a:solidFill>
                  <a:prstClr val="black"/>
                </a:solidFill>
                <a:latin typeface="Frutiger LT Std 57 Cn" panose="020B0606020204020204" pitchFamily="34" charset="0"/>
              </a:rPr>
              <a:t>43 </a:t>
            </a:r>
            <a:r>
              <a:rPr lang="en-US" altLang="en-US" dirty="0">
                <a:solidFill>
                  <a:prstClr val="black"/>
                </a:solidFill>
                <a:latin typeface="Frutiger LT Std 57 Cn" panose="020B0606020204020204" pitchFamily="34" charset="0"/>
              </a:rPr>
              <a:t>PIN Flash reports</a:t>
            </a:r>
          </a:p>
          <a:p>
            <a:pPr marL="0" indent="0">
              <a:buNone/>
            </a:pPr>
            <a:endParaRPr lang="en-US" altLang="en-US" dirty="0">
              <a:solidFill>
                <a:prstClr val="black"/>
              </a:solidFill>
              <a:latin typeface="Frutiger LT Std 57 Cn" panose="020B0606020204020204" pitchFamily="34" charset="0"/>
            </a:endParaRPr>
          </a:p>
          <a:p>
            <a:pPr marL="0" indent="0">
              <a:buClr>
                <a:srgbClr val="DD962D"/>
              </a:buClr>
              <a:buNone/>
            </a:pPr>
            <a:endParaRPr lang="en-GB" sz="2800" dirty="0">
              <a:latin typeface="Frutiger LT Std 57 Cn" panose="020B0606020204020204" pitchFamily="34" charset="0"/>
              <a:cs typeface="Frutiger-Light"/>
            </a:endParaRPr>
          </a:p>
        </p:txBody>
      </p:sp>
    </p:spTree>
    <p:extLst>
      <p:ext uri="{BB962C8B-B14F-4D97-AF65-F5344CB8AC3E}">
        <p14:creationId xmlns:p14="http://schemas.microsoft.com/office/powerpoint/2010/main" val="158640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38400" y="0"/>
            <a:ext cx="9753600" cy="6858000"/>
          </a:xfrm>
          <a:prstGeom prst="rect">
            <a:avLst/>
          </a:prstGeom>
          <a:solidFill>
            <a:srgbClr val="FDF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219700" y="2390254"/>
            <a:ext cx="643890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sz="3500" b="1" dirty="0" smtClean="0">
                <a:latin typeface="Frutiger LT Std 57 Cn" panose="020B0606020204020204" pitchFamily="34" charset="0"/>
              </a:rPr>
              <a:t>PIN Flash Report 41</a:t>
            </a:r>
          </a:p>
          <a:p>
            <a:pPr algn="just">
              <a:defRPr/>
            </a:pPr>
            <a:r>
              <a:rPr lang="en-US" sz="3500" b="1" dirty="0" smtClean="0">
                <a:latin typeface="Frutiger LT Std 57 Cn" panose="020B0606020204020204" pitchFamily="34" charset="0"/>
              </a:rPr>
              <a:t>Reducing Road Deaths among Young People aged 15-30</a:t>
            </a:r>
          </a:p>
          <a:p>
            <a:pPr algn="just">
              <a:defRPr/>
            </a:pPr>
            <a:r>
              <a:rPr lang="en-US" sz="2400" b="1" dirty="0" smtClean="0">
                <a:latin typeface="Frutiger LT Std 57 Cn" panose="020B0606020204020204" pitchFamily="34" charset="0"/>
              </a:rPr>
              <a:t>Published October 2021</a:t>
            </a:r>
            <a:endParaRPr lang="en-US" sz="2400" dirty="0">
              <a:latin typeface="Frutiger LT Std 57 Cn" panose="020B06060202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4148137" cy="583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/>
        </p:nvSpPr>
        <p:spPr>
          <a:xfrm>
            <a:off x="0" y="0"/>
            <a:ext cx="12192000" cy="14847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Frutiger-Bold" pitchFamily="2" charset="0"/>
              </a:rPr>
              <a:t>The Scale of the Problem</a:t>
            </a:r>
            <a:endParaRPr lang="en-US" sz="3600" dirty="0">
              <a:solidFill>
                <a:schemeClr val="bg1"/>
              </a:solidFill>
              <a:latin typeface="Frutiger-Bol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386" y="1747188"/>
            <a:ext cx="6391528" cy="4595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2463944"/>
            <a:ext cx="31146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/>
        </p:nvSpPr>
        <p:spPr>
          <a:xfrm>
            <a:off x="0" y="-19280"/>
            <a:ext cx="12192000" cy="14847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Frutiger-Bold" pitchFamily="2" charset="0"/>
              </a:rPr>
              <a:t>The gender issue</a:t>
            </a:r>
            <a:endParaRPr lang="en-US" sz="3600" dirty="0">
              <a:solidFill>
                <a:schemeClr val="bg1"/>
              </a:solidFill>
              <a:latin typeface="Frutiger-Bold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090211" y="344195"/>
            <a:ext cx="8011583" cy="757834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24000" b="1" dirty="0">
              <a:solidFill>
                <a:srgbClr val="FFFFFF"/>
              </a:solidFill>
              <a:latin typeface="Frutiger-Bold" pitchFamily="2" charset="0"/>
              <a:cs typeface="Frutiger-Bold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80018" y="3029853"/>
            <a:ext cx="503357" cy="170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178" y="1981970"/>
            <a:ext cx="781036" cy="2985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1828979"/>
            <a:ext cx="8774354" cy="480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3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0" y="-19280"/>
            <a:ext cx="12192000" cy="14847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  <a:latin typeface="Frutiger-Bold" pitchFamily="2" charset="0"/>
              </a:rPr>
              <a:t>Road user groups and gender</a:t>
            </a:r>
            <a:endParaRPr lang="en-US" sz="3600" b="1" dirty="0">
              <a:solidFill>
                <a:schemeClr val="bg1"/>
              </a:solidFill>
              <a:latin typeface="Frutiger-Bol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49" y="2057400"/>
            <a:ext cx="11171302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0" y="-19280"/>
            <a:ext cx="12192000" cy="14847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  <a:latin typeface="Frutiger-Bold" pitchFamily="2" charset="0"/>
              </a:rPr>
              <a:t>Road deaths as a proportion of all deaths</a:t>
            </a:r>
            <a:endParaRPr lang="en-US" sz="3600" b="1" dirty="0">
              <a:solidFill>
                <a:schemeClr val="bg1"/>
              </a:solidFill>
              <a:latin typeface="Frutiger-Bold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211" y="3124200"/>
            <a:ext cx="8719789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" y="1498638"/>
            <a:ext cx="35909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/>
        </p:nvSpPr>
        <p:spPr>
          <a:xfrm>
            <a:off x="0" y="0"/>
            <a:ext cx="12192000" cy="14847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Frutiger-Bold" pitchFamily="2" charset="0"/>
              </a:rPr>
              <a:t>Serious Injuries</a:t>
            </a:r>
            <a:endParaRPr lang="en-US" sz="3600" dirty="0">
              <a:solidFill>
                <a:schemeClr val="bg1"/>
              </a:solidFill>
              <a:latin typeface="Frutiger-Bold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1866900"/>
            <a:ext cx="9361524" cy="430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9962" y="6215762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Serious injuries among young people as a proportion of all serious injuries (national definition)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017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180</Words>
  <Application>Microsoft Office PowerPoint</Application>
  <PresentationFormat>Widescreen</PresentationFormat>
  <Paragraphs>49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 Light</vt:lpstr>
      <vt:lpstr>Calibri</vt:lpstr>
      <vt:lpstr>Frutiger-Bold</vt:lpstr>
      <vt:lpstr>Frutiger LT 57 Cn</vt:lpstr>
      <vt:lpstr>Frutiger-Cn</vt:lpstr>
      <vt:lpstr>Frutiger LT Std 57 Cn</vt:lpstr>
      <vt:lpstr>Frutiger-Light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Muetze</dc:creator>
  <cp:lastModifiedBy>Jenny Carson</cp:lastModifiedBy>
  <cp:revision>171</cp:revision>
  <cp:lastPrinted>2021-10-28T08:45:23Z</cp:lastPrinted>
  <dcterms:created xsi:type="dcterms:W3CDTF">2020-06-26T16:37:07Z</dcterms:created>
  <dcterms:modified xsi:type="dcterms:W3CDTF">2022-10-14T13:13:05Z</dcterms:modified>
</cp:coreProperties>
</file>