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80" r:id="rId2"/>
    <p:sldId id="284" r:id="rId3"/>
    <p:sldId id="344" r:id="rId4"/>
    <p:sldId id="302" r:id="rId5"/>
    <p:sldId id="301" r:id="rId6"/>
    <p:sldId id="306" r:id="rId7"/>
    <p:sldId id="305" r:id="rId8"/>
    <p:sldId id="304" r:id="rId9"/>
    <p:sldId id="303" r:id="rId10"/>
    <p:sldId id="286" r:id="rId11"/>
    <p:sldId id="291" r:id="rId12"/>
    <p:sldId id="297" r:id="rId13"/>
    <p:sldId id="298" r:id="rId14"/>
    <p:sldId id="299" r:id="rId15"/>
    <p:sldId id="300" r:id="rId16"/>
    <p:sldId id="283" r:id="rId17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" id="{A447E7AA-0A6D-C243-892A-E519789470E0}">
          <p14:sldIdLst>
            <p14:sldId id="280"/>
          </p14:sldIdLst>
        </p14:section>
        <p14:section name="Inhalt" id="{357E8684-5D5D-2A49-A887-8A4A91CF07A3}">
          <p14:sldIdLst>
            <p14:sldId id="284"/>
            <p14:sldId id="344"/>
            <p14:sldId id="302"/>
            <p14:sldId id="301"/>
            <p14:sldId id="306"/>
            <p14:sldId id="305"/>
            <p14:sldId id="304"/>
            <p14:sldId id="303"/>
            <p14:sldId id="286"/>
            <p14:sldId id="291"/>
            <p14:sldId id="297"/>
            <p14:sldId id="298"/>
            <p14:sldId id="299"/>
            <p14:sldId id="300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B6C6"/>
    <a:srgbClr val="6F67A0"/>
    <a:srgbClr val="ED6C6E"/>
    <a:srgbClr val="163771"/>
    <a:srgbClr val="0B1C3B"/>
    <a:srgbClr val="F5B630"/>
    <a:srgbClr val="9F9F9F"/>
    <a:srgbClr val="91C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841" autoAdjust="0"/>
    <p:restoredTop sz="95680"/>
  </p:normalViewPr>
  <p:slideViewPr>
    <p:cSldViewPr snapToGrid="0" showGuides="1">
      <p:cViewPr varScale="1">
        <p:scale>
          <a:sx n="144" d="100"/>
          <a:sy n="144" d="100"/>
        </p:scale>
        <p:origin x="252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12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357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1C068-BC06-4B43-BD32-5D27AF894041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6B1EE-7210-4B30-AE9F-0F8810ADE5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03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C4E33-978D-47E6-8096-DEDA8B66B8FD}" type="datetimeFigureOut">
              <a:rPr lang="de-DE" smtClean="0"/>
              <a:pPr/>
              <a:t>13.10.2022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73AED-C50C-4259-860C-200724DC01F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619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22392-6674-D94C-928C-832C62B81BDA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1750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73AED-C50C-4259-860C-200724DC01F6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2445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7D55AED7-2E08-09F4-52F8-A7F02FB5F537}"/>
              </a:ext>
            </a:extLst>
          </p:cNvPr>
          <p:cNvSpPr>
            <a:spLocks/>
          </p:cNvSpPr>
          <p:nvPr userDrawn="1"/>
        </p:nvSpPr>
        <p:spPr>
          <a:xfrm>
            <a:off x="-8465" y="208721"/>
            <a:ext cx="8890499" cy="3973811"/>
          </a:xfrm>
          <a:prstGeom prst="rect">
            <a:avLst/>
          </a:prstGeom>
          <a:gradFill>
            <a:gsLst>
              <a:gs pos="0">
                <a:srgbClr val="163771"/>
              </a:gs>
              <a:gs pos="100000">
                <a:srgbClr val="0B1C3B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7A67837-6C6D-1089-D946-FE056B997F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1936112"/>
            <a:ext cx="6364223" cy="6361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373" y="1620449"/>
            <a:ext cx="1481794" cy="368750"/>
          </a:xfrm>
          <a:solidFill>
            <a:schemeClr val="bg1"/>
          </a:solidFill>
        </p:spPr>
        <p:txBody>
          <a:bodyPr wrap="none" tIns="36000" bIns="0" anchor="b" anchorCtr="0">
            <a:spAutoFit/>
          </a:bodyPr>
          <a:lstStyle>
            <a:lvl1pPr algn="l">
              <a:defRPr sz="2400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9876" y="2947366"/>
            <a:ext cx="3389916" cy="276999"/>
          </a:xfrm>
          <a:prstGeom prst="rect">
            <a:avLst/>
          </a:prstGeom>
        </p:spPr>
        <p:txBody>
          <a:bodyPr lIns="0" anchor="t">
            <a:spAutoFit/>
          </a:bodyPr>
          <a:lstStyle>
            <a:lvl1pPr marL="0" indent="0" algn="l">
              <a:buNone/>
              <a:defRPr sz="12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DE5F92A5-2197-D183-724D-C5DF18C1FD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649" y="2079712"/>
            <a:ext cx="1941557" cy="405683"/>
          </a:xfrm>
          <a:solidFill>
            <a:schemeClr val="bg1"/>
          </a:solidFill>
        </p:spPr>
        <p:txBody>
          <a:bodyPr wrap="none" tIns="0" bIns="36000" anchor="t" anchorCtr="0">
            <a:spAutoFit/>
          </a:bodyPr>
          <a:lstStyle>
            <a:lvl1pPr>
              <a:defRPr sz="2400" b="1">
                <a:solidFill>
                  <a:srgbClr val="163771"/>
                </a:solidFill>
              </a:defRPr>
            </a:lvl1pPr>
          </a:lstStyle>
          <a:p>
            <a:pPr lvl="0"/>
            <a:r>
              <a:rPr lang="de-DE" dirty="0"/>
              <a:t>TITELFOLIE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643CC364-4E9C-C7CA-4F47-25C233152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9876" y="4302954"/>
            <a:ext cx="2786063" cy="631825"/>
          </a:xfrm>
        </p:spPr>
        <p:txBody>
          <a:bodyPr lIns="0" rIns="9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900">
                <a:latin typeface="+mj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Name</a:t>
            </a:r>
            <a:br>
              <a:rPr lang="de-DE" dirty="0"/>
            </a:br>
            <a:r>
              <a:rPr lang="de-DE" dirty="0"/>
              <a:t>Abteilung</a:t>
            </a:r>
            <a:br>
              <a:rPr lang="de-DE" dirty="0"/>
            </a:br>
            <a:r>
              <a:rPr lang="de-DE" dirty="0"/>
              <a:t>Position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2818602-6708-9F43-3A36-33F2A8E4215D}"/>
              </a:ext>
            </a:extLst>
          </p:cNvPr>
          <p:cNvGrpSpPr/>
          <p:nvPr userDrawn="1"/>
        </p:nvGrpSpPr>
        <p:grpSpPr>
          <a:xfrm>
            <a:off x="7224099" y="4285169"/>
            <a:ext cx="1818411" cy="686395"/>
            <a:chOff x="7224099" y="4285169"/>
            <a:chExt cx="1818411" cy="686395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78B02F5B-C77E-4796-81AE-49E701F8D945}"/>
                </a:ext>
              </a:extLst>
            </p:cNvPr>
            <p:cNvSpPr/>
            <p:nvPr userDrawn="1"/>
          </p:nvSpPr>
          <p:spPr>
            <a:xfrm>
              <a:off x="7580376" y="4302954"/>
              <a:ext cx="1301658" cy="63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FFC880ED-AD4B-8D7D-7456-602C61E284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213"/>
            <a:stretch/>
          </p:blipFill>
          <p:spPr>
            <a:xfrm>
              <a:off x="7224099" y="4285169"/>
              <a:ext cx="1818411" cy="6863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07381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A8C604-F187-1436-2FE5-3CFD5D32B6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chemeClr val="bg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59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3E608B6-E36C-EDF2-D523-0AE336F0264B}"/>
              </a:ext>
            </a:extLst>
          </p:cNvPr>
          <p:cNvSpPr>
            <a:spLocks/>
          </p:cNvSpPr>
          <p:nvPr userDrawn="1"/>
        </p:nvSpPr>
        <p:spPr>
          <a:xfrm>
            <a:off x="-8465" y="208721"/>
            <a:ext cx="8890499" cy="3973811"/>
          </a:xfrm>
          <a:prstGeom prst="rect">
            <a:avLst/>
          </a:prstGeom>
          <a:gradFill>
            <a:gsLst>
              <a:gs pos="0">
                <a:srgbClr val="163771"/>
              </a:gs>
              <a:gs pos="100000">
                <a:srgbClr val="0B1C3B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A8C604-F187-1436-2FE5-3CFD5D32B6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chemeClr val="bg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4EFE155-810F-FC59-0008-A871681B53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1936112"/>
            <a:ext cx="6364223" cy="636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16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CF922F5-0E5F-1825-C1ED-B15EEA840458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163771"/>
              </a:gs>
              <a:gs pos="100000">
                <a:srgbClr val="0B1C3B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03A1D57-3279-0999-6A5C-A39C991729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1936112"/>
            <a:ext cx="6364223" cy="6361118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3533" y="2089235"/>
            <a:ext cx="5976938" cy="646511"/>
          </a:xfrm>
          <a:noFill/>
        </p:spPr>
        <p:txBody>
          <a:bodyPr anchor="ctr" anchorCtr="0"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Zwischenfolie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68D4F31-8915-95BC-D045-C10B857199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r="1789"/>
          <a:stretch/>
        </p:blipFill>
        <p:spPr>
          <a:xfrm>
            <a:off x="7812430" y="4263653"/>
            <a:ext cx="110858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01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CF922F5-0E5F-1825-C1ED-B15EEA840458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163771"/>
              </a:gs>
              <a:gs pos="100000">
                <a:srgbClr val="0B1C3B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A57E7B5-D1B7-D6AD-F325-B7DD71BF5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1936112"/>
            <a:ext cx="6376884" cy="6361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3533" y="2089235"/>
            <a:ext cx="5976938" cy="646511"/>
          </a:xfrm>
          <a:noFill/>
        </p:spPr>
        <p:txBody>
          <a:bodyPr anchor="ctr" anchorCtr="0"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Zwischenfolie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652F698-C65F-C02A-2FE5-26C7E2259B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r="1789"/>
          <a:stretch/>
        </p:blipFill>
        <p:spPr>
          <a:xfrm>
            <a:off x="7812430" y="4263653"/>
            <a:ext cx="110858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09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bild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163806C-2562-C124-ABDD-97863B0518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6183CF4-A9AB-FC66-2079-587D61C47F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r="1789"/>
          <a:stretch/>
        </p:blipFill>
        <p:spPr>
          <a:xfrm>
            <a:off x="7812430" y="4263653"/>
            <a:ext cx="110858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09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en (Vollbild)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 hidden="1">
            <a:extLst>
              <a:ext uri="{FF2B5EF4-FFF2-40B4-BE49-F238E27FC236}">
                <a16:creationId xmlns:a16="http://schemas.microsoft.com/office/drawing/2014/main" id="{45EDBF8D-D379-97C2-0ECB-A76E097D04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CF922F5-0E5F-1825-C1ED-B15EEA840458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37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F25DF2F-F3A2-90AA-63E4-5106B615D6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r="1789"/>
          <a:stretch/>
        </p:blipFill>
        <p:spPr>
          <a:xfrm>
            <a:off x="7812430" y="4263653"/>
            <a:ext cx="110858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1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6B7EE4C7-750E-9D7B-E51A-12EC76472EE5}"/>
              </a:ext>
            </a:extLst>
          </p:cNvPr>
          <p:cNvSpPr>
            <a:spLocks/>
          </p:cNvSpPr>
          <p:nvPr userDrawn="1"/>
        </p:nvSpPr>
        <p:spPr>
          <a:xfrm>
            <a:off x="2" y="208722"/>
            <a:ext cx="8890499" cy="3881052"/>
          </a:xfrm>
          <a:prstGeom prst="rect">
            <a:avLst/>
          </a:prstGeom>
          <a:gradFill>
            <a:gsLst>
              <a:gs pos="0">
                <a:srgbClr val="163771"/>
              </a:gs>
              <a:gs pos="100000">
                <a:srgbClr val="0B1C3B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4765" y="2658059"/>
            <a:ext cx="3955775" cy="297656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Vorname Name</a:t>
            </a:r>
            <a:endParaRPr lang="en-US" dirty="0"/>
          </a:p>
        </p:txBody>
      </p:sp>
      <p:sp>
        <p:nvSpPr>
          <p:cNvPr id="8" name="Rechteck 7"/>
          <p:cNvSpPr/>
          <p:nvPr userDrawn="1"/>
        </p:nvSpPr>
        <p:spPr>
          <a:xfrm>
            <a:off x="854763" y="2414298"/>
            <a:ext cx="4168632" cy="4271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defTabSz="685800">
              <a:lnSpc>
                <a:spcPct val="90000"/>
              </a:lnSpc>
              <a:spcBef>
                <a:spcPct val="0"/>
              </a:spcBef>
              <a:buNone/>
            </a:pPr>
            <a:r>
              <a:rPr lang="de-DE" sz="900" b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Ihr/e Ansprechpartner/in: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611D1D0-8821-28AF-F2BC-17D4B65CD6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5375" y="1620449"/>
            <a:ext cx="2371460" cy="368750"/>
          </a:xfrm>
          <a:solidFill>
            <a:schemeClr val="bg1"/>
          </a:solidFill>
        </p:spPr>
        <p:txBody>
          <a:bodyPr wrap="none" tIns="36000" anchor="b" anchorCtr="0">
            <a:spAutoFit/>
          </a:bodyPr>
          <a:lstStyle>
            <a:lvl1pPr algn="l">
              <a:defRPr sz="2400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VIELEN DANK!</a:t>
            </a:r>
            <a:endParaRPr lang="en-US" dirty="0"/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81BF8956-5A47-0E73-E088-D56AD8952D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763" y="4370595"/>
            <a:ext cx="2376487" cy="573881"/>
          </a:xfrm>
        </p:spPr>
        <p:txBody>
          <a:bodyPr lIns="0"/>
          <a:lstStyle>
            <a:lvl1pPr>
              <a:lnSpc>
                <a:spcPts val="1140"/>
              </a:lnSpc>
              <a:defRPr/>
            </a:lvl1pPr>
            <a:lvl5pPr marL="469106" indent="0">
              <a:buNone/>
              <a:defRPr/>
            </a:lvl5pPr>
          </a:lstStyle>
          <a:p>
            <a:r>
              <a:rPr lang="de-DE" sz="825" dirty="0">
                <a:solidFill>
                  <a:schemeClr val="bg1">
                    <a:lumMod val="65000"/>
                  </a:schemeClr>
                </a:solidFill>
              </a:rPr>
              <a:t>Telefon</a:t>
            </a:r>
            <a:br>
              <a:rPr lang="de-DE" sz="825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sz="825" dirty="0">
                <a:solidFill>
                  <a:schemeClr val="bg1">
                    <a:lumMod val="65000"/>
                  </a:schemeClr>
                </a:solidFill>
              </a:rPr>
              <a:t>Mobil</a:t>
            </a:r>
            <a:br>
              <a:rPr lang="de-DE" sz="825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sz="825" dirty="0">
                <a:solidFill>
                  <a:schemeClr val="bg1">
                    <a:lumMod val="65000"/>
                  </a:schemeClr>
                </a:solidFill>
              </a:rPr>
              <a:t>web</a:t>
            </a:r>
          </a:p>
          <a:p>
            <a:pPr lvl="4"/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7A9F86-4FA3-4222-29C3-3CAE158ACE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4765" y="3112356"/>
            <a:ext cx="3319463" cy="332399"/>
          </a:xfrm>
          <a:noFill/>
        </p:spPr>
        <p:txBody>
          <a:bodyPr l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9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Funktion</a:t>
            </a:r>
            <a:br>
              <a:rPr lang="de-DE" dirty="0"/>
            </a:br>
            <a:r>
              <a:rPr lang="de-DE" dirty="0"/>
              <a:t>E-Mail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629D4AB-0AB2-9456-FFC8-915AFA8BA7C2}"/>
              </a:ext>
            </a:extLst>
          </p:cNvPr>
          <p:cNvGrpSpPr/>
          <p:nvPr userDrawn="1"/>
        </p:nvGrpSpPr>
        <p:grpSpPr>
          <a:xfrm>
            <a:off x="7224099" y="4285169"/>
            <a:ext cx="1818411" cy="686395"/>
            <a:chOff x="7224099" y="4285169"/>
            <a:chExt cx="1818411" cy="686395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85FA4C5D-DEDC-6744-C6CD-E5FA1C1D77E6}"/>
                </a:ext>
              </a:extLst>
            </p:cNvPr>
            <p:cNvSpPr/>
            <p:nvPr userDrawn="1"/>
          </p:nvSpPr>
          <p:spPr>
            <a:xfrm>
              <a:off x="7580376" y="4302954"/>
              <a:ext cx="1301658" cy="63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C0E1C10F-F290-B60C-63EA-4FED2285058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213"/>
            <a:stretch/>
          </p:blipFill>
          <p:spPr>
            <a:xfrm>
              <a:off x="7224099" y="4285169"/>
              <a:ext cx="1818411" cy="6863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1560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le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205AB763-082A-7EDF-E50A-266EEC759C6D}"/>
              </a:ext>
            </a:extLst>
          </p:cNvPr>
          <p:cNvSpPr txBox="1"/>
          <p:nvPr userDrawn="1"/>
        </p:nvSpPr>
        <p:spPr>
          <a:xfrm>
            <a:off x="568805" y="320484"/>
            <a:ext cx="8006391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000" dirty="0"/>
              <a:t>+++ keine Präsentationsfolie +++</a:t>
            </a:r>
          </a:p>
          <a:p>
            <a:endParaRPr lang="de-DE" sz="3600" dirty="0">
              <a:solidFill>
                <a:srgbClr val="27B6C6"/>
              </a:solidFill>
            </a:endParaRPr>
          </a:p>
          <a:p>
            <a:pPr algn="ctr"/>
            <a:r>
              <a:rPr lang="de-DE" sz="3600" b="1" dirty="0">
                <a:solidFill>
                  <a:srgbClr val="27B6C6"/>
                </a:solidFill>
              </a:rPr>
              <a:t>Zusatzlogos</a:t>
            </a:r>
          </a:p>
          <a:p>
            <a:pPr algn="ctr"/>
            <a:r>
              <a:rPr lang="de-DE" sz="1350" dirty="0"/>
              <a:t>für </a:t>
            </a:r>
            <a:r>
              <a:rPr lang="de-DE" sz="1350" dirty="0" err="1"/>
              <a:t>copy+paste</a:t>
            </a:r>
            <a:endParaRPr lang="de-DE" sz="135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CADAAAC-C03B-3F74-97BA-5990FCEC66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223" y="4283544"/>
            <a:ext cx="1281716" cy="79373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AED30E7-5DCB-2BD4-34B0-5D34E0CCC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077" y="4415410"/>
            <a:ext cx="1027556" cy="24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3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BE6EE171-F59E-1BEC-8294-0A2D5BD3B3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84049"/>
            <a:ext cx="8855075" cy="40195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373" y="1620449"/>
            <a:ext cx="1481794" cy="367200"/>
          </a:xfrm>
          <a:solidFill>
            <a:schemeClr val="bg1"/>
          </a:solidFill>
        </p:spPr>
        <p:txBody>
          <a:bodyPr wrap="none" tIns="36000" bIns="0" anchor="b" anchorCtr="0">
            <a:spAutoFit/>
          </a:bodyPr>
          <a:lstStyle>
            <a:lvl1pPr algn="l">
              <a:defRPr sz="2400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400" y="2948400"/>
            <a:ext cx="3389916" cy="276999"/>
          </a:xfrm>
          <a:prstGeom prst="rect">
            <a:avLst/>
          </a:prstGeom>
        </p:spPr>
        <p:txBody>
          <a:bodyPr lIns="0" anchor="t">
            <a:spAutoFit/>
          </a:bodyPr>
          <a:lstStyle>
            <a:lvl1pPr marL="0" indent="0" algn="l">
              <a:buNone/>
              <a:defRPr sz="12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DE5F92A5-2197-D183-724D-C5DF18C1FD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649" y="2079712"/>
            <a:ext cx="1941557" cy="405683"/>
          </a:xfrm>
          <a:solidFill>
            <a:schemeClr val="bg1"/>
          </a:solidFill>
        </p:spPr>
        <p:txBody>
          <a:bodyPr wrap="none" tIns="0" bIns="36000" anchor="t" anchorCtr="0">
            <a:spAutoFit/>
          </a:bodyPr>
          <a:lstStyle>
            <a:lvl1pPr>
              <a:defRPr sz="2400" b="1">
                <a:solidFill>
                  <a:srgbClr val="163771"/>
                </a:solidFill>
              </a:defRPr>
            </a:lvl1pPr>
          </a:lstStyle>
          <a:p>
            <a:pPr lvl="0"/>
            <a:r>
              <a:rPr lang="de-DE" dirty="0"/>
              <a:t>TITELFOLIE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1C23BE-2C70-9176-8FF8-FED115F6E1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0400" y="4327626"/>
            <a:ext cx="2786063" cy="631825"/>
          </a:xfrm>
        </p:spPr>
        <p:txBody>
          <a:bodyPr lIns="0" rIns="90000" bIns="468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900">
                <a:latin typeface="+mj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Name</a:t>
            </a:r>
            <a:br>
              <a:rPr lang="de-DE" dirty="0"/>
            </a:br>
            <a:r>
              <a:rPr lang="de-DE" dirty="0"/>
              <a:t>Abteilung</a:t>
            </a:r>
            <a:br>
              <a:rPr lang="de-DE" dirty="0"/>
            </a:br>
            <a:r>
              <a:rPr lang="de-DE" dirty="0"/>
              <a:t>Position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66BE805-A8C0-6F10-891E-E49D45A5D3DD}"/>
              </a:ext>
            </a:extLst>
          </p:cNvPr>
          <p:cNvGrpSpPr/>
          <p:nvPr userDrawn="1"/>
        </p:nvGrpSpPr>
        <p:grpSpPr>
          <a:xfrm>
            <a:off x="7224099" y="4285169"/>
            <a:ext cx="1818411" cy="686395"/>
            <a:chOff x="7224099" y="4285169"/>
            <a:chExt cx="1818411" cy="686395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2AA55967-9E68-3311-FA48-FB5069DC42B6}"/>
                </a:ext>
              </a:extLst>
            </p:cNvPr>
            <p:cNvSpPr/>
            <p:nvPr userDrawn="1"/>
          </p:nvSpPr>
          <p:spPr>
            <a:xfrm>
              <a:off x="7580376" y="4302954"/>
              <a:ext cx="1301658" cy="63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E1E1C98-3795-0C2D-8AF0-54D5053D152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213"/>
            <a:stretch/>
          </p:blipFill>
          <p:spPr>
            <a:xfrm>
              <a:off x="7224099" y="4285169"/>
              <a:ext cx="1818411" cy="6863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4305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8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3E608B6-E36C-EDF2-D523-0AE336F0264B}"/>
              </a:ext>
            </a:extLst>
          </p:cNvPr>
          <p:cNvSpPr>
            <a:spLocks/>
          </p:cNvSpPr>
          <p:nvPr userDrawn="1"/>
        </p:nvSpPr>
        <p:spPr>
          <a:xfrm>
            <a:off x="2" y="216176"/>
            <a:ext cx="8880387" cy="39686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3A1C87-BA17-6189-664A-3C95C07777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559" y="1333268"/>
            <a:ext cx="1310272" cy="405102"/>
          </a:xfrm>
          <a:solidFill>
            <a:schemeClr val="bg1"/>
          </a:solidFill>
        </p:spPr>
        <p:txBody>
          <a:bodyPr wrap="none" tIns="36000" bIns="36000" anchor="b" anchorCtr="0">
            <a:spAutoFit/>
          </a:bodyPr>
          <a:lstStyle>
            <a:lvl1pPr algn="l">
              <a:defRPr sz="2400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Agenda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FC2A376-E344-ECC4-9964-8A9D4A2A08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5373" y="890167"/>
            <a:ext cx="3389916" cy="436352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buNone/>
              <a:defRPr sz="1200" b="0">
                <a:solidFill>
                  <a:srgbClr val="16377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644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311" y="1505779"/>
            <a:ext cx="6231837" cy="132344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956657-5A62-DF1A-CFD6-DE066738F3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48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66FE59-8D1F-819A-3892-577D9BEC5344}"/>
              </a:ext>
            </a:extLst>
          </p:cNvPr>
          <p:cNvSpPr>
            <a:spLocks/>
          </p:cNvSpPr>
          <p:nvPr userDrawn="1"/>
        </p:nvSpPr>
        <p:spPr>
          <a:xfrm>
            <a:off x="2" y="216176"/>
            <a:ext cx="8880387" cy="39686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312" y="1511681"/>
            <a:ext cx="7325140" cy="19932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AAB916-9FFF-955F-4AD7-7822A44CEE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9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314" y="1508013"/>
            <a:ext cx="3180523" cy="19932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A712ED7-EDA1-5C9F-DE1F-ED8BD36A61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22766" y="208360"/>
            <a:ext cx="4463428" cy="3881438"/>
          </a:xfrm>
        </p:spPr>
        <p:txBody>
          <a:bodyPr/>
          <a:lstStyle/>
          <a:p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ED880B-44AC-82D7-4050-7F518E6D5C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91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A712ED7-EDA1-5C9F-DE1F-ED8BD36A61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208360"/>
            <a:ext cx="4567237" cy="3881438"/>
          </a:xfrm>
        </p:spPr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49" y="1386508"/>
            <a:ext cx="3180523" cy="19932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558ADC1-0FCB-AC70-B297-BA2CFE67F4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68349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82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16C30A0D-FB5D-B7FB-1CFD-7FFCAF9DE042}"/>
              </a:ext>
            </a:extLst>
          </p:cNvPr>
          <p:cNvSpPr>
            <a:spLocks/>
          </p:cNvSpPr>
          <p:nvPr userDrawn="1"/>
        </p:nvSpPr>
        <p:spPr>
          <a:xfrm>
            <a:off x="2" y="216176"/>
            <a:ext cx="8766313" cy="38810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314" y="1508013"/>
            <a:ext cx="3180523" cy="19932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A712ED7-EDA1-5C9F-DE1F-ED8BD36A61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22766" y="208360"/>
            <a:ext cx="4463428" cy="3881438"/>
          </a:xfrm>
        </p:spPr>
        <p:txBody>
          <a:bodyPr/>
          <a:lstStyle/>
          <a:p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ED880B-44AC-82D7-4050-7F518E6D5C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447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592A689-6435-43EF-564E-854C33DA40CD}"/>
              </a:ext>
            </a:extLst>
          </p:cNvPr>
          <p:cNvSpPr>
            <a:spLocks/>
          </p:cNvSpPr>
          <p:nvPr userDrawn="1"/>
        </p:nvSpPr>
        <p:spPr>
          <a:xfrm>
            <a:off x="2" y="216176"/>
            <a:ext cx="8766313" cy="38810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A712ED7-EDA1-5C9F-DE1F-ED8BD36A61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208360"/>
            <a:ext cx="4567237" cy="3881438"/>
          </a:xfrm>
        </p:spPr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49" y="1386508"/>
            <a:ext cx="3180523" cy="19932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558ADC1-0FCB-AC70-B297-BA2CFE67F4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68349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59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930" y="270003"/>
            <a:ext cx="8458200" cy="341257"/>
          </a:xfrm>
          <a:prstGeom prst="rect">
            <a:avLst/>
          </a:prstGeom>
        </p:spPr>
        <p:txBody>
          <a:bodyPr vert="horz" lIns="90000" tIns="0" rIns="90000" bIns="0" rtlCol="0" anchor="t" anchorCtr="0">
            <a:noAutofit/>
          </a:bodyPr>
          <a:lstStyle/>
          <a:p>
            <a:r>
              <a:rPr lang="de-DE" dirty="0"/>
              <a:t>TITELMASTERFORMAT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7930" y="4905899"/>
            <a:ext cx="30861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25" b="1">
                <a:solidFill>
                  <a:schemeClr val="tx1"/>
                </a:solidFill>
              </a:defRPr>
            </a:lvl1pPr>
          </a:lstStyle>
          <a:p>
            <a:fld id="{C14075F3-F5BF-419D-BE50-EBF9B68250F3}" type="slidenum">
              <a:rPr lang="de-DE" smtClean="0"/>
              <a:pPr/>
              <a:t>‹#›</a:t>
            </a:fld>
            <a:r>
              <a:rPr lang="de-DE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37930" y="1221581"/>
            <a:ext cx="8458200" cy="2875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B900531-6E0A-A806-B6B7-BF6E2005D097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" r="5819"/>
          <a:stretch/>
        </p:blipFill>
        <p:spPr>
          <a:xfrm>
            <a:off x="7844704" y="4285169"/>
            <a:ext cx="1046996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1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8" r:id="rId2"/>
    <p:sldLayoutId id="2147483692" r:id="rId3"/>
    <p:sldLayoutId id="2147483662" r:id="rId4"/>
    <p:sldLayoutId id="2147483689" r:id="rId5"/>
    <p:sldLayoutId id="2147483690" r:id="rId6"/>
    <p:sldLayoutId id="2147483691" r:id="rId7"/>
    <p:sldLayoutId id="2147483709" r:id="rId8"/>
    <p:sldLayoutId id="2147483710" r:id="rId9"/>
    <p:sldLayoutId id="2147483693" r:id="rId10"/>
    <p:sldLayoutId id="2147483696" r:id="rId11"/>
    <p:sldLayoutId id="2147483664" r:id="rId12"/>
    <p:sldLayoutId id="2147483697" r:id="rId13"/>
    <p:sldLayoutId id="2147483694" r:id="rId14"/>
    <p:sldLayoutId id="2147483695" r:id="rId15"/>
    <p:sldLayoutId id="2147483683" r:id="rId16"/>
    <p:sldLayoutId id="2147483715" r:id="rId1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3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36922" indent="-136922" algn="l" defTabSz="1345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69081" indent="-132160" algn="l" defTabSz="1345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de-DE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69106" indent="-200025" algn="l" defTabSz="2345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>
          <a:tab pos="269081" algn="l"/>
        </a:tabLst>
        <a:defRPr lang="de-DE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73894" indent="-204788" algn="l" defTabSz="67389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>
          <a:tab pos="469106" algn="l"/>
        </a:tabLst>
        <a:defRPr lang="de-DE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8" userDrawn="1">
          <p15:clr>
            <a:srgbClr val="F26B43"/>
          </p15:clr>
        </p15:guide>
        <p15:guide id="2" orient="horz" pos="770" userDrawn="1">
          <p15:clr>
            <a:srgbClr val="F26B43"/>
          </p15:clr>
        </p15:guide>
        <p15:guide id="3" orient="horz" pos="3159" userDrawn="1">
          <p15:clr>
            <a:srgbClr val="F26B43"/>
          </p15:clr>
        </p15:guide>
        <p15:guide id="4" orient="horz" pos="2581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pos="101" userDrawn="1">
          <p15:clr>
            <a:srgbClr val="F26B43"/>
          </p15:clr>
        </p15:guide>
        <p15:guide id="7" pos="5541" userDrawn="1">
          <p15:clr>
            <a:srgbClr val="F26B43"/>
          </p15:clr>
        </p15:guide>
        <p15:guide id="8" pos="2931" userDrawn="1">
          <p15:clr>
            <a:srgbClr val="F26B43"/>
          </p15:clr>
        </p15:guide>
        <p15:guide id="9" pos="2829" userDrawn="1">
          <p15:clr>
            <a:srgbClr val="F26B43"/>
          </p15:clr>
        </p15:guide>
        <p15:guide id="10" orient="horz" pos="863" userDrawn="1">
          <p15:clr>
            <a:srgbClr val="F26B43"/>
          </p15:clr>
        </p15:guide>
        <p15:guide id="11" orient="horz" pos="8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f17.de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A9DBEC-D213-0708-B20A-F57CE1583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373" y="957349"/>
            <a:ext cx="6802609" cy="1033548"/>
          </a:xfrm>
        </p:spPr>
        <p:txBody>
          <a:bodyPr bIns="0"/>
          <a:lstStyle/>
          <a:p>
            <a:r>
              <a:rPr lang="en-US" sz="2400" b="1" dirty="0">
                <a:solidFill>
                  <a:srgbClr val="002060"/>
                </a:solidFill>
                <a:latin typeface="+mn-lt"/>
              </a:rPr>
              <a:t>Reducing Road Deaths among Young Drivers</a:t>
            </a:r>
            <a:br>
              <a:rPr lang="en-US" sz="2400" b="1" dirty="0">
                <a:solidFill>
                  <a:srgbClr val="002060"/>
                </a:solidFill>
                <a:latin typeface="+mn-lt"/>
              </a:rPr>
            </a:br>
            <a:r>
              <a:rPr lang="en-US" sz="2400" b="1" dirty="0">
                <a:solidFill>
                  <a:srgbClr val="002060"/>
                </a:solidFill>
                <a:latin typeface="+mn-lt"/>
              </a:rPr>
              <a:t>in Germany</a:t>
            </a:r>
            <a:br>
              <a:rPr lang="en-US" sz="2400" b="1" dirty="0">
                <a:solidFill>
                  <a:srgbClr val="002060"/>
                </a:solidFill>
                <a:latin typeface="+mn-lt"/>
              </a:rPr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774085-D155-263F-2395-4A7C2B022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876" y="2912532"/>
            <a:ext cx="3389916" cy="723275"/>
          </a:xfrm>
        </p:spPr>
        <p:txBody>
          <a:bodyPr rIns="90000"/>
          <a:lstStyle/>
          <a:p>
            <a:pPr marL="7938"/>
            <a:r>
              <a:rPr lang="de-DE" dirty="0"/>
              <a:t>20th </a:t>
            </a:r>
            <a:r>
              <a:rPr lang="de-DE" dirty="0" err="1"/>
              <a:t>October</a:t>
            </a:r>
            <a:r>
              <a:rPr lang="de-DE" dirty="0"/>
              <a:t> 2020, </a:t>
            </a:r>
          </a:p>
          <a:p>
            <a:pPr marL="7938"/>
            <a:r>
              <a:rPr lang="de-DE" dirty="0"/>
              <a:t>Chamber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Deputies</a:t>
            </a:r>
            <a:r>
              <a:rPr lang="de-DE" dirty="0"/>
              <a:t>, </a:t>
            </a:r>
            <a:r>
              <a:rPr lang="de-DE" dirty="0" err="1"/>
              <a:t>Parliament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Czech </a:t>
            </a:r>
            <a:r>
              <a:rPr lang="de-DE" dirty="0" err="1"/>
              <a:t>Republic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8866F98-F21C-9A30-8F71-5DA18C0DFC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49" y="2079712"/>
            <a:ext cx="2972289" cy="405683"/>
          </a:xfrm>
        </p:spPr>
        <p:txBody>
          <a:bodyPr tIns="0"/>
          <a:lstStyle/>
          <a:p>
            <a:r>
              <a:rPr lang="de-DE" dirty="0"/>
              <a:t>PIN – </a:t>
            </a:r>
            <a:r>
              <a:rPr lang="de-DE" dirty="0" err="1"/>
              <a:t>event</a:t>
            </a:r>
            <a:r>
              <a:rPr lang="de-DE" dirty="0"/>
              <a:t> Prague</a:t>
            </a:r>
          </a:p>
        </p:txBody>
      </p:sp>
      <p:sp>
        <p:nvSpPr>
          <p:cNvPr id="23" name="Textplatzhalter 27">
            <a:extLst>
              <a:ext uri="{FF2B5EF4-FFF2-40B4-BE49-F238E27FC236}">
                <a16:creationId xmlns:a16="http://schemas.microsoft.com/office/drawing/2014/main" id="{D5829711-EC8F-32DA-855D-145D44AFE0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938">
              <a:lnSpc>
                <a:spcPct val="100000"/>
              </a:lnSpc>
            </a:pPr>
            <a:r>
              <a:rPr lang="de-DE" dirty="0"/>
              <a:t>Jacqueline Lacroix</a:t>
            </a:r>
            <a:br>
              <a:rPr lang="de-DE" dirty="0"/>
            </a:br>
            <a:r>
              <a:rPr lang="de-DE" dirty="0"/>
              <a:t>German Road </a:t>
            </a:r>
            <a:r>
              <a:rPr lang="de-DE" dirty="0" err="1"/>
              <a:t>Safety</a:t>
            </a:r>
            <a:r>
              <a:rPr lang="de-DE" dirty="0"/>
              <a:t> Council</a:t>
            </a:r>
          </a:p>
        </p:txBody>
      </p:sp>
    </p:spTree>
    <p:extLst>
      <p:ext uri="{BB962C8B-B14F-4D97-AF65-F5344CB8AC3E}">
        <p14:creationId xmlns:p14="http://schemas.microsoft.com/office/powerpoint/2010/main" val="1852986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2982D06-6EE7-B160-1643-F7E0A4B2E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7ACB5ED-1BB6-D2DA-E79C-33EEDFFB2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6116139" cy="296029"/>
          </a:xfrm>
        </p:spPr>
        <p:txBody>
          <a:bodyPr lIns="90000"/>
          <a:lstStyle/>
          <a:p>
            <a:r>
              <a:rPr lang="de-DE" dirty="0"/>
              <a:t>INTRODUCTION AND FIRST EVALUATION OF THE ZERO ALCOHOL LAW</a:t>
            </a:r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C8735030-DD3D-6838-07D0-DF48AB8A8FF1}"/>
              </a:ext>
            </a:extLst>
          </p:cNvPr>
          <p:cNvSpPr txBox="1">
            <a:spLocks/>
          </p:cNvSpPr>
          <p:nvPr/>
        </p:nvSpPr>
        <p:spPr>
          <a:xfrm>
            <a:off x="765311" y="940729"/>
            <a:ext cx="2124597" cy="268765"/>
          </a:xfrm>
          <a:prstGeom prst="rect">
            <a:avLst/>
          </a:prstGeom>
          <a:solidFill>
            <a:srgbClr val="163771"/>
          </a:solidFill>
        </p:spPr>
        <p:txBody>
          <a:bodyPr vert="horz" wrap="none" lIns="90000" tIns="54000" rIns="90000" bIns="27000" rtlCol="0" anchor="b" anchorCtr="1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350" dirty="0"/>
              <a:t>FOR NOVICE DRIVERS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EB30D17-28AA-25CD-B2E8-020A177EF3F5}"/>
              </a:ext>
            </a:extLst>
          </p:cNvPr>
          <p:cNvSpPr txBox="1">
            <a:spLocks/>
          </p:cNvSpPr>
          <p:nvPr/>
        </p:nvSpPr>
        <p:spPr>
          <a:xfrm>
            <a:off x="765311" y="1466414"/>
            <a:ext cx="7822098" cy="315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922" indent="-136922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081" indent="-132160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9106" indent="-200025" algn="l" defTabSz="234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9081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3894" indent="-204788" algn="l" defTabSz="6738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106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Introduction of the zero tolerance law for novice drivers on 1</a:t>
            </a:r>
            <a:r>
              <a:rPr lang="en-US" sz="1400" baseline="30000" dirty="0"/>
              <a:t>st</a:t>
            </a:r>
            <a:r>
              <a:rPr lang="en-US" sz="1400" dirty="0"/>
              <a:t> August 2007</a:t>
            </a:r>
          </a:p>
          <a:p>
            <a:r>
              <a:rPr lang="en-US" sz="1400" dirty="0"/>
              <a:t>         - for novice drivers in the probationary period (2 years)</a:t>
            </a:r>
          </a:p>
          <a:p>
            <a:r>
              <a:rPr lang="en-US" sz="1400" dirty="0"/>
              <a:t>         - for novice drivers below 21 years of age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Results of the 1</a:t>
            </a:r>
            <a:r>
              <a:rPr lang="en-US" sz="1400" baseline="30000" dirty="0"/>
              <a:t>st</a:t>
            </a:r>
            <a:r>
              <a:rPr lang="en-US" sz="1400" dirty="0"/>
              <a:t> evaluation done in 2010 by the Federal Highway Research Institute </a:t>
            </a:r>
            <a:r>
              <a:rPr lang="en-US" sz="1400" dirty="0" err="1"/>
              <a:t>BASt</a:t>
            </a:r>
            <a:endParaRPr lang="en-US" sz="1400" dirty="0"/>
          </a:p>
          <a:p>
            <a:r>
              <a:rPr lang="en-US" sz="1400" dirty="0"/>
              <a:t>         - Reduction of alcohol-related accidents by -15%</a:t>
            </a:r>
          </a:p>
          <a:p>
            <a:r>
              <a:rPr lang="en-US" sz="1400" dirty="0"/>
              <a:t>         - Reduction of alcohol-related offences by - 17%</a:t>
            </a:r>
          </a:p>
          <a:p>
            <a:r>
              <a:rPr lang="en-US" sz="1400" dirty="0"/>
              <a:t>         - High acceptance among the target group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72656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2982D06-6EE7-B160-1643-F7E0A4B2E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960442C-0112-354C-8B1F-A66EA6ED4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2214366" cy="296029"/>
          </a:xfrm>
        </p:spPr>
        <p:txBody>
          <a:bodyPr/>
          <a:lstStyle/>
          <a:p>
            <a:r>
              <a:rPr lang="de-DE" dirty="0"/>
              <a:t>RE-EVALUATION in 2018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92D6937-3425-82B6-6DC4-E236D4B69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75" y="1511300"/>
            <a:ext cx="7324725" cy="1993900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Maintenance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methodology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1st </a:t>
            </a:r>
            <a:r>
              <a:rPr lang="de-DE" sz="1800" dirty="0" err="1"/>
              <a:t>evaluation</a:t>
            </a:r>
            <a:r>
              <a:rPr lang="de-DE" sz="1800" dirty="0"/>
              <a:t>.</a:t>
            </a:r>
          </a:p>
          <a:p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Investigation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long</a:t>
            </a:r>
            <a:r>
              <a:rPr lang="de-DE" sz="1800" dirty="0"/>
              <a:t>-term </a:t>
            </a:r>
            <a:r>
              <a:rPr lang="de-DE" sz="1800" dirty="0" err="1"/>
              <a:t>effect</a:t>
            </a:r>
            <a:r>
              <a:rPr lang="de-DE" sz="1800" dirty="0"/>
              <a:t> and </a:t>
            </a:r>
            <a:r>
              <a:rPr lang="de-DE" sz="1800" dirty="0" err="1"/>
              <a:t>assessment</a:t>
            </a:r>
            <a:r>
              <a:rPr lang="de-DE" sz="1800" dirty="0"/>
              <a:t> </a:t>
            </a:r>
            <a:r>
              <a:rPr lang="de-DE" sz="1800" dirty="0" err="1"/>
              <a:t>whether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law</a:t>
            </a:r>
            <a:r>
              <a:rPr lang="de-DE" sz="1800" dirty="0"/>
              <a:t> </a:t>
            </a:r>
            <a:r>
              <a:rPr lang="de-DE" sz="1800" dirty="0" err="1"/>
              <a:t>had</a:t>
            </a:r>
            <a:r>
              <a:rPr lang="de-DE" sz="1800" dirty="0"/>
              <a:t> a </a:t>
            </a:r>
            <a:r>
              <a:rPr lang="de-DE" sz="1800" dirty="0" err="1"/>
              <a:t>socialising</a:t>
            </a:r>
            <a:r>
              <a:rPr lang="de-DE" sz="1800" dirty="0"/>
              <a:t> </a:t>
            </a:r>
            <a:r>
              <a:rPr lang="de-DE" sz="1800" dirty="0" err="1"/>
              <a:t>effect</a:t>
            </a:r>
            <a:r>
              <a:rPr lang="de-DE" sz="1800" dirty="0"/>
              <a:t> </a:t>
            </a:r>
            <a:r>
              <a:rPr lang="de-DE" sz="1800" dirty="0" err="1"/>
              <a:t>regarding</a:t>
            </a:r>
            <a:r>
              <a:rPr lang="de-DE" sz="1800" dirty="0"/>
              <a:t> </a:t>
            </a:r>
            <a:r>
              <a:rPr lang="de-DE" sz="1800" dirty="0" err="1"/>
              <a:t>young</a:t>
            </a:r>
            <a:r>
              <a:rPr lang="de-DE" sz="1800" dirty="0"/>
              <a:t> </a:t>
            </a:r>
            <a:r>
              <a:rPr lang="de-DE" sz="1800" dirty="0" err="1"/>
              <a:t>vehicle</a:t>
            </a:r>
            <a:r>
              <a:rPr lang="de-DE" sz="1800" dirty="0"/>
              <a:t> </a:t>
            </a:r>
            <a:r>
              <a:rPr lang="de-DE" sz="1800" dirty="0" err="1"/>
              <a:t>drivers</a:t>
            </a:r>
            <a:r>
              <a:rPr lang="de-DE" sz="1800" dirty="0"/>
              <a:t> </a:t>
            </a:r>
            <a:r>
              <a:rPr lang="de-DE" sz="1800" dirty="0" err="1"/>
              <a:t>towards</a:t>
            </a:r>
            <a:r>
              <a:rPr lang="de-DE" sz="1800" dirty="0"/>
              <a:t> </a:t>
            </a:r>
            <a:r>
              <a:rPr lang="de-DE" sz="1800" dirty="0" err="1"/>
              <a:t>drink-driving</a:t>
            </a:r>
            <a:r>
              <a:rPr lang="de-DE" sz="1800" dirty="0"/>
              <a:t>.</a:t>
            </a:r>
          </a:p>
          <a:p>
            <a:endParaRPr lang="de-DE" sz="1800" dirty="0"/>
          </a:p>
          <a:p>
            <a:r>
              <a:rPr lang="de-DE" sz="1800" dirty="0"/>
              <a:t> -  Analysis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accident</a:t>
            </a:r>
            <a:r>
              <a:rPr lang="de-DE" sz="1800" dirty="0"/>
              <a:t> </a:t>
            </a:r>
            <a:r>
              <a:rPr lang="de-DE" sz="1800" dirty="0" err="1"/>
              <a:t>data</a:t>
            </a:r>
            <a:endParaRPr lang="de-DE" sz="1800" dirty="0"/>
          </a:p>
          <a:p>
            <a:r>
              <a:rPr lang="de-DE" sz="1800" dirty="0"/>
              <a:t> -  Analysis </a:t>
            </a:r>
            <a:r>
              <a:rPr lang="de-DE" sz="1800" dirty="0" err="1"/>
              <a:t>of</a:t>
            </a:r>
            <a:r>
              <a:rPr lang="de-DE" sz="1800" dirty="0"/>
              <a:t> DUI-</a:t>
            </a:r>
            <a:r>
              <a:rPr lang="de-DE" sz="1800" dirty="0" err="1"/>
              <a:t>alcohol</a:t>
            </a:r>
            <a:r>
              <a:rPr lang="de-DE" sz="1800" dirty="0"/>
              <a:t> </a:t>
            </a:r>
            <a:r>
              <a:rPr lang="de-DE" sz="1800" dirty="0" err="1"/>
              <a:t>offences</a:t>
            </a:r>
            <a:endParaRPr lang="de-DE" sz="1800" dirty="0"/>
          </a:p>
          <a:p>
            <a:r>
              <a:rPr lang="de-DE" sz="1800" dirty="0"/>
              <a:t> -  Survey </a:t>
            </a:r>
            <a:r>
              <a:rPr lang="de-DE" sz="1800" dirty="0" err="1"/>
              <a:t>related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acceptance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behavioural</a:t>
            </a:r>
            <a:r>
              <a:rPr lang="de-DE" sz="1800" dirty="0"/>
              <a:t> </a:t>
            </a:r>
            <a:r>
              <a:rPr lang="de-DE" sz="1800" dirty="0" err="1"/>
              <a:t>intentions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199592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2982D06-6EE7-B160-1643-F7E0A4B2E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960442C-0112-354C-8B1F-A66EA6ED4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1236534" cy="296029"/>
          </a:xfrm>
        </p:spPr>
        <p:txBody>
          <a:bodyPr/>
          <a:lstStyle/>
          <a:p>
            <a:r>
              <a:rPr lang="de-DE" dirty="0"/>
              <a:t>RESULTS (1)</a:t>
            </a:r>
          </a:p>
        </p:txBody>
      </p:sp>
      <p:pic>
        <p:nvPicPr>
          <p:cNvPr id="9" name="Inhaltsplatzhalter 4">
            <a:extLst>
              <a:ext uri="{FF2B5EF4-FFF2-40B4-BE49-F238E27FC236}">
                <a16:creationId xmlns:a16="http://schemas.microsoft.com/office/drawing/2014/main" id="{6DC7DA6E-667F-F6BC-2CD0-DCA72F829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313" y="1225826"/>
            <a:ext cx="3886200" cy="264380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903288F-26EE-7331-29AD-E3D55EA335E0}"/>
              </a:ext>
            </a:extLst>
          </p:cNvPr>
          <p:cNvSpPr txBox="1"/>
          <p:nvPr/>
        </p:nvSpPr>
        <p:spPr>
          <a:xfrm>
            <a:off x="1732553" y="2316897"/>
            <a:ext cx="120943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dirty="0"/>
              <a:t>Average 21+ </a:t>
            </a:r>
            <a:r>
              <a:rPr lang="de-DE" sz="800" dirty="0" err="1"/>
              <a:t>years</a:t>
            </a:r>
            <a:r>
              <a:rPr lang="de-DE" sz="800" dirty="0"/>
              <a:t> after </a:t>
            </a:r>
            <a:r>
              <a:rPr lang="de-DE" sz="800" dirty="0" err="1"/>
              <a:t>the</a:t>
            </a:r>
            <a:r>
              <a:rPr lang="de-DE" sz="800" dirty="0"/>
              <a:t> </a:t>
            </a:r>
            <a:r>
              <a:rPr lang="de-DE" sz="800" dirty="0" err="1"/>
              <a:t>probationary</a:t>
            </a:r>
            <a:r>
              <a:rPr lang="de-DE" sz="800" dirty="0"/>
              <a:t> </a:t>
            </a:r>
            <a:r>
              <a:rPr lang="de-DE" sz="800" dirty="0" err="1"/>
              <a:t>period</a:t>
            </a:r>
            <a:endParaRPr lang="de-DE" sz="8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454080D-4D8F-572D-074A-F5F73DA5BD93}"/>
              </a:ext>
            </a:extLst>
          </p:cNvPr>
          <p:cNvSpPr txBox="1"/>
          <p:nvPr/>
        </p:nvSpPr>
        <p:spPr>
          <a:xfrm>
            <a:off x="2708413" y="1509752"/>
            <a:ext cx="112809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dirty="0"/>
              <a:t>Average 18-20 </a:t>
            </a:r>
            <a:r>
              <a:rPr lang="de-DE" sz="800" dirty="0" err="1"/>
              <a:t>years</a:t>
            </a:r>
            <a:endParaRPr lang="de-DE" sz="8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9F09439-CC6A-6AEB-72BD-924201201E48}"/>
              </a:ext>
            </a:extLst>
          </p:cNvPr>
          <p:cNvSpPr txBox="1"/>
          <p:nvPr/>
        </p:nvSpPr>
        <p:spPr>
          <a:xfrm>
            <a:off x="5064158" y="913211"/>
            <a:ext cx="35419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Significant</a:t>
            </a:r>
            <a:r>
              <a:rPr lang="de-DE" dirty="0"/>
              <a:t> </a:t>
            </a:r>
            <a:r>
              <a:rPr lang="de-DE" dirty="0" err="1"/>
              <a:t>reduction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proportion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novice</a:t>
            </a:r>
            <a:r>
              <a:rPr lang="de-DE" dirty="0"/>
              <a:t> </a:t>
            </a:r>
            <a:r>
              <a:rPr lang="de-DE" dirty="0" err="1"/>
              <a:t>drivers</a:t>
            </a:r>
            <a:r>
              <a:rPr lang="de-DE" dirty="0"/>
              <a:t> </a:t>
            </a:r>
            <a:r>
              <a:rPr lang="de-DE" dirty="0" err="1"/>
              <a:t>involved</a:t>
            </a:r>
            <a:r>
              <a:rPr lang="de-DE" dirty="0"/>
              <a:t> in </a:t>
            </a:r>
            <a:r>
              <a:rPr lang="de-DE" dirty="0" err="1"/>
              <a:t>accidents</a:t>
            </a:r>
            <a:r>
              <a:rPr lang="de-DE" dirty="0"/>
              <a:t> </a:t>
            </a:r>
          </a:p>
          <a:p>
            <a:r>
              <a:rPr lang="de-DE" dirty="0"/>
              <a:t>      </a:t>
            </a:r>
            <a:r>
              <a:rPr lang="de-DE" dirty="0" err="1"/>
              <a:t>before</a:t>
            </a:r>
            <a:r>
              <a:rPr lang="de-DE" dirty="0"/>
              <a:t>: 11,7%</a:t>
            </a:r>
          </a:p>
          <a:p>
            <a:r>
              <a:rPr lang="de-DE" dirty="0"/>
              <a:t>      after: 8,7%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Reduction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drivers</a:t>
            </a:r>
            <a:r>
              <a:rPr lang="de-DE" dirty="0"/>
              <a:t> </a:t>
            </a:r>
            <a:r>
              <a:rPr lang="de-DE" dirty="0" err="1"/>
              <a:t>involved</a:t>
            </a:r>
            <a:r>
              <a:rPr lang="de-DE" dirty="0"/>
              <a:t> in </a:t>
            </a:r>
            <a:r>
              <a:rPr lang="de-DE" dirty="0" err="1"/>
              <a:t>accidents</a:t>
            </a:r>
            <a:r>
              <a:rPr lang="de-DE" dirty="0"/>
              <a:t> </a:t>
            </a:r>
            <a:r>
              <a:rPr lang="de-DE" dirty="0" err="1"/>
              <a:t>among</a:t>
            </a:r>
            <a:r>
              <a:rPr lang="de-DE" dirty="0"/>
              <a:t> 21+ </a:t>
            </a:r>
            <a:r>
              <a:rPr lang="de-DE" dirty="0" err="1"/>
              <a:t>years</a:t>
            </a:r>
            <a:r>
              <a:rPr lang="de-DE" dirty="0"/>
              <a:t> </a:t>
            </a:r>
            <a:r>
              <a:rPr lang="de-DE" dirty="0" err="1"/>
              <a:t>old</a:t>
            </a:r>
            <a:r>
              <a:rPr lang="de-DE" dirty="0"/>
              <a:t> </a:t>
            </a:r>
            <a:r>
              <a:rPr lang="de-DE" dirty="0" err="1"/>
              <a:t>drivers</a:t>
            </a:r>
            <a:r>
              <a:rPr lang="de-DE" dirty="0"/>
              <a:t>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passed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probationary</a:t>
            </a:r>
            <a:r>
              <a:rPr lang="de-DE" dirty="0"/>
              <a:t> </a:t>
            </a:r>
            <a:r>
              <a:rPr lang="de-DE" dirty="0" err="1"/>
              <a:t>period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alcohol</a:t>
            </a:r>
            <a:r>
              <a:rPr lang="de-DE" dirty="0"/>
              <a:t>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0130E42-7BBF-2468-F490-AB22079EDBB2}"/>
              </a:ext>
            </a:extLst>
          </p:cNvPr>
          <p:cNvSpPr txBox="1"/>
          <p:nvPr/>
        </p:nvSpPr>
        <p:spPr>
          <a:xfrm>
            <a:off x="662152" y="3959900"/>
            <a:ext cx="440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Proportion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car</a:t>
            </a:r>
            <a:r>
              <a:rPr lang="de-DE" sz="1000" dirty="0"/>
              <a:t> </a:t>
            </a:r>
            <a:r>
              <a:rPr lang="de-DE" sz="1000" dirty="0" err="1"/>
              <a:t>drivers</a:t>
            </a:r>
            <a:r>
              <a:rPr lang="de-DE" sz="1000" dirty="0"/>
              <a:t> </a:t>
            </a:r>
            <a:r>
              <a:rPr lang="de-DE" sz="1000" dirty="0" err="1"/>
              <a:t>under</a:t>
            </a:r>
            <a:r>
              <a:rPr lang="de-DE" sz="1000" dirty="0"/>
              <a:t> </a:t>
            </a:r>
            <a:r>
              <a:rPr lang="de-DE" sz="1000" dirty="0" err="1"/>
              <a:t>alcohol-influence</a:t>
            </a:r>
            <a:r>
              <a:rPr lang="de-DE" sz="1000" dirty="0"/>
              <a:t> </a:t>
            </a:r>
            <a:r>
              <a:rPr lang="de-DE" sz="1000" dirty="0" err="1"/>
              <a:t>compared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all </a:t>
            </a:r>
            <a:r>
              <a:rPr lang="de-DE" sz="1000" dirty="0" err="1"/>
              <a:t>car</a:t>
            </a:r>
            <a:r>
              <a:rPr lang="de-DE" sz="1000" dirty="0"/>
              <a:t> </a:t>
            </a:r>
            <a:r>
              <a:rPr lang="de-DE" sz="1000" dirty="0" err="1"/>
              <a:t>drivers</a:t>
            </a:r>
            <a:r>
              <a:rPr lang="de-DE" sz="1000" dirty="0"/>
              <a:t> </a:t>
            </a:r>
          </a:p>
          <a:p>
            <a:r>
              <a:rPr lang="de-DE" sz="1000" dirty="0" err="1"/>
              <a:t>who</a:t>
            </a:r>
            <a:r>
              <a:rPr lang="de-DE" sz="1000" dirty="0"/>
              <a:t> </a:t>
            </a:r>
            <a:r>
              <a:rPr lang="de-DE" sz="1000" dirty="0" err="1"/>
              <a:t>caused</a:t>
            </a:r>
            <a:r>
              <a:rPr lang="de-DE" sz="1000" dirty="0"/>
              <a:t> </a:t>
            </a:r>
            <a:r>
              <a:rPr lang="de-DE" sz="1000" dirty="0" err="1"/>
              <a:t>accidents</a:t>
            </a:r>
            <a:r>
              <a:rPr lang="de-DE" sz="1000" dirty="0"/>
              <a:t> per </a:t>
            </a:r>
            <a:r>
              <a:rPr lang="de-DE" sz="1000" dirty="0" err="1"/>
              <a:t>quater</a:t>
            </a:r>
            <a:r>
              <a:rPr lang="de-DE" sz="1000" dirty="0"/>
              <a:t> </a:t>
            </a:r>
            <a:r>
              <a:rPr lang="de-DE" sz="1000" dirty="0" err="1"/>
              <a:t>year</a:t>
            </a:r>
            <a:r>
              <a:rPr lang="de-DE" sz="1000" dirty="0"/>
              <a:t> </a:t>
            </a:r>
            <a:r>
              <a:rPr lang="de-DE" sz="1000" dirty="0" err="1"/>
              <a:t>periods</a:t>
            </a:r>
            <a:r>
              <a:rPr lang="de-DE" sz="1000" dirty="0"/>
              <a:t> 2005-2018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1335C4F6-ED68-2BF0-DFC9-9E913F5C4002}"/>
              </a:ext>
            </a:extLst>
          </p:cNvPr>
          <p:cNvCxnSpPr/>
          <p:nvPr/>
        </p:nvCxnSpPr>
        <p:spPr>
          <a:xfrm flipH="1" flipV="1">
            <a:off x="1822174" y="1683026"/>
            <a:ext cx="119269" cy="569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2F818673-BB2D-91E9-A068-4F5CB4008C21}"/>
              </a:ext>
            </a:extLst>
          </p:cNvPr>
          <p:cNvCxnSpPr/>
          <p:nvPr/>
        </p:nvCxnSpPr>
        <p:spPr>
          <a:xfrm flipH="1">
            <a:off x="3160643" y="1848306"/>
            <a:ext cx="254336" cy="225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548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2982D06-6EE7-B160-1643-F7E0A4B2E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960442C-0112-354C-8B1F-A66EA6ED4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1236534" cy="296029"/>
          </a:xfrm>
        </p:spPr>
        <p:txBody>
          <a:bodyPr/>
          <a:lstStyle/>
          <a:p>
            <a:r>
              <a:rPr lang="de-DE" dirty="0"/>
              <a:t>RESULTS (2)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80C731-7F6E-B8D0-64CA-992E186DC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12" y="1242376"/>
            <a:ext cx="8014253" cy="1708597"/>
          </a:xfrm>
        </p:spPr>
        <p:txBody>
          <a:bodyPr>
            <a:normAutofit fontScale="85000" lnSpcReduction="10000"/>
          </a:bodyPr>
          <a:lstStyle/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8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			</a:t>
            </a:r>
            <a:r>
              <a:rPr lang="de-DE" sz="18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				&lt; 21 </a:t>
            </a:r>
            <a:r>
              <a:rPr lang="de-DE" sz="1800" b="1" i="0" u="none" strike="noStrike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years</a:t>
            </a:r>
            <a:r>
              <a:rPr lang="de-DE" sz="18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	          ≥ 21 </a:t>
            </a:r>
            <a:r>
              <a:rPr lang="de-DE" sz="1800" b="1" i="0" u="none" strike="noStrike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years</a:t>
            </a:r>
            <a:endParaRPr lang="de-DE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800" b="1" i="0" u="none" strike="noStrike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Alcohol-related</a:t>
            </a:r>
            <a:r>
              <a:rPr lang="de-DE" sz="18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administrative </a:t>
            </a:r>
            <a:r>
              <a:rPr lang="de-DE" sz="1800" b="1" i="0" u="none" strike="noStrike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traffic</a:t>
            </a:r>
            <a:r>
              <a:rPr lang="de-DE" sz="18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800" b="1" i="0" u="none" strike="noStrike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offence</a:t>
            </a:r>
            <a:endParaRPr lang="de-DE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8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2016 vs. 2007/08</a:t>
            </a:r>
            <a:endParaRPr lang="de-DE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800" b="1" i="0" u="none" strike="noStrike" kern="120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        				                                     -71,4%                           -39,6 %</a:t>
            </a:r>
            <a:endParaRPr lang="de-DE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800" b="1" i="0" u="none" strike="noStrike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Alcohol-related</a:t>
            </a:r>
            <a:r>
              <a:rPr lang="de-DE" sz="18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800" b="1" i="0" u="none" strike="noStrike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criminal</a:t>
            </a:r>
            <a:r>
              <a:rPr lang="de-DE" sz="18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800" b="1" i="0" u="none" strike="noStrike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traffic-offence</a:t>
            </a:r>
            <a:endParaRPr lang="de-DE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8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2016 vs. 2007/08</a:t>
            </a:r>
            <a:endParaRPr lang="de-DE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800" b="1" i="0" u="none" strike="noStrike" kern="120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                                                                                       -62,5 %                           -19,9 %</a:t>
            </a:r>
          </a:p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DEA355F-4AE8-B80A-9784-CD2A751E185F}"/>
              </a:ext>
            </a:extLst>
          </p:cNvPr>
          <p:cNvSpPr txBox="1"/>
          <p:nvPr/>
        </p:nvSpPr>
        <p:spPr>
          <a:xfrm>
            <a:off x="818321" y="3160869"/>
            <a:ext cx="69673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- </a:t>
            </a:r>
            <a:r>
              <a:rPr lang="de-DE" sz="1000" dirty="0" err="1"/>
              <a:t>Since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data</a:t>
            </a:r>
            <a:r>
              <a:rPr lang="de-DE" sz="1000" dirty="0"/>
              <a:t> in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offence</a:t>
            </a:r>
            <a:r>
              <a:rPr lang="de-DE" sz="1000" dirty="0"/>
              <a:t> </a:t>
            </a:r>
            <a:r>
              <a:rPr lang="de-DE" sz="1000" dirty="0" err="1"/>
              <a:t>register</a:t>
            </a:r>
            <a:r>
              <a:rPr lang="de-DE" sz="1000" dirty="0"/>
              <a:t> </a:t>
            </a:r>
            <a:r>
              <a:rPr lang="de-DE" sz="1000" dirty="0" err="1"/>
              <a:t>does</a:t>
            </a:r>
            <a:r>
              <a:rPr lang="de-DE" sz="1000" dirty="0"/>
              <a:t> not </a:t>
            </a:r>
            <a:r>
              <a:rPr lang="de-DE" sz="1000" dirty="0" err="1"/>
              <a:t>show</a:t>
            </a:r>
            <a:r>
              <a:rPr lang="de-DE" sz="1000" dirty="0"/>
              <a:t> </a:t>
            </a:r>
            <a:r>
              <a:rPr lang="de-DE" sz="1000" dirty="0" err="1"/>
              <a:t>information</a:t>
            </a:r>
            <a:r>
              <a:rPr lang="de-DE" sz="1000" dirty="0"/>
              <a:t> </a:t>
            </a:r>
            <a:r>
              <a:rPr lang="de-DE" sz="1000" dirty="0" err="1"/>
              <a:t>about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probationary</a:t>
            </a:r>
            <a:r>
              <a:rPr lang="de-DE" sz="1000" dirty="0"/>
              <a:t> </a:t>
            </a:r>
            <a:r>
              <a:rPr lang="de-DE" sz="1000" dirty="0" err="1"/>
              <a:t>period</a:t>
            </a:r>
            <a:r>
              <a:rPr lang="de-DE" sz="1000" dirty="0"/>
              <a:t>,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data</a:t>
            </a:r>
            <a:r>
              <a:rPr lang="de-DE" sz="1000" dirty="0"/>
              <a:t> was </a:t>
            </a:r>
            <a:br>
              <a:rPr lang="de-DE" sz="1000" dirty="0"/>
            </a:br>
            <a:r>
              <a:rPr lang="de-DE" sz="1000" dirty="0"/>
              <a:t>  </a:t>
            </a:r>
            <a:r>
              <a:rPr lang="de-DE" sz="1000" dirty="0" err="1"/>
              <a:t>analysed</a:t>
            </a:r>
            <a:r>
              <a:rPr lang="de-DE" sz="1000" dirty="0"/>
              <a:t> </a:t>
            </a:r>
            <a:r>
              <a:rPr lang="de-DE" sz="1000" dirty="0" err="1"/>
              <a:t>based</a:t>
            </a:r>
            <a:r>
              <a:rPr lang="de-DE" sz="1000" dirty="0"/>
              <a:t> on </a:t>
            </a:r>
            <a:r>
              <a:rPr lang="de-DE" sz="1000" dirty="0" err="1"/>
              <a:t>age</a:t>
            </a:r>
            <a:r>
              <a:rPr lang="de-DE" sz="1000" dirty="0"/>
              <a:t> (</a:t>
            </a:r>
            <a:r>
              <a:rPr lang="de-DE" sz="1000" dirty="0" err="1"/>
              <a:t>below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over</a:t>
            </a:r>
            <a:r>
              <a:rPr lang="de-DE" sz="1000" dirty="0"/>
              <a:t> 21 </a:t>
            </a:r>
            <a:r>
              <a:rPr lang="de-DE" sz="1000" dirty="0" err="1"/>
              <a:t>years</a:t>
            </a:r>
            <a:r>
              <a:rPr lang="de-DE" sz="1000" dirty="0"/>
              <a:t>)</a:t>
            </a:r>
          </a:p>
          <a:p>
            <a:r>
              <a:rPr lang="de-DE" sz="1000" dirty="0"/>
              <a:t>- The </a:t>
            </a:r>
            <a:r>
              <a:rPr lang="de-DE" sz="1000" dirty="0" err="1"/>
              <a:t>access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offences</a:t>
            </a:r>
            <a:r>
              <a:rPr lang="de-DE" sz="1000" dirty="0"/>
              <a:t> in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database</a:t>
            </a:r>
            <a:r>
              <a:rPr lang="de-DE" sz="1000" dirty="0"/>
              <a:t> </a:t>
            </a:r>
            <a:r>
              <a:rPr lang="de-DE" sz="1000" dirty="0" err="1"/>
              <a:t>before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after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introduction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alcohol</a:t>
            </a:r>
            <a:r>
              <a:rPr lang="de-DE" sz="1000" dirty="0"/>
              <a:t> </a:t>
            </a:r>
            <a:r>
              <a:rPr lang="de-DE" sz="1000" dirty="0" err="1"/>
              <a:t>ban</a:t>
            </a:r>
            <a:r>
              <a:rPr lang="de-DE" sz="1000" dirty="0"/>
              <a:t> </a:t>
            </a:r>
            <a:r>
              <a:rPr lang="de-DE" sz="1000" dirty="0" err="1"/>
              <a:t>law</a:t>
            </a:r>
            <a:r>
              <a:rPr lang="de-DE" sz="1000" dirty="0"/>
              <a:t>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novice</a:t>
            </a:r>
            <a:r>
              <a:rPr lang="de-DE" sz="1000" dirty="0"/>
              <a:t> </a:t>
            </a:r>
            <a:r>
              <a:rPr lang="de-DE" sz="1000" dirty="0" err="1"/>
              <a:t>drivers</a:t>
            </a:r>
            <a:r>
              <a:rPr lang="de-DE" sz="1000" dirty="0"/>
              <a:t> </a:t>
            </a:r>
            <a:br>
              <a:rPr lang="de-DE" sz="1000" dirty="0"/>
            </a:br>
            <a:r>
              <a:rPr lang="de-DE" sz="1000" dirty="0"/>
              <a:t>  was </a:t>
            </a:r>
            <a:r>
              <a:rPr lang="de-DE" sz="1000" dirty="0" err="1"/>
              <a:t>compared</a:t>
            </a:r>
            <a:r>
              <a:rPr lang="de-DE" sz="1000" dirty="0"/>
              <a:t> </a:t>
            </a:r>
            <a:r>
              <a:rPr lang="de-DE" sz="1000" dirty="0" err="1"/>
              <a:t>with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data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access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offences</a:t>
            </a:r>
            <a:r>
              <a:rPr lang="de-DE" sz="1000" dirty="0"/>
              <a:t> in 2016</a:t>
            </a:r>
          </a:p>
          <a:p>
            <a:r>
              <a:rPr lang="de-DE" sz="1000" dirty="0"/>
              <a:t>- Data </a:t>
            </a:r>
            <a:r>
              <a:rPr lang="de-DE" sz="1000" dirty="0" err="1"/>
              <a:t>of</a:t>
            </a:r>
            <a:r>
              <a:rPr lang="de-DE" sz="1000" dirty="0"/>
              <a:t> 2016: 50% sample, </a:t>
            </a:r>
            <a:r>
              <a:rPr lang="de-DE" sz="1000" dirty="0" err="1"/>
              <a:t>therefore</a:t>
            </a:r>
            <a:r>
              <a:rPr lang="de-DE" sz="1000" dirty="0"/>
              <a:t> an </a:t>
            </a:r>
            <a:r>
              <a:rPr lang="de-DE" sz="1000" dirty="0" err="1"/>
              <a:t>extrapolation</a:t>
            </a:r>
            <a:r>
              <a:rPr lang="de-DE" sz="1000" dirty="0"/>
              <a:t> was </a:t>
            </a:r>
            <a:r>
              <a:rPr lang="de-DE" sz="1000" dirty="0" err="1"/>
              <a:t>needed</a:t>
            </a:r>
            <a:endParaRPr lang="de-DE" sz="1000" dirty="0"/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182918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2982D06-6EE7-B160-1643-F7E0A4B2E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960442C-0112-354C-8B1F-A66EA6ED4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1236534" cy="296029"/>
          </a:xfrm>
        </p:spPr>
        <p:txBody>
          <a:bodyPr/>
          <a:lstStyle/>
          <a:p>
            <a:r>
              <a:rPr lang="de-DE" dirty="0"/>
              <a:t>RESULTS (3)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D317E5C3-FB66-5079-17C8-F4720A027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13" y="1403300"/>
            <a:ext cx="7324725" cy="794578"/>
          </a:xfrm>
        </p:spPr>
        <p:txBody>
          <a:bodyPr>
            <a:normAutofit/>
          </a:bodyPr>
          <a:lstStyle/>
          <a:p>
            <a:r>
              <a:rPr lang="de-DE" dirty="0"/>
              <a:t>The </a:t>
            </a:r>
            <a:r>
              <a:rPr lang="de-DE" dirty="0" err="1"/>
              <a:t>acceptance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alcohol</a:t>
            </a:r>
            <a:r>
              <a:rPr lang="de-DE" dirty="0"/>
              <a:t> </a:t>
            </a:r>
            <a:r>
              <a:rPr lang="de-DE" dirty="0" err="1"/>
              <a:t>ban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novice</a:t>
            </a:r>
            <a:r>
              <a:rPr lang="de-DE" dirty="0"/>
              <a:t> </a:t>
            </a:r>
            <a:r>
              <a:rPr lang="de-DE" dirty="0" err="1"/>
              <a:t>drivers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2018 was </a:t>
            </a: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novice</a:t>
            </a:r>
            <a:r>
              <a:rPr lang="de-DE" dirty="0"/>
              <a:t> </a:t>
            </a:r>
            <a:r>
              <a:rPr lang="de-DE" dirty="0" err="1"/>
              <a:t>drivers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2008.  </a:t>
            </a:r>
            <a:r>
              <a:rPr lang="de-DE" dirty="0" err="1"/>
              <a:t>Those</a:t>
            </a:r>
            <a:r>
              <a:rPr lang="de-DE" dirty="0"/>
              <a:t> </a:t>
            </a:r>
            <a:r>
              <a:rPr lang="de-DE" dirty="0" err="1"/>
              <a:t>novice</a:t>
            </a:r>
            <a:r>
              <a:rPr lang="de-DE" dirty="0"/>
              <a:t> </a:t>
            </a:r>
            <a:r>
              <a:rPr lang="de-DE" dirty="0" err="1"/>
              <a:t>drivers</a:t>
            </a:r>
            <a:r>
              <a:rPr lang="de-DE" dirty="0"/>
              <a:t>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belong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cohort</a:t>
            </a:r>
            <a:r>
              <a:rPr lang="de-DE" dirty="0"/>
              <a:t> (</a:t>
            </a:r>
            <a:r>
              <a:rPr lang="de-DE" dirty="0" err="1"/>
              <a:t>group</a:t>
            </a:r>
            <a:r>
              <a:rPr lang="de-DE" dirty="0"/>
              <a:t>)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drivers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had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comply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alcohol</a:t>
            </a:r>
            <a:r>
              <a:rPr lang="de-DE" dirty="0"/>
              <a:t> </a:t>
            </a:r>
            <a:r>
              <a:rPr lang="de-DE" dirty="0" err="1"/>
              <a:t>ban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asked</a:t>
            </a:r>
            <a:r>
              <a:rPr lang="de-DE" dirty="0"/>
              <a:t> </a:t>
            </a:r>
            <a:r>
              <a:rPr lang="de-DE" dirty="0" err="1"/>
              <a:t>again</a:t>
            </a:r>
            <a:r>
              <a:rPr lang="de-DE" dirty="0"/>
              <a:t> in 2018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analyse</a:t>
            </a:r>
            <a:r>
              <a:rPr lang="de-DE" dirty="0"/>
              <a:t> a </a:t>
            </a:r>
            <a:r>
              <a:rPr lang="de-DE" dirty="0" err="1"/>
              <a:t>long</a:t>
            </a:r>
            <a:r>
              <a:rPr lang="de-DE" dirty="0"/>
              <a:t>-term </a:t>
            </a:r>
            <a:r>
              <a:rPr lang="de-DE" dirty="0" err="1"/>
              <a:t>effect</a:t>
            </a:r>
            <a:r>
              <a:rPr lang="de-DE" dirty="0"/>
              <a:t>. 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F084A731-62EE-1835-7F6E-512730D67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420055"/>
              </p:ext>
            </p:extLst>
          </p:nvPr>
        </p:nvGraphicFramePr>
        <p:xfrm>
          <a:off x="848140" y="2228269"/>
          <a:ext cx="4409638" cy="132741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102166">
                  <a:extLst>
                    <a:ext uri="{9D8B030D-6E8A-4147-A177-3AD203B41FA5}">
                      <a16:colId xmlns:a16="http://schemas.microsoft.com/office/drawing/2014/main" val="2734208968"/>
                    </a:ext>
                  </a:extLst>
                </a:gridCol>
                <a:gridCol w="1102166">
                  <a:extLst>
                    <a:ext uri="{9D8B030D-6E8A-4147-A177-3AD203B41FA5}">
                      <a16:colId xmlns:a16="http://schemas.microsoft.com/office/drawing/2014/main" val="3789534340"/>
                    </a:ext>
                  </a:extLst>
                </a:gridCol>
                <a:gridCol w="1102653">
                  <a:extLst>
                    <a:ext uri="{9D8B030D-6E8A-4147-A177-3AD203B41FA5}">
                      <a16:colId xmlns:a16="http://schemas.microsoft.com/office/drawing/2014/main" val="4210089894"/>
                    </a:ext>
                  </a:extLst>
                </a:gridCol>
                <a:gridCol w="1102653">
                  <a:extLst>
                    <a:ext uri="{9D8B030D-6E8A-4147-A177-3AD203B41FA5}">
                      <a16:colId xmlns:a16="http://schemas.microsoft.com/office/drawing/2014/main" val="3583647590"/>
                    </a:ext>
                  </a:extLst>
                </a:gridCol>
              </a:tblGrid>
              <a:tr h="1388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ND 2008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ND 2018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1st </a:t>
                      </a:r>
                      <a:r>
                        <a:rPr lang="de-DE" sz="800" dirty="0" err="1">
                          <a:effectLst/>
                        </a:rPr>
                        <a:t>cohort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406545"/>
                  </a:ext>
                </a:extLst>
              </a:tr>
              <a:tr h="353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95,8 %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97,2 %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98,3 %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 err="1">
                          <a:effectLst/>
                        </a:rPr>
                        <a:t>Meaningful</a:t>
                      </a:r>
                      <a:r>
                        <a:rPr lang="de-DE" sz="800" dirty="0">
                          <a:effectLst/>
                        </a:rPr>
                        <a:t> </a:t>
                      </a:r>
                      <a:r>
                        <a:rPr lang="de-DE" sz="800" dirty="0" err="1">
                          <a:effectLst/>
                        </a:rPr>
                        <a:t>safety</a:t>
                      </a:r>
                      <a:r>
                        <a:rPr lang="de-DE" sz="800" dirty="0">
                          <a:effectLst/>
                        </a:rPr>
                        <a:t> </a:t>
                      </a:r>
                      <a:r>
                        <a:rPr lang="de-DE" sz="800" dirty="0" err="1">
                          <a:effectLst/>
                        </a:rPr>
                        <a:t>measure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6958348"/>
                  </a:ext>
                </a:extLst>
              </a:tr>
              <a:tr h="2186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43,7 %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50,6 %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50,3 %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Impairement is higher for ND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845193"/>
                  </a:ext>
                </a:extLst>
              </a:tr>
              <a:tr h="295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12,1 %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  8,0 %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---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unjust treatment for ND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555242"/>
                  </a:ext>
                </a:extLst>
              </a:tr>
              <a:tr h="2851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---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10,6 %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---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 err="1">
                          <a:effectLst/>
                        </a:rPr>
                        <a:t>Restriction</a:t>
                      </a:r>
                      <a:r>
                        <a:rPr lang="de-DE" sz="800" dirty="0">
                          <a:effectLst/>
                        </a:rPr>
                        <a:t> </a:t>
                      </a:r>
                      <a:r>
                        <a:rPr lang="de-DE" sz="800" dirty="0" err="1">
                          <a:effectLst/>
                        </a:rPr>
                        <a:t>for</a:t>
                      </a:r>
                      <a:r>
                        <a:rPr lang="de-DE" sz="800" dirty="0">
                          <a:effectLst/>
                        </a:rPr>
                        <a:t> </a:t>
                      </a:r>
                      <a:r>
                        <a:rPr lang="de-DE" sz="800" dirty="0" err="1">
                          <a:effectLst/>
                        </a:rPr>
                        <a:t>the</a:t>
                      </a:r>
                      <a:r>
                        <a:rPr lang="de-DE" sz="800" dirty="0">
                          <a:effectLst/>
                        </a:rPr>
                        <a:t> </a:t>
                      </a:r>
                      <a:r>
                        <a:rPr lang="de-DE" sz="800" dirty="0" err="1">
                          <a:effectLst/>
                        </a:rPr>
                        <a:t>mobility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2011051"/>
                  </a:ext>
                </a:extLst>
              </a:tr>
            </a:tbl>
          </a:graphicData>
        </a:graphic>
      </p:graphicFrame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9BBE48F8-9D5F-DB3A-D75C-6377A9100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041629"/>
              </p:ext>
            </p:extLst>
          </p:nvPr>
        </p:nvGraphicFramePr>
        <p:xfrm>
          <a:off x="848140" y="3628813"/>
          <a:ext cx="6877878" cy="49555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719090">
                  <a:extLst>
                    <a:ext uri="{9D8B030D-6E8A-4147-A177-3AD203B41FA5}">
                      <a16:colId xmlns:a16="http://schemas.microsoft.com/office/drawing/2014/main" val="4214556580"/>
                    </a:ext>
                  </a:extLst>
                </a:gridCol>
                <a:gridCol w="1289600">
                  <a:extLst>
                    <a:ext uri="{9D8B030D-6E8A-4147-A177-3AD203B41FA5}">
                      <a16:colId xmlns:a16="http://schemas.microsoft.com/office/drawing/2014/main" val="939917867"/>
                    </a:ext>
                  </a:extLst>
                </a:gridCol>
                <a:gridCol w="1472741">
                  <a:extLst>
                    <a:ext uri="{9D8B030D-6E8A-4147-A177-3AD203B41FA5}">
                      <a16:colId xmlns:a16="http://schemas.microsoft.com/office/drawing/2014/main" val="2129722401"/>
                    </a:ext>
                  </a:extLst>
                </a:gridCol>
                <a:gridCol w="2396447">
                  <a:extLst>
                    <a:ext uri="{9D8B030D-6E8A-4147-A177-3AD203B41FA5}">
                      <a16:colId xmlns:a16="http://schemas.microsoft.com/office/drawing/2014/main" val="1819111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ND 2008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ND 2018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1st cohort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145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  5 %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solidFill>
                            <a:schemeClr val="tx1"/>
                          </a:solidFill>
                          <a:effectLst/>
                        </a:rPr>
                        <a:t>11,4 %</a:t>
                      </a:r>
                      <a:endParaRPr lang="de-DE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10,9 %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I don´t drink alcohol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6008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44,8 %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28,8 %</a:t>
                      </a:r>
                      <a:endParaRPr lang="de-DE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35,5 %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I </a:t>
                      </a:r>
                      <a:r>
                        <a:rPr lang="de-DE" sz="800" dirty="0" err="1">
                          <a:effectLst/>
                        </a:rPr>
                        <a:t>drive</a:t>
                      </a:r>
                      <a:r>
                        <a:rPr lang="de-DE" sz="800" dirty="0">
                          <a:effectLst/>
                        </a:rPr>
                        <a:t> </a:t>
                      </a:r>
                      <a:r>
                        <a:rPr lang="de-DE" sz="800" dirty="0" err="1">
                          <a:effectLst/>
                        </a:rPr>
                        <a:t>every</a:t>
                      </a:r>
                      <a:r>
                        <a:rPr lang="de-DE" sz="800" dirty="0">
                          <a:effectLst/>
                        </a:rPr>
                        <a:t> </a:t>
                      </a:r>
                      <a:r>
                        <a:rPr lang="de-DE" sz="800" dirty="0" err="1">
                          <a:effectLst/>
                        </a:rPr>
                        <a:t>day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48387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50,7 %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solidFill>
                            <a:schemeClr val="tx1"/>
                          </a:solidFill>
                          <a:effectLst/>
                        </a:rPr>
                        <a:t>12,7 % </a:t>
                      </a:r>
                      <a:endParaRPr lang="de-DE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6,3 %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I </a:t>
                      </a:r>
                      <a:r>
                        <a:rPr lang="de-DE" sz="800" dirty="0" err="1">
                          <a:effectLst/>
                        </a:rPr>
                        <a:t>waive</a:t>
                      </a:r>
                      <a:r>
                        <a:rPr lang="de-DE" sz="800" dirty="0">
                          <a:effectLst/>
                        </a:rPr>
                        <a:t> </a:t>
                      </a:r>
                      <a:r>
                        <a:rPr lang="de-DE" sz="800" dirty="0" err="1">
                          <a:effectLst/>
                        </a:rPr>
                        <a:t>drinking</a:t>
                      </a:r>
                      <a:r>
                        <a:rPr lang="de-DE" sz="800" dirty="0">
                          <a:effectLst/>
                        </a:rPr>
                        <a:t> </a:t>
                      </a:r>
                      <a:r>
                        <a:rPr lang="de-DE" sz="800" dirty="0" err="1">
                          <a:effectLst/>
                        </a:rPr>
                        <a:t>alcohol</a:t>
                      </a:r>
                      <a:r>
                        <a:rPr lang="de-DE" sz="800" dirty="0">
                          <a:effectLst/>
                        </a:rPr>
                        <a:t> </a:t>
                      </a:r>
                      <a:r>
                        <a:rPr lang="de-DE" sz="800" dirty="0" err="1">
                          <a:effectLst/>
                        </a:rPr>
                        <a:t>to</a:t>
                      </a:r>
                      <a:r>
                        <a:rPr lang="de-DE" sz="800" dirty="0">
                          <a:effectLst/>
                        </a:rPr>
                        <a:t> </a:t>
                      </a:r>
                      <a:r>
                        <a:rPr lang="de-DE" sz="800" dirty="0" err="1">
                          <a:effectLst/>
                        </a:rPr>
                        <a:t>be</a:t>
                      </a:r>
                      <a:r>
                        <a:rPr lang="de-DE" sz="800" dirty="0">
                          <a:effectLst/>
                        </a:rPr>
                        <a:t> </a:t>
                      </a:r>
                      <a:r>
                        <a:rPr lang="de-DE" sz="800" dirty="0" err="1">
                          <a:effectLst/>
                        </a:rPr>
                        <a:t>able</a:t>
                      </a:r>
                      <a:r>
                        <a:rPr lang="de-DE" sz="800" dirty="0">
                          <a:effectLst/>
                        </a:rPr>
                        <a:t> </a:t>
                      </a:r>
                      <a:r>
                        <a:rPr lang="de-DE" sz="800" dirty="0" err="1">
                          <a:effectLst/>
                        </a:rPr>
                        <a:t>to</a:t>
                      </a:r>
                      <a:r>
                        <a:rPr lang="de-DE" sz="800" dirty="0">
                          <a:effectLst/>
                        </a:rPr>
                        <a:t> </a:t>
                      </a:r>
                      <a:r>
                        <a:rPr lang="de-DE" sz="800" dirty="0" err="1">
                          <a:effectLst/>
                        </a:rPr>
                        <a:t>drive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1511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80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88C51C4-001D-FB39-5606-864ED04DF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EB52CAB-E3CB-24F6-A9D2-2DFD0D032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1460954" cy="296029"/>
          </a:xfrm>
        </p:spPr>
        <p:txBody>
          <a:bodyPr/>
          <a:lstStyle/>
          <a:p>
            <a:r>
              <a:rPr lang="de-DE" dirty="0"/>
              <a:t>CONCLUSIONS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B672A9E-85C9-17B5-8568-FD4994EA7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75" y="1511300"/>
            <a:ext cx="7324725" cy="19939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The </a:t>
            </a:r>
            <a:r>
              <a:rPr lang="de-DE" sz="1800" dirty="0" err="1"/>
              <a:t>first</a:t>
            </a:r>
            <a:r>
              <a:rPr lang="de-DE" sz="1800" dirty="0"/>
              <a:t> </a:t>
            </a:r>
            <a:r>
              <a:rPr lang="de-DE" sz="1800" dirty="0" err="1"/>
              <a:t>evaluation</a:t>
            </a:r>
            <a:r>
              <a:rPr lang="de-DE" sz="1800" dirty="0"/>
              <a:t> was </a:t>
            </a:r>
            <a:r>
              <a:rPr lang="de-DE" sz="1800" dirty="0" err="1"/>
              <a:t>confirmed</a:t>
            </a: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/>
              <a:t>Acceptance</a:t>
            </a:r>
            <a:r>
              <a:rPr lang="de-DE" sz="1800" dirty="0"/>
              <a:t> </a:t>
            </a:r>
            <a:r>
              <a:rPr lang="de-DE" sz="1800" dirty="0" err="1"/>
              <a:t>increased</a:t>
            </a: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Long-term </a:t>
            </a:r>
            <a:r>
              <a:rPr lang="de-DE" sz="1800" dirty="0" err="1"/>
              <a:t>reduction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alcohol-related</a:t>
            </a:r>
            <a:r>
              <a:rPr lang="de-DE" sz="1800" dirty="0"/>
              <a:t> </a:t>
            </a:r>
            <a:r>
              <a:rPr lang="de-DE" sz="1800" dirty="0" err="1"/>
              <a:t>accidents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offences</a:t>
            </a:r>
            <a:r>
              <a:rPr lang="de-DE" sz="1800" dirty="0"/>
              <a:t> </a:t>
            </a:r>
            <a:r>
              <a:rPr lang="de-DE" sz="1800" dirty="0" err="1"/>
              <a:t>among</a:t>
            </a:r>
            <a:r>
              <a:rPr lang="de-DE" sz="1800" dirty="0"/>
              <a:t> </a:t>
            </a:r>
            <a:r>
              <a:rPr lang="de-DE" sz="1800" dirty="0" err="1"/>
              <a:t>novice</a:t>
            </a:r>
            <a:r>
              <a:rPr lang="de-DE" sz="1800" dirty="0"/>
              <a:t> </a:t>
            </a:r>
            <a:r>
              <a:rPr lang="de-DE" sz="1800" dirty="0" err="1"/>
              <a:t>drivers</a:t>
            </a:r>
            <a:r>
              <a:rPr lang="de-DE" sz="1800" dirty="0"/>
              <a:t> </a:t>
            </a:r>
            <a:r>
              <a:rPr lang="de-DE" sz="1800" dirty="0" err="1"/>
              <a:t>underline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effectiveness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ban</a:t>
            </a: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Lasting </a:t>
            </a:r>
            <a:r>
              <a:rPr lang="de-DE" sz="1800" dirty="0" err="1"/>
              <a:t>effect</a:t>
            </a:r>
            <a:r>
              <a:rPr lang="de-DE" sz="1800" dirty="0"/>
              <a:t> after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alcohol</a:t>
            </a:r>
            <a:r>
              <a:rPr lang="de-DE" sz="1800" dirty="0"/>
              <a:t> </a:t>
            </a:r>
            <a:r>
              <a:rPr lang="de-DE" sz="1800" dirty="0" err="1"/>
              <a:t>ban</a:t>
            </a:r>
            <a:r>
              <a:rPr lang="de-DE" sz="1800" dirty="0"/>
              <a:t> </a:t>
            </a:r>
            <a:r>
              <a:rPr lang="de-DE" sz="1800" dirty="0" err="1"/>
              <a:t>period</a:t>
            </a:r>
            <a:endParaRPr lang="de-DE" sz="1800" dirty="0"/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926693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EDE6D62F-A3EA-C673-7E62-ACC71B912B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Jacqueline Lacroix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36A9E4A-BF21-F323-2A3A-344E17C19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375" y="1620449"/>
            <a:ext cx="2109401" cy="368750"/>
          </a:xfrm>
        </p:spPr>
        <p:txBody>
          <a:bodyPr/>
          <a:lstStyle/>
          <a:p>
            <a:r>
              <a:rPr lang="de-DE" dirty="0"/>
              <a:t>THANK YOU!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66F67AF6-204D-39CE-1B40-FA27196A98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jlacroix@dvr.de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C5F7265-D930-4E4C-1DE7-02C2B8A3FB3F}"/>
              </a:ext>
            </a:extLst>
          </p:cNvPr>
          <p:cNvSpPr/>
          <p:nvPr/>
        </p:nvSpPr>
        <p:spPr>
          <a:xfrm>
            <a:off x="755375" y="2352261"/>
            <a:ext cx="1358347" cy="2194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7030A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9449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4" descr="Ein Bild, das Person, Auto, draußen, Fahrzeugspiegel enthält.&#10;&#10;Automatisch generierte Beschreibung">
            <a:extLst>
              <a:ext uri="{FF2B5EF4-FFF2-40B4-BE49-F238E27FC236}">
                <a16:creationId xmlns:a16="http://schemas.microsoft.com/office/drawing/2014/main" id="{F3988624-7278-8C91-F512-13515624A6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22712"/>
            <a:ext cx="8855075" cy="4019550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BC4ED81-7517-A8E5-8825-E8561AD7C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90E13E9F-60E6-6ED6-860B-468876714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559" y="901238"/>
            <a:ext cx="3389916" cy="436352"/>
          </a:xfrm>
        </p:spPr>
        <p:txBody>
          <a:bodyPr>
            <a:norm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3B9FC52E-11DF-C873-4EB0-0F1FAA40D3B9}"/>
              </a:ext>
            </a:extLst>
          </p:cNvPr>
          <p:cNvSpPr txBox="1">
            <a:spLocks/>
          </p:cNvSpPr>
          <p:nvPr/>
        </p:nvSpPr>
        <p:spPr>
          <a:xfrm>
            <a:off x="766559" y="1838478"/>
            <a:ext cx="5213029" cy="997196"/>
          </a:xfrm>
          <a:prstGeom prst="rect">
            <a:avLst/>
          </a:prstGeom>
          <a:solidFill>
            <a:schemeClr val="bg1"/>
          </a:solidFill>
        </p:spPr>
        <p:txBody>
          <a:bodyPr vert="horz" wrap="none" lIns="67500" tIns="0" rIns="6750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ln>
                  <a:noFill/>
                </a:ln>
                <a:solidFill>
                  <a:srgbClr val="16377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2060"/>
                </a:solidFill>
                <a:latin typeface="+mn-lt"/>
              </a:rPr>
              <a:t>Novice drivers in the probationary </a:t>
            </a:r>
          </a:p>
          <a:p>
            <a:r>
              <a:rPr lang="en-US" sz="2400" b="1" dirty="0">
                <a:solidFill>
                  <a:srgbClr val="002060"/>
                </a:solidFill>
                <a:latin typeface="+mn-lt"/>
              </a:rPr>
              <a:t>period: more safety through an </a:t>
            </a:r>
          </a:p>
          <a:p>
            <a:r>
              <a:rPr lang="en-US" sz="2400" b="1" dirty="0">
                <a:solidFill>
                  <a:srgbClr val="002060"/>
                </a:solidFill>
                <a:latin typeface="+mn-lt"/>
              </a:rPr>
              <a:t>extended learning period</a:t>
            </a:r>
            <a:endParaRPr lang="de-DE" sz="2400" dirty="0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3C6B237F-0EA2-D1E9-22F6-83D0FC1AF40E}"/>
              </a:ext>
            </a:extLst>
          </p:cNvPr>
          <p:cNvSpPr txBox="1">
            <a:spLocks/>
          </p:cNvSpPr>
          <p:nvPr/>
        </p:nvSpPr>
        <p:spPr>
          <a:xfrm>
            <a:off x="766559" y="2935782"/>
            <a:ext cx="4077110" cy="737501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0000" tIns="36000" rIns="90000" bIns="36000" rtlCol="0" anchor="b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>
                  <a:noFill/>
                </a:ln>
                <a:solidFill>
                  <a:srgbClr val="16377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02060"/>
                </a:solidFill>
                <a:latin typeface="+mn-lt"/>
              </a:rPr>
              <a:t>Zero alcohol tolerance law </a:t>
            </a:r>
            <a:br>
              <a:rPr lang="en-US">
                <a:solidFill>
                  <a:srgbClr val="002060"/>
                </a:solidFill>
                <a:latin typeface="+mn-lt"/>
              </a:rPr>
            </a:br>
            <a:r>
              <a:rPr lang="en-US">
                <a:solidFill>
                  <a:srgbClr val="002060"/>
                </a:solidFill>
                <a:latin typeface="+mn-lt"/>
              </a:rPr>
              <a:t>for novice drivers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6320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765313" y="1067188"/>
            <a:ext cx="6186055" cy="34591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dirty="0"/>
          </a:p>
        </p:txBody>
      </p:sp>
      <p:sp>
        <p:nvSpPr>
          <p:cNvPr id="17" name="Textplatzhalter 7"/>
          <p:cNvSpPr>
            <a:spLocks noGrp="1"/>
          </p:cNvSpPr>
          <p:nvPr>
            <p:ph idx="1"/>
          </p:nvPr>
        </p:nvSpPr>
        <p:spPr>
          <a:xfrm>
            <a:off x="3444004" y="3425845"/>
            <a:ext cx="3814046" cy="432197"/>
          </a:xfrm>
        </p:spPr>
        <p:txBody>
          <a:bodyPr/>
          <a:lstStyle/>
          <a:p>
            <a:pPr marL="0" lvl="1" indent="0" defTabSz="566738">
              <a:buSzPct val="110000"/>
              <a:buNone/>
              <a:defRPr/>
            </a:pPr>
            <a:r>
              <a:rPr lang="en-US" sz="1500" b="1" dirty="0">
                <a:solidFill>
                  <a:srgbClr val="002060"/>
                </a:solidFill>
                <a:ea typeface="Batang" pitchFamily="18" charset="-127"/>
              </a:rPr>
              <a:t> of injured (50.210 persons)</a:t>
            </a:r>
          </a:p>
        </p:txBody>
      </p:sp>
      <p:sp>
        <p:nvSpPr>
          <p:cNvPr id="8" name="Textplatzhalter 7"/>
          <p:cNvSpPr txBox="1">
            <a:spLocks/>
          </p:cNvSpPr>
          <p:nvPr/>
        </p:nvSpPr>
        <p:spPr>
          <a:xfrm>
            <a:off x="883812" y="1173038"/>
            <a:ext cx="5651897" cy="50828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11275D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201216" defTabSz="566738">
              <a:buSzPct val="110000"/>
              <a:defRPr/>
            </a:pPr>
            <a:r>
              <a:rPr lang="en-US" sz="1500" b="1" dirty="0">
                <a:solidFill>
                  <a:srgbClr val="002060"/>
                </a:solidFill>
                <a:ea typeface="Batang" pitchFamily="18" charset="-127"/>
              </a:rPr>
              <a:t>Young people between 18 and 24 years still have the highest risk of being involved in a road traffic accident in Germany.</a:t>
            </a:r>
          </a:p>
        </p:txBody>
      </p:sp>
      <p:sp>
        <p:nvSpPr>
          <p:cNvPr id="9" name="Textplatzhalter 7"/>
          <p:cNvSpPr txBox="1">
            <a:spLocks/>
          </p:cNvSpPr>
          <p:nvPr/>
        </p:nvSpPr>
        <p:spPr>
          <a:xfrm>
            <a:off x="3444005" y="2693008"/>
            <a:ext cx="3334164" cy="53321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11275D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201216" defTabSz="566738">
              <a:buSzPct val="110000"/>
              <a:defRPr/>
            </a:pPr>
            <a:r>
              <a:rPr lang="de-DE" sz="1500" b="1" dirty="0">
                <a:solidFill>
                  <a:srgbClr val="002060"/>
                </a:solidFill>
              </a:rPr>
              <a:t> </a:t>
            </a:r>
            <a:r>
              <a:rPr lang="de-DE" sz="1500" b="1" dirty="0" err="1">
                <a:solidFill>
                  <a:srgbClr val="002060"/>
                </a:solidFill>
              </a:rPr>
              <a:t>of</a:t>
            </a:r>
            <a:r>
              <a:rPr lang="de-DE" sz="1500" b="1" dirty="0">
                <a:solidFill>
                  <a:srgbClr val="002060"/>
                </a:solidFill>
              </a:rPr>
              <a:t> </a:t>
            </a:r>
            <a:r>
              <a:rPr lang="de-DE" sz="1500" b="1" dirty="0" err="1">
                <a:solidFill>
                  <a:srgbClr val="002060"/>
                </a:solidFill>
              </a:rPr>
              <a:t>fatalities</a:t>
            </a:r>
            <a:r>
              <a:rPr lang="de-DE" sz="1500" b="1" dirty="0">
                <a:solidFill>
                  <a:srgbClr val="002060"/>
                </a:solidFill>
              </a:rPr>
              <a:t> </a:t>
            </a:r>
            <a:r>
              <a:rPr lang="en-US" sz="1500" b="1" dirty="0">
                <a:solidFill>
                  <a:srgbClr val="002060"/>
                </a:solidFill>
                <a:ea typeface="Batang" pitchFamily="18" charset="-127"/>
              </a:rPr>
              <a:t>(326 killed persons) -  </a:t>
            </a:r>
          </a:p>
          <a:p>
            <a:pPr marL="0" lvl="1" indent="-201216" defTabSz="566738">
              <a:buSzPct val="110000"/>
              <a:defRPr/>
            </a:pPr>
            <a:r>
              <a:rPr lang="en-US" sz="1500" b="1" dirty="0">
                <a:solidFill>
                  <a:srgbClr val="002060"/>
                </a:solidFill>
                <a:ea typeface="Batang" pitchFamily="18" charset="-127"/>
              </a:rPr>
              <a:t>like t</a:t>
            </a:r>
            <a:r>
              <a:rPr lang="en-US" sz="1500" b="1" dirty="0">
                <a:solidFill>
                  <a:srgbClr val="002060"/>
                </a:solidFill>
              </a:rPr>
              <a:t>hree crashes of an Airbus 319</a:t>
            </a:r>
            <a:endParaRPr lang="en-US" sz="1500" b="1" dirty="0">
              <a:solidFill>
                <a:srgbClr val="002060"/>
              </a:solidFill>
              <a:ea typeface="Batang" pitchFamily="18" charset="-127"/>
            </a:endParaRPr>
          </a:p>
        </p:txBody>
      </p:sp>
      <p:sp>
        <p:nvSpPr>
          <p:cNvPr id="10" name="Textplatzhalter 7"/>
          <p:cNvSpPr txBox="1">
            <a:spLocks/>
          </p:cNvSpPr>
          <p:nvPr/>
        </p:nvSpPr>
        <p:spPr>
          <a:xfrm>
            <a:off x="3444003" y="2188844"/>
            <a:ext cx="3208415" cy="43219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11275D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201216" defTabSz="566738">
              <a:buSzPct val="110000"/>
              <a:defRPr/>
            </a:pPr>
            <a:r>
              <a:rPr lang="en-US" sz="1500" b="1" dirty="0">
                <a:solidFill>
                  <a:srgbClr val="002060"/>
                </a:solidFill>
                <a:ea typeface="Batang" pitchFamily="18" charset="-127"/>
              </a:rPr>
              <a:t> of total population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027966" y="2124075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002060"/>
                </a:solidFill>
              </a:rPr>
              <a:t>7,5 %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885090" y="2706902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002060"/>
                </a:solidFill>
              </a:rPr>
              <a:t>12 %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885090" y="3306977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002060"/>
                </a:solidFill>
              </a:rPr>
              <a:t>15,5 %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113656" y="4203153"/>
            <a:ext cx="26645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50" dirty="0">
                <a:solidFill>
                  <a:srgbClr val="002060"/>
                </a:solidFill>
              </a:rPr>
              <a:t>Source: Federal </a:t>
            </a:r>
            <a:r>
              <a:rPr lang="de-DE" sz="750" dirty="0" err="1">
                <a:solidFill>
                  <a:srgbClr val="002060"/>
                </a:solidFill>
              </a:rPr>
              <a:t>Statistic</a:t>
            </a:r>
            <a:r>
              <a:rPr lang="de-DE" sz="750" dirty="0">
                <a:solidFill>
                  <a:srgbClr val="002060"/>
                </a:solidFill>
              </a:rPr>
              <a:t> Office, Traffic </a:t>
            </a:r>
            <a:r>
              <a:rPr lang="de-DE" sz="750" dirty="0" err="1">
                <a:solidFill>
                  <a:srgbClr val="002060"/>
                </a:solidFill>
              </a:rPr>
              <a:t>Accident</a:t>
            </a:r>
            <a:r>
              <a:rPr lang="de-DE" sz="750" dirty="0">
                <a:solidFill>
                  <a:srgbClr val="002060"/>
                </a:solidFill>
              </a:rPr>
              <a:t> </a:t>
            </a:r>
            <a:r>
              <a:rPr lang="de-DE" sz="750" dirty="0" err="1">
                <a:solidFill>
                  <a:srgbClr val="002060"/>
                </a:solidFill>
              </a:rPr>
              <a:t>Statistics</a:t>
            </a:r>
            <a:r>
              <a:rPr lang="de-DE" sz="750" dirty="0">
                <a:solidFill>
                  <a:srgbClr val="002060"/>
                </a:solidFill>
              </a:rPr>
              <a:t> </a:t>
            </a:r>
          </a:p>
          <a:p>
            <a:endParaRPr lang="de-DE" sz="750" dirty="0">
              <a:solidFill>
                <a:srgbClr val="002060"/>
              </a:solidFill>
            </a:endParaRPr>
          </a:p>
        </p:txBody>
      </p:sp>
      <p:sp>
        <p:nvSpPr>
          <p:cNvPr id="18" name="Titel 3">
            <a:extLst>
              <a:ext uri="{FF2B5EF4-FFF2-40B4-BE49-F238E27FC236}">
                <a16:creationId xmlns:a16="http://schemas.microsoft.com/office/drawing/2014/main" id="{80F8EECF-3333-BDB3-806F-309EF03953CA}"/>
              </a:ext>
            </a:extLst>
          </p:cNvPr>
          <p:cNvSpPr txBox="1">
            <a:spLocks/>
          </p:cNvSpPr>
          <p:nvPr/>
        </p:nvSpPr>
        <p:spPr>
          <a:xfrm>
            <a:off x="765313" y="617182"/>
            <a:ext cx="3567300" cy="296029"/>
          </a:xfrm>
          <a:prstGeom prst="rect">
            <a:avLst/>
          </a:prstGeom>
          <a:solidFill>
            <a:srgbClr val="163771"/>
          </a:solidFill>
        </p:spPr>
        <p:txBody>
          <a:bodyPr vert="horz" wrap="none" lIns="90000" tIns="72000" rIns="90000" bIns="36000" rtlCol="0" anchor="b" anchorCtr="1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50" b="1" kern="1200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YOUNG PEOPLES RISK in TRAFFIC 2020</a:t>
            </a:r>
          </a:p>
        </p:txBody>
      </p:sp>
    </p:spTree>
    <p:extLst>
      <p:ext uri="{BB962C8B-B14F-4D97-AF65-F5344CB8AC3E}">
        <p14:creationId xmlns:p14="http://schemas.microsoft.com/office/powerpoint/2010/main" val="1442625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A200CE8-ED42-F320-CA56-65FD979CF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469CFBE-33B4-D232-FB96-2C77C6312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2701678" cy="296029"/>
          </a:xfrm>
        </p:spPr>
        <p:txBody>
          <a:bodyPr/>
          <a:lstStyle/>
          <a:p>
            <a:r>
              <a:rPr lang="de-DE" dirty="0"/>
              <a:t>YOUNG and NOVICE DRIVERS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5E72F9E-006D-D28B-799F-1280E5450C8E}"/>
              </a:ext>
            </a:extLst>
          </p:cNvPr>
          <p:cNvSpPr/>
          <p:nvPr/>
        </p:nvSpPr>
        <p:spPr>
          <a:xfrm rot="21063915">
            <a:off x="989000" y="1204839"/>
            <a:ext cx="2164635" cy="729710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Lack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driving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experience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2313A30-3F0E-53FB-43C4-CD2C718CA2F7}"/>
              </a:ext>
            </a:extLst>
          </p:cNvPr>
          <p:cNvSpPr/>
          <p:nvPr/>
        </p:nvSpPr>
        <p:spPr>
          <a:xfrm rot="749154">
            <a:off x="5320054" y="1284313"/>
            <a:ext cx="2321306" cy="737885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Lack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drinking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experience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F484D55-FD3F-4B3A-9F56-96F3225A3271}"/>
              </a:ext>
            </a:extLst>
          </p:cNvPr>
          <p:cNvSpPr/>
          <p:nvPr/>
        </p:nvSpPr>
        <p:spPr>
          <a:xfrm>
            <a:off x="3171344" y="1997835"/>
            <a:ext cx="1378226" cy="49652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SPEED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D219902-B138-2AAE-7CB0-1F1910D96AE9}"/>
              </a:ext>
            </a:extLst>
          </p:cNvPr>
          <p:cNvSpPr/>
          <p:nvPr/>
        </p:nvSpPr>
        <p:spPr>
          <a:xfrm>
            <a:off x="1316516" y="2507835"/>
            <a:ext cx="2003233" cy="49652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OVERTAKING MANOEUVRES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FF8F1C5-622F-5F6A-BEB5-D5915EAF9D12}"/>
              </a:ext>
            </a:extLst>
          </p:cNvPr>
          <p:cNvSpPr/>
          <p:nvPr/>
        </p:nvSpPr>
        <p:spPr>
          <a:xfrm>
            <a:off x="2071317" y="3407799"/>
            <a:ext cx="1914939" cy="49652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DISTRACTION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FD875D2-AE3D-A85F-51D0-A6B28267BC35}"/>
              </a:ext>
            </a:extLst>
          </p:cNvPr>
          <p:cNvSpPr/>
          <p:nvPr/>
        </p:nvSpPr>
        <p:spPr>
          <a:xfrm>
            <a:off x="4426226" y="2425977"/>
            <a:ext cx="2570588" cy="49652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OVERESTIMATION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142A2A0-3E9A-E047-5A0D-32ABF9ADC76A}"/>
              </a:ext>
            </a:extLst>
          </p:cNvPr>
          <p:cNvSpPr/>
          <p:nvPr/>
        </p:nvSpPr>
        <p:spPr>
          <a:xfrm>
            <a:off x="5437833" y="3263843"/>
            <a:ext cx="2327941" cy="49652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PEER PRESSURE</a:t>
            </a:r>
          </a:p>
        </p:txBody>
      </p:sp>
    </p:spTree>
    <p:extLst>
      <p:ext uri="{BB962C8B-B14F-4D97-AF65-F5344CB8AC3E}">
        <p14:creationId xmlns:p14="http://schemas.microsoft.com/office/powerpoint/2010/main" val="1362948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ED8884D-6AC9-61FA-2E38-8A124B6FD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CD76753-4247-765B-D409-ABEED0D67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2785099" cy="296029"/>
          </a:xfrm>
        </p:spPr>
        <p:txBody>
          <a:bodyPr/>
          <a:lstStyle/>
          <a:p>
            <a:r>
              <a:rPr lang="de-DE" dirty="0"/>
              <a:t>BF 17 – A MODEL OF SUCCESS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6FB44757-E581-10B8-DE06-16370A7B714A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059950"/>
              </p:ext>
            </p:extLst>
          </p:nvPr>
        </p:nvGraphicFramePr>
        <p:xfrm>
          <a:off x="2044148" y="1117324"/>
          <a:ext cx="4419600" cy="2908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7100939" imgH="4338669" progId="">
                  <p:embed/>
                </p:oleObj>
              </mc:Choice>
              <mc:Fallback>
                <p:oleObj r:id="rId3" imgW="7100939" imgH="4338669" progId="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148" y="1117324"/>
                        <a:ext cx="4419600" cy="29088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5857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02A52E4-41C6-A80C-ECE2-35293A26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E08B3B7-4AF7-8CA4-86FB-86AF6D5BB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5048475" cy="296029"/>
          </a:xfrm>
        </p:spPr>
        <p:txBody>
          <a:bodyPr/>
          <a:lstStyle/>
          <a:p>
            <a:r>
              <a:rPr lang="de-DE" dirty="0"/>
              <a:t>EXTENSION OF THE LEARNING PROCESS </a:t>
            </a:r>
            <a:r>
              <a:rPr lang="de-DE" dirty="0" err="1"/>
              <a:t>including</a:t>
            </a:r>
            <a:r>
              <a:rPr lang="de-DE" dirty="0"/>
              <a:t> BF 17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72B8C32-51E1-60D3-96A1-1E39AF9FEAE6}"/>
              </a:ext>
            </a:extLst>
          </p:cNvPr>
          <p:cNvSpPr/>
          <p:nvPr/>
        </p:nvSpPr>
        <p:spPr>
          <a:xfrm>
            <a:off x="1017421" y="1484596"/>
            <a:ext cx="2794000" cy="952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Education / theoretical and practical examination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FAC7586-60AC-7D06-4EC9-387D81BCE123}"/>
              </a:ext>
            </a:extLst>
          </p:cNvPr>
          <p:cNvSpPr/>
          <p:nvPr/>
        </p:nvSpPr>
        <p:spPr>
          <a:xfrm>
            <a:off x="3811421" y="1484596"/>
            <a:ext cx="4127500" cy="9525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DE" dirty="0">
              <a:solidFill>
                <a:schemeClr val="tx1"/>
              </a:solidFill>
            </a:endParaRPr>
          </a:p>
          <a:p>
            <a:pPr algn="r"/>
            <a:endParaRPr lang="de-DE" dirty="0">
              <a:solidFill>
                <a:schemeClr val="tx1"/>
              </a:solidFill>
            </a:endParaRPr>
          </a:p>
          <a:p>
            <a:pPr algn="r"/>
            <a:endParaRPr lang="de-DE" dirty="0">
              <a:solidFill>
                <a:schemeClr val="tx1"/>
              </a:solidFill>
            </a:endParaRPr>
          </a:p>
          <a:p>
            <a:pPr algn="r"/>
            <a:r>
              <a:rPr lang="de-DE" b="1" dirty="0">
                <a:solidFill>
                  <a:srgbClr val="002060"/>
                </a:solidFill>
              </a:rPr>
              <a:t>2 </a:t>
            </a:r>
            <a:r>
              <a:rPr lang="de-DE" b="1" dirty="0" err="1">
                <a:solidFill>
                  <a:srgbClr val="002060"/>
                </a:solidFill>
              </a:rPr>
              <a:t>years</a:t>
            </a:r>
            <a:r>
              <a:rPr lang="de-DE" b="1" dirty="0">
                <a:solidFill>
                  <a:srgbClr val="002060"/>
                </a:solidFill>
              </a:rPr>
              <a:t> </a:t>
            </a:r>
            <a:r>
              <a:rPr lang="de-DE" b="1" dirty="0" err="1">
                <a:solidFill>
                  <a:srgbClr val="002060"/>
                </a:solidFill>
              </a:rPr>
              <a:t>probationary</a:t>
            </a:r>
            <a:r>
              <a:rPr lang="de-DE" b="1" dirty="0">
                <a:solidFill>
                  <a:srgbClr val="002060"/>
                </a:solidFill>
              </a:rPr>
              <a:t> </a:t>
            </a:r>
            <a:r>
              <a:rPr lang="de-DE" b="1" dirty="0" err="1">
                <a:solidFill>
                  <a:srgbClr val="002060"/>
                </a:solidFill>
              </a:rPr>
              <a:t>period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9E0795A-8CFE-E9DA-6CA4-2DC119D9223D}"/>
              </a:ext>
            </a:extLst>
          </p:cNvPr>
          <p:cNvSpPr/>
          <p:nvPr/>
        </p:nvSpPr>
        <p:spPr>
          <a:xfrm>
            <a:off x="3811421" y="1484596"/>
            <a:ext cx="2133600" cy="5969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002060"/>
                </a:solidFill>
              </a:rPr>
              <a:t>BF17</a:t>
            </a:r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D1D6792-993A-A347-00DE-9E83AC59A7E2}"/>
              </a:ext>
            </a:extLst>
          </p:cNvPr>
          <p:cNvSpPr txBox="1"/>
          <p:nvPr/>
        </p:nvSpPr>
        <p:spPr>
          <a:xfrm>
            <a:off x="1903704" y="2685399"/>
            <a:ext cx="10214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</a:rPr>
              <a:t>16,5 </a:t>
            </a:r>
            <a:r>
              <a:rPr lang="de-DE" b="1" dirty="0" err="1">
                <a:solidFill>
                  <a:srgbClr val="002060"/>
                </a:solidFill>
              </a:rPr>
              <a:t>years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1F37A32-0CCF-CA6D-3F1F-C6EAFFDD1CD6}"/>
              </a:ext>
            </a:extLst>
          </p:cNvPr>
          <p:cNvSpPr txBox="1"/>
          <p:nvPr/>
        </p:nvSpPr>
        <p:spPr>
          <a:xfrm>
            <a:off x="5681971" y="2685399"/>
            <a:ext cx="9252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</a:rPr>
              <a:t>17 </a:t>
            </a:r>
            <a:r>
              <a:rPr lang="de-DE" b="1" dirty="0" err="1">
                <a:solidFill>
                  <a:srgbClr val="002060"/>
                </a:solidFill>
              </a:rPr>
              <a:t>years</a:t>
            </a:r>
            <a:r>
              <a:rPr lang="de-DE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FB32C8E-BC2A-2B20-C67C-67F74DB2D65E}"/>
              </a:ext>
            </a:extLst>
          </p:cNvPr>
          <p:cNvSpPr txBox="1"/>
          <p:nvPr/>
        </p:nvSpPr>
        <p:spPr>
          <a:xfrm>
            <a:off x="973448" y="3319200"/>
            <a:ext cx="2881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</a:rPr>
              <a:t>Pilot startet in April 2004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CC76C18-633B-AB31-CA37-9B201D3DA235}"/>
              </a:ext>
            </a:extLst>
          </p:cNvPr>
          <p:cNvSpPr/>
          <p:nvPr/>
        </p:nvSpPr>
        <p:spPr>
          <a:xfrm>
            <a:off x="973448" y="3606131"/>
            <a:ext cx="4211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err="1">
                <a:solidFill>
                  <a:srgbClr val="002060"/>
                </a:solidFill>
              </a:rPr>
              <a:t>Nationwide</a:t>
            </a:r>
            <a:r>
              <a:rPr lang="de-DE" b="1" dirty="0">
                <a:solidFill>
                  <a:srgbClr val="002060"/>
                </a:solidFill>
              </a:rPr>
              <a:t> </a:t>
            </a:r>
            <a:r>
              <a:rPr lang="de-DE" b="1" dirty="0" err="1">
                <a:solidFill>
                  <a:srgbClr val="002060"/>
                </a:solidFill>
              </a:rPr>
              <a:t>introduction</a:t>
            </a:r>
            <a:r>
              <a:rPr lang="de-DE" b="1" dirty="0">
                <a:solidFill>
                  <a:srgbClr val="002060"/>
                </a:solidFill>
              </a:rPr>
              <a:t> Januar 2011</a:t>
            </a:r>
          </a:p>
        </p:txBody>
      </p:sp>
    </p:spTree>
    <p:extLst>
      <p:ext uri="{BB962C8B-B14F-4D97-AF65-F5344CB8AC3E}">
        <p14:creationId xmlns:p14="http://schemas.microsoft.com/office/powerpoint/2010/main" val="1422109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402583B-CD68-76B9-3C1B-DA0A62CD6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45AEFAF-6D6C-DDCC-72F7-6D12009CD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1281418" cy="296029"/>
          </a:xfrm>
        </p:spPr>
        <p:txBody>
          <a:bodyPr/>
          <a:lstStyle/>
          <a:p>
            <a:r>
              <a:rPr lang="de-DE" dirty="0"/>
              <a:t>EVALUATION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153FF5C-CCF2-740A-3815-8DE13409A5CD}"/>
              </a:ext>
            </a:extLst>
          </p:cNvPr>
          <p:cNvSpPr txBox="1"/>
          <p:nvPr/>
        </p:nvSpPr>
        <p:spPr>
          <a:xfrm>
            <a:off x="686509" y="1482185"/>
            <a:ext cx="7406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19% less accident involvement in the first year of driving a car alone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432EB12-8DF3-4493-8D8C-F5DD51435261}"/>
              </a:ext>
            </a:extLst>
          </p:cNvPr>
          <p:cNvSpPr txBox="1"/>
          <p:nvPr/>
        </p:nvSpPr>
        <p:spPr>
          <a:xfrm>
            <a:off x="686509" y="2674395"/>
            <a:ext cx="7406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18% less traffic violations in the first year of driving a car alone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AA4DE50-0880-C94A-D5AA-F011D4F50644}"/>
              </a:ext>
            </a:extLst>
          </p:cNvPr>
          <p:cNvSpPr txBox="1"/>
          <p:nvPr/>
        </p:nvSpPr>
        <p:spPr>
          <a:xfrm>
            <a:off x="686509" y="3743494"/>
            <a:ext cx="3429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002060"/>
                </a:solidFill>
              </a:rPr>
              <a:t>Source: Schade &amp; Heinzmann 2011, BAST-Report M 218</a:t>
            </a:r>
          </a:p>
        </p:txBody>
      </p:sp>
    </p:spTree>
    <p:extLst>
      <p:ext uri="{BB962C8B-B14F-4D97-AF65-F5344CB8AC3E}">
        <p14:creationId xmlns:p14="http://schemas.microsoft.com/office/powerpoint/2010/main" val="3388447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F90C829-5EC1-5DE1-3653-59BC6E0B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D5F910C-243E-EF44-E777-906874AA4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2518936" cy="296029"/>
          </a:xfrm>
        </p:spPr>
        <p:txBody>
          <a:bodyPr/>
          <a:lstStyle/>
          <a:p>
            <a:r>
              <a:rPr lang="de-DE" dirty="0"/>
              <a:t>INFORMATION ABOUT BF17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BDB55FE-EA56-D325-739F-CAAA403B90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43" b="5202"/>
          <a:stretch/>
        </p:blipFill>
        <p:spPr>
          <a:xfrm>
            <a:off x="765313" y="1152744"/>
            <a:ext cx="5292487" cy="271666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EB5FB81-F9F3-71A0-CAE8-3B72650650C1}"/>
              </a:ext>
            </a:extLst>
          </p:cNvPr>
          <p:cNvSpPr txBox="1"/>
          <p:nvPr/>
        </p:nvSpPr>
        <p:spPr>
          <a:xfrm>
            <a:off x="6654147" y="2153287"/>
            <a:ext cx="1284326" cy="715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  <a:hlinkClick r:id="rId3"/>
              </a:rPr>
              <a:t>www.bf17.de</a:t>
            </a:r>
            <a:r>
              <a:rPr lang="de-DE" b="1" dirty="0">
                <a:solidFill>
                  <a:srgbClr val="002060"/>
                </a:solidFill>
              </a:rPr>
              <a:t> </a:t>
            </a:r>
          </a:p>
          <a:p>
            <a:r>
              <a:rPr lang="de-DE" b="1" dirty="0">
                <a:solidFill>
                  <a:srgbClr val="002060"/>
                </a:solidFill>
              </a:rPr>
              <a:t>– Facebook </a:t>
            </a:r>
          </a:p>
          <a:p>
            <a:r>
              <a:rPr lang="de-DE" b="1" dirty="0">
                <a:solidFill>
                  <a:srgbClr val="002060"/>
                </a:solidFill>
              </a:rPr>
              <a:t>– Instagram</a:t>
            </a:r>
          </a:p>
        </p:txBody>
      </p:sp>
    </p:spTree>
    <p:extLst>
      <p:ext uri="{BB962C8B-B14F-4D97-AF65-F5344CB8AC3E}">
        <p14:creationId xmlns:p14="http://schemas.microsoft.com/office/powerpoint/2010/main" val="318526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5E25902-C4C0-6367-F202-1D5DAFD78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2060"/>
                </a:solidFill>
              </a:rPr>
              <a:t>BF 1 </a:t>
            </a:r>
            <a:r>
              <a:rPr lang="de-DE" sz="2000" b="1" dirty="0" err="1">
                <a:solidFill>
                  <a:srgbClr val="002060"/>
                </a:solidFill>
              </a:rPr>
              <a:t>has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shown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to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be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successful</a:t>
            </a:r>
            <a:r>
              <a:rPr lang="de-DE" sz="2000" b="1" dirty="0">
                <a:solidFill>
                  <a:srgbClr val="002060"/>
                </a:solidFill>
              </a:rPr>
              <a:t> and </a:t>
            </a:r>
            <a:r>
              <a:rPr lang="de-DE" sz="2000" b="1" dirty="0" err="1">
                <a:solidFill>
                  <a:srgbClr val="002060"/>
                </a:solidFill>
              </a:rPr>
              <a:t>to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contribute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to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the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reduction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of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accidents</a:t>
            </a:r>
            <a:r>
              <a:rPr lang="de-DE" sz="2000" b="1" dirty="0">
                <a:solidFill>
                  <a:srgbClr val="002060"/>
                </a:solidFill>
              </a:rPr>
              <a:t> and </a:t>
            </a:r>
            <a:r>
              <a:rPr lang="de-DE" sz="2000" b="1" dirty="0" err="1">
                <a:solidFill>
                  <a:srgbClr val="002060"/>
                </a:solidFill>
              </a:rPr>
              <a:t>casualties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among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young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novice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drivers</a:t>
            </a:r>
            <a:endParaRPr lang="de-DE" sz="20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2060"/>
                </a:solidFill>
              </a:rPr>
              <a:t>DVR </a:t>
            </a:r>
            <a:r>
              <a:rPr lang="de-DE" sz="2000" b="1" dirty="0" err="1">
                <a:solidFill>
                  <a:srgbClr val="002060"/>
                </a:solidFill>
              </a:rPr>
              <a:t>wishes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to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extend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the</a:t>
            </a:r>
            <a:r>
              <a:rPr lang="de-DE" sz="2000" b="1" dirty="0">
                <a:solidFill>
                  <a:srgbClr val="002060"/>
                </a:solidFill>
              </a:rPr>
              <a:t> BF17 </a:t>
            </a:r>
            <a:r>
              <a:rPr lang="de-DE" sz="2000" b="1" dirty="0" err="1">
                <a:solidFill>
                  <a:srgbClr val="002060"/>
                </a:solidFill>
              </a:rPr>
              <a:t>scheme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to</a:t>
            </a:r>
            <a:r>
              <a:rPr lang="de-DE" sz="2000" b="1" dirty="0">
                <a:solidFill>
                  <a:srgbClr val="002060"/>
                </a:solidFill>
              </a:rPr>
              <a:t> BF 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2060"/>
                </a:solidFill>
              </a:rPr>
              <a:t>DVR </a:t>
            </a:r>
            <a:r>
              <a:rPr lang="de-DE" sz="2000" b="1" dirty="0" err="1">
                <a:solidFill>
                  <a:srgbClr val="002060"/>
                </a:solidFill>
              </a:rPr>
              <a:t>asks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for</a:t>
            </a:r>
            <a:r>
              <a:rPr lang="de-DE" sz="2000" b="1" dirty="0">
                <a:solidFill>
                  <a:srgbClr val="002060"/>
                </a:solidFill>
              </a:rPr>
              <a:t> BF 17 also </a:t>
            </a:r>
            <a:r>
              <a:rPr lang="de-DE" sz="2000" b="1" dirty="0" err="1">
                <a:solidFill>
                  <a:srgbClr val="002060"/>
                </a:solidFill>
              </a:rPr>
              <a:t>for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class</a:t>
            </a:r>
            <a:r>
              <a:rPr lang="de-DE" sz="2000" b="1" dirty="0">
                <a:solidFill>
                  <a:srgbClr val="002060"/>
                </a:solidFill>
              </a:rPr>
              <a:t> C and C1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E4DC994-89F1-8884-37A3-5EC6FD699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81346CD-928E-00A7-2E20-9943737A0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1460954" cy="296029"/>
          </a:xfrm>
        </p:spPr>
        <p:txBody>
          <a:bodyPr/>
          <a:lstStyle/>
          <a:p>
            <a:r>
              <a:rPr lang="de-DE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202414133"/>
      </p:ext>
    </p:extLst>
  </p:cSld>
  <p:clrMapOvr>
    <a:masterClrMapping/>
  </p:clrMapOvr>
</p:sld>
</file>

<file path=ppt/theme/theme1.xml><?xml version="1.0" encoding="utf-8"?>
<a:theme xmlns:a="http://schemas.openxmlformats.org/drawingml/2006/main" name="dvr_praesentation_ohne_partner">
  <a:themeElements>
    <a:clrScheme name="DVR 2016 Blue">
      <a:dk1>
        <a:sysClr val="windowText" lastClr="000000"/>
      </a:dk1>
      <a:lt1>
        <a:sysClr val="window" lastClr="FFFFFF"/>
      </a:lt1>
      <a:dk2>
        <a:srgbClr val="595959"/>
      </a:dk2>
      <a:lt2>
        <a:srgbClr val="CCCCCC"/>
      </a:lt2>
      <a:accent1>
        <a:srgbClr val="11275D"/>
      </a:accent1>
      <a:accent2>
        <a:srgbClr val="58678D"/>
      </a:accent2>
      <a:accent3>
        <a:srgbClr val="A0A9BE"/>
      </a:accent3>
      <a:accent4>
        <a:srgbClr val="E7E9EE"/>
      </a:accent4>
      <a:accent5>
        <a:srgbClr val="9F9F9F"/>
      </a:accent5>
      <a:accent6>
        <a:srgbClr val="CCCCCC"/>
      </a:accent6>
      <a:hlink>
        <a:srgbClr val="11275D"/>
      </a:hlink>
      <a:folHlink>
        <a:srgbClr val="9F9F9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vr_praesentation_ohne_partner.potx" id="{64E92143-B2D5-4879-A39D-9EB282B4CA9C}" vid="{B4BA061A-F0C7-4639-AB8F-D9FFDF7B990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dvr_praesentation_ohne_partner</Template>
  <TotalTime>1</TotalTime>
  <Words>833</Words>
  <Application>Microsoft Office PowerPoint</Application>
  <PresentationFormat>On-screen Show (16:9)</PresentationFormat>
  <Paragraphs>153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Batang</vt:lpstr>
      <vt:lpstr>Arial</vt:lpstr>
      <vt:lpstr>Calibri</vt:lpstr>
      <vt:lpstr>Times New Roman</vt:lpstr>
      <vt:lpstr>dvr_praesentation_ohne_partner</vt:lpstr>
      <vt:lpstr>Reducing Road Deaths among Young Drivers in Germany </vt:lpstr>
      <vt:lpstr>PowerPoint Presentation</vt:lpstr>
      <vt:lpstr>PowerPoint Presentation</vt:lpstr>
      <vt:lpstr>YOUNG and NOVICE DRIVERS</vt:lpstr>
      <vt:lpstr>BF 17 – A MODEL OF SUCCESS</vt:lpstr>
      <vt:lpstr>EXTENSION OF THE LEARNING PROCESS including BF 17</vt:lpstr>
      <vt:lpstr>EVALUATION</vt:lpstr>
      <vt:lpstr>INFORMATION ABOUT BF17</vt:lpstr>
      <vt:lpstr>CONCLUSIONS</vt:lpstr>
      <vt:lpstr>INTRODUCTION AND FIRST EVALUATION OF THE ZERO ALCOHOL LAW</vt:lpstr>
      <vt:lpstr>RE-EVALUATION in 2018</vt:lpstr>
      <vt:lpstr>RESULTS (1)</vt:lpstr>
      <vt:lpstr>RESULTS (2)</vt:lpstr>
      <vt:lpstr>RESULTS (3)</vt:lpstr>
      <vt:lpstr>CONCLUSIONS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Alexander Menzel</dc:creator>
  <cp:lastModifiedBy>Jenny </cp:lastModifiedBy>
  <cp:revision>93</cp:revision>
  <dcterms:created xsi:type="dcterms:W3CDTF">2022-05-16T13:37:15Z</dcterms:created>
  <dcterms:modified xsi:type="dcterms:W3CDTF">2022-10-13T07:17:46Z</dcterms:modified>
</cp:coreProperties>
</file>