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90" r:id="rId3"/>
    <p:sldId id="291" r:id="rId4"/>
    <p:sldId id="292" r:id="rId5"/>
    <p:sldId id="265" r:id="rId6"/>
    <p:sldId id="266" r:id="rId7"/>
    <p:sldId id="267" r:id="rId8"/>
    <p:sldId id="289" r:id="rId9"/>
    <p:sldId id="268" r:id="rId10"/>
    <p:sldId id="294" r:id="rId11"/>
    <p:sldId id="295" r:id="rId12"/>
    <p:sldId id="288" r:id="rId13"/>
    <p:sldId id="293" r:id="rId14"/>
    <p:sldId id="282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řold Tomáš Mgr. M.A." initials="NTMM" lastIdx="12" clrIdx="0">
    <p:extLst>
      <p:ext uri="{19B8F6BF-5375-455C-9EA6-DF929625EA0E}">
        <p15:presenceInfo xmlns:p15="http://schemas.microsoft.com/office/powerpoint/2012/main" userId="S-1-5-21-2013546996-1368335440-1734353810-181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0FE"/>
    <a:srgbClr val="F0A12E"/>
    <a:srgbClr val="FF5050"/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6CC818-571F-456A-8708-320D2D1AD663}" type="doc">
      <dgm:prSet loTypeId="urn:microsoft.com/office/officeart/2005/8/layout/pyramid2" loCatId="list" qsTypeId="urn:microsoft.com/office/officeart/2005/8/quickstyle/simple3" qsCatId="simple" csTypeId="urn:microsoft.com/office/officeart/2005/8/colors/accent1_2" csCatId="accent1" phldr="1"/>
      <dgm:spPr/>
    </dgm:pt>
    <dgm:pt modelId="{D5D740C9-48B8-4B22-93B4-AD0D21AF5AD2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cs-CZ" sz="1600" b="1" dirty="0" smtClean="0">
              <a:solidFill>
                <a:schemeClr val="bg1"/>
              </a:solidFill>
            </a:rPr>
            <a:t>Rychlost </a:t>
          </a:r>
          <a:r>
            <a:rPr lang="cs-CZ" sz="1400" b="1" dirty="0" smtClean="0">
              <a:solidFill>
                <a:schemeClr val="bg1"/>
              </a:solidFill>
            </a:rPr>
            <a:t>(Speed)</a:t>
          </a:r>
          <a:endParaRPr lang="cs-CZ" sz="1400" b="1" dirty="0">
            <a:solidFill>
              <a:schemeClr val="bg1"/>
            </a:solidFill>
          </a:endParaRPr>
        </a:p>
      </dgm:t>
    </dgm:pt>
    <dgm:pt modelId="{B6049AF5-50F5-4323-A213-FEB1B938830C}" type="parTrans" cxnId="{04423133-2AF7-4AC6-9B6D-414FEE1C3658}">
      <dgm:prSet/>
      <dgm:spPr/>
      <dgm:t>
        <a:bodyPr/>
        <a:lstStyle/>
        <a:p>
          <a:endParaRPr lang="cs-CZ"/>
        </a:p>
      </dgm:t>
    </dgm:pt>
    <dgm:pt modelId="{6A9B9F28-9340-4C71-8E77-D60A9A7BD71C}" type="sibTrans" cxnId="{04423133-2AF7-4AC6-9B6D-414FEE1C3658}">
      <dgm:prSet/>
      <dgm:spPr/>
      <dgm:t>
        <a:bodyPr/>
        <a:lstStyle/>
        <a:p>
          <a:endParaRPr lang="cs-CZ"/>
        </a:p>
      </dgm:t>
    </dgm:pt>
    <dgm:pt modelId="{F7284A26-7FB0-42FC-902B-2CE8927C1636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cs-CZ" sz="1600" b="1" dirty="0" smtClean="0">
              <a:solidFill>
                <a:schemeClr val="bg1"/>
              </a:solidFill>
            </a:rPr>
            <a:t>Mladí řidiči </a:t>
          </a:r>
          <a:r>
            <a:rPr lang="cs-CZ" sz="1400" b="1" dirty="0" smtClean="0">
              <a:solidFill>
                <a:schemeClr val="bg1"/>
              </a:solidFill>
            </a:rPr>
            <a:t>(</a:t>
          </a:r>
          <a:r>
            <a:rPr lang="cs-CZ" sz="1400" b="1" dirty="0" err="1" smtClean="0">
              <a:solidFill>
                <a:schemeClr val="bg1"/>
              </a:solidFill>
            </a:rPr>
            <a:t>Young</a:t>
          </a:r>
          <a:r>
            <a:rPr lang="cs-CZ" sz="1400" b="1" dirty="0" smtClean="0">
              <a:solidFill>
                <a:schemeClr val="bg1"/>
              </a:solidFill>
            </a:rPr>
            <a:t> </a:t>
          </a:r>
          <a:r>
            <a:rPr lang="cs-CZ" sz="1400" b="1" dirty="0" err="1" smtClean="0">
              <a:solidFill>
                <a:schemeClr val="bg1"/>
              </a:solidFill>
            </a:rPr>
            <a:t>drivers</a:t>
          </a:r>
          <a:r>
            <a:rPr lang="cs-CZ" sz="1400" b="1" dirty="0" smtClean="0">
              <a:solidFill>
                <a:schemeClr val="bg1"/>
              </a:solidFill>
            </a:rPr>
            <a:t>)</a:t>
          </a:r>
          <a:endParaRPr lang="cs-CZ" sz="1400" b="1" dirty="0">
            <a:solidFill>
              <a:schemeClr val="bg1"/>
            </a:solidFill>
          </a:endParaRPr>
        </a:p>
      </dgm:t>
    </dgm:pt>
    <dgm:pt modelId="{D4B392F9-6AF2-47D6-8FC3-A1007EFFF264}" type="parTrans" cxnId="{65C1C509-9400-4A56-8224-7B2504F68C46}">
      <dgm:prSet/>
      <dgm:spPr/>
      <dgm:t>
        <a:bodyPr/>
        <a:lstStyle/>
        <a:p>
          <a:endParaRPr lang="cs-CZ"/>
        </a:p>
      </dgm:t>
    </dgm:pt>
    <dgm:pt modelId="{12ACBB21-6220-40B0-9505-C49FB181F55D}" type="sibTrans" cxnId="{65C1C509-9400-4A56-8224-7B2504F68C46}">
      <dgm:prSet/>
      <dgm:spPr/>
      <dgm:t>
        <a:bodyPr/>
        <a:lstStyle/>
        <a:p>
          <a:endParaRPr lang="cs-CZ"/>
        </a:p>
      </dgm:t>
    </dgm:pt>
    <dgm:pt modelId="{F3416532-ACA5-42FB-85E9-49D12E4A3472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cs-CZ" sz="1600" b="1" dirty="0" smtClean="0">
              <a:solidFill>
                <a:schemeClr val="bg1"/>
              </a:solidFill>
            </a:rPr>
            <a:t>Nehodové lokality </a:t>
          </a:r>
          <a:r>
            <a:rPr lang="cs-CZ" sz="1400" b="1" dirty="0" smtClean="0">
              <a:solidFill>
                <a:schemeClr val="bg1"/>
              </a:solidFill>
            </a:rPr>
            <a:t>(„Black </a:t>
          </a:r>
          <a:r>
            <a:rPr lang="cs-CZ" sz="1400" b="1" dirty="0" err="1" smtClean="0">
              <a:solidFill>
                <a:schemeClr val="bg1"/>
              </a:solidFill>
            </a:rPr>
            <a:t>spots</a:t>
          </a:r>
          <a:r>
            <a:rPr lang="cs-CZ" sz="1400" b="1" dirty="0" smtClean="0">
              <a:solidFill>
                <a:schemeClr val="bg1"/>
              </a:solidFill>
            </a:rPr>
            <a:t>“)</a:t>
          </a:r>
          <a:endParaRPr lang="cs-CZ" sz="1400" b="1" dirty="0">
            <a:solidFill>
              <a:schemeClr val="bg1"/>
            </a:solidFill>
          </a:endParaRPr>
        </a:p>
      </dgm:t>
    </dgm:pt>
    <dgm:pt modelId="{FB73E508-76EC-44E5-954B-FEAF040A17EF}" type="parTrans" cxnId="{8655866B-8A72-4192-92C5-B97531C0F823}">
      <dgm:prSet/>
      <dgm:spPr/>
      <dgm:t>
        <a:bodyPr/>
        <a:lstStyle/>
        <a:p>
          <a:endParaRPr lang="cs-CZ"/>
        </a:p>
      </dgm:t>
    </dgm:pt>
    <dgm:pt modelId="{102C0ECC-03D1-4043-A407-84D575EEDF08}" type="sibTrans" cxnId="{8655866B-8A72-4192-92C5-B97531C0F823}">
      <dgm:prSet/>
      <dgm:spPr/>
      <dgm:t>
        <a:bodyPr/>
        <a:lstStyle/>
        <a:p>
          <a:endParaRPr lang="cs-CZ"/>
        </a:p>
      </dgm:t>
    </dgm:pt>
    <dgm:pt modelId="{B3A6344A-7C8B-49CF-974E-94D49AC5BD36}">
      <dgm:prSet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cs-CZ" sz="1600" b="1" dirty="0" smtClean="0">
              <a:solidFill>
                <a:schemeClr val="bg1"/>
              </a:solidFill>
            </a:rPr>
            <a:t>Pokročilé technologie</a:t>
          </a:r>
        </a:p>
        <a:p>
          <a:r>
            <a:rPr lang="cs-CZ" sz="1400" b="1" dirty="0" smtClean="0">
              <a:solidFill>
                <a:schemeClr val="bg1"/>
              </a:solidFill>
            </a:rPr>
            <a:t>(</a:t>
          </a:r>
          <a:r>
            <a:rPr lang="cs-CZ" sz="1400" b="1" dirty="0" err="1" smtClean="0">
              <a:solidFill>
                <a:schemeClr val="bg1"/>
              </a:solidFill>
            </a:rPr>
            <a:t>Advanced</a:t>
          </a:r>
          <a:r>
            <a:rPr lang="cs-CZ" sz="1400" b="1" dirty="0" smtClean="0">
              <a:solidFill>
                <a:schemeClr val="bg1"/>
              </a:solidFill>
            </a:rPr>
            <a:t> </a:t>
          </a:r>
          <a:r>
            <a:rPr lang="cs-CZ" sz="1400" b="1" dirty="0" err="1" smtClean="0">
              <a:solidFill>
                <a:schemeClr val="bg1"/>
              </a:solidFill>
            </a:rPr>
            <a:t>technologies</a:t>
          </a:r>
          <a:r>
            <a:rPr lang="cs-CZ" sz="1400" b="1" dirty="0" smtClean="0">
              <a:solidFill>
                <a:schemeClr val="bg1"/>
              </a:solidFill>
            </a:rPr>
            <a:t>)</a:t>
          </a:r>
          <a:endParaRPr lang="cs-CZ" sz="1400" b="1" dirty="0">
            <a:solidFill>
              <a:schemeClr val="bg1"/>
            </a:solidFill>
          </a:endParaRPr>
        </a:p>
      </dgm:t>
    </dgm:pt>
    <dgm:pt modelId="{75F54C73-A4A2-41CA-8C97-5FAD88DE8ADD}" type="parTrans" cxnId="{A0F0B245-5433-4AB5-9B89-D7209BD4444B}">
      <dgm:prSet/>
      <dgm:spPr/>
      <dgm:t>
        <a:bodyPr/>
        <a:lstStyle/>
        <a:p>
          <a:endParaRPr lang="cs-CZ"/>
        </a:p>
      </dgm:t>
    </dgm:pt>
    <dgm:pt modelId="{615CA299-85C2-46B5-B54D-8E7440356F9A}" type="sibTrans" cxnId="{A0F0B245-5433-4AB5-9B89-D7209BD4444B}">
      <dgm:prSet/>
      <dgm:spPr/>
      <dgm:t>
        <a:bodyPr/>
        <a:lstStyle/>
        <a:p>
          <a:endParaRPr lang="cs-CZ"/>
        </a:p>
      </dgm:t>
    </dgm:pt>
    <dgm:pt modelId="{4146B941-2B31-4AD1-B2B9-6D3628D249CB}">
      <dgm:prSet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cs-CZ" sz="1600" b="1" dirty="0" smtClean="0">
              <a:solidFill>
                <a:schemeClr val="bg1"/>
              </a:solidFill>
            </a:rPr>
            <a:t>Účinný dohled a vymahatelnost</a:t>
          </a:r>
        </a:p>
        <a:p>
          <a:r>
            <a:rPr lang="cs-CZ" sz="1400" b="1" dirty="0" smtClean="0">
              <a:solidFill>
                <a:schemeClr val="bg1"/>
              </a:solidFill>
            </a:rPr>
            <a:t>(</a:t>
          </a:r>
          <a:r>
            <a:rPr lang="cs-CZ" sz="1400" b="1" dirty="0" err="1" smtClean="0">
              <a:solidFill>
                <a:schemeClr val="bg1"/>
              </a:solidFill>
            </a:rPr>
            <a:t>Effective</a:t>
          </a:r>
          <a:r>
            <a:rPr lang="cs-CZ" sz="1400" b="1" dirty="0" smtClean="0">
              <a:solidFill>
                <a:schemeClr val="bg1"/>
              </a:solidFill>
            </a:rPr>
            <a:t> </a:t>
          </a:r>
          <a:r>
            <a:rPr lang="cs-CZ" sz="1400" b="1" dirty="0" err="1" smtClean="0">
              <a:solidFill>
                <a:schemeClr val="bg1"/>
              </a:solidFill>
            </a:rPr>
            <a:t>enforcement</a:t>
          </a:r>
          <a:r>
            <a:rPr lang="cs-CZ" sz="1400" b="1" dirty="0" smtClean="0">
              <a:solidFill>
                <a:schemeClr val="bg1"/>
              </a:solidFill>
            </a:rPr>
            <a:t>)</a:t>
          </a:r>
          <a:endParaRPr lang="cs-CZ" sz="1400" b="1" dirty="0">
            <a:solidFill>
              <a:schemeClr val="bg1"/>
            </a:solidFill>
          </a:endParaRPr>
        </a:p>
      </dgm:t>
    </dgm:pt>
    <dgm:pt modelId="{37A85EFA-AAF0-455D-8969-EBAD5977FC5D}" type="parTrans" cxnId="{19623B26-6830-430A-95BD-5FB9A44E8595}">
      <dgm:prSet/>
      <dgm:spPr/>
      <dgm:t>
        <a:bodyPr/>
        <a:lstStyle/>
        <a:p>
          <a:endParaRPr lang="cs-CZ"/>
        </a:p>
      </dgm:t>
    </dgm:pt>
    <dgm:pt modelId="{27338B39-2B15-488B-A9E1-0FB0FD5F5051}" type="sibTrans" cxnId="{19623B26-6830-430A-95BD-5FB9A44E8595}">
      <dgm:prSet/>
      <dgm:spPr/>
      <dgm:t>
        <a:bodyPr/>
        <a:lstStyle/>
        <a:p>
          <a:endParaRPr lang="cs-CZ"/>
        </a:p>
      </dgm:t>
    </dgm:pt>
    <dgm:pt modelId="{33D19F8E-8885-4007-A735-63B88EE5964A}" type="pres">
      <dgm:prSet presAssocID="{786CC818-571F-456A-8708-320D2D1AD663}" presName="compositeShape" presStyleCnt="0">
        <dgm:presLayoutVars>
          <dgm:dir/>
          <dgm:resizeHandles/>
        </dgm:presLayoutVars>
      </dgm:prSet>
      <dgm:spPr/>
    </dgm:pt>
    <dgm:pt modelId="{FC355786-5D78-48E6-8DC2-37EC28FDA99B}" type="pres">
      <dgm:prSet presAssocID="{786CC818-571F-456A-8708-320D2D1AD663}" presName="pyramid" presStyleLbl="node1" presStyleIdx="0" presStyleCnt="1"/>
      <dgm:spPr>
        <a:solidFill>
          <a:schemeClr val="accent1">
            <a:lumMod val="40000"/>
            <a:lumOff val="60000"/>
          </a:schemeClr>
        </a:solidFill>
      </dgm:spPr>
    </dgm:pt>
    <dgm:pt modelId="{D077AB6B-A390-4021-A3C3-1FBEAD15C5BC}" type="pres">
      <dgm:prSet presAssocID="{786CC818-571F-456A-8708-320D2D1AD663}" presName="theList" presStyleCnt="0"/>
      <dgm:spPr/>
    </dgm:pt>
    <dgm:pt modelId="{C0EFD1A6-4B0F-44D8-B47B-57279B0E1085}" type="pres">
      <dgm:prSet presAssocID="{D5D740C9-48B8-4B22-93B4-AD0D21AF5AD2}" presName="aNode" presStyleLbl="fgAcc1" presStyleIdx="0" presStyleCnt="5" custScaleX="102022" custLinFactNeighborX="31" custLinFactNeighborY="-682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3AC92D8-D175-4A46-8EC9-D86658E99531}" type="pres">
      <dgm:prSet presAssocID="{D5D740C9-48B8-4B22-93B4-AD0D21AF5AD2}" presName="aSpace" presStyleCnt="0"/>
      <dgm:spPr/>
    </dgm:pt>
    <dgm:pt modelId="{ED3FB7C2-B6A7-4464-9501-CA8E228715BF}" type="pres">
      <dgm:prSet presAssocID="{F7284A26-7FB0-42FC-902B-2CE8927C1636}" presName="aNode" presStyleLbl="fgAcc1" presStyleIdx="1" presStyleCnt="5" custLinFactNeighborX="-187" custLinFactNeighborY="-1435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A8E72F4-068A-4DAA-AA0A-946A7DC6FA2D}" type="pres">
      <dgm:prSet presAssocID="{F7284A26-7FB0-42FC-902B-2CE8927C1636}" presName="aSpace" presStyleCnt="0"/>
      <dgm:spPr/>
    </dgm:pt>
    <dgm:pt modelId="{E98E9C32-5D75-4452-B01F-81FF8F6A339A}" type="pres">
      <dgm:prSet presAssocID="{F3416532-ACA5-42FB-85E9-49D12E4A3472}" presName="aNode" presStyleLbl="fgAcc1" presStyleIdx="2" presStyleCnt="5" custScaleX="98608" custLinFactNeighborX="-546" custLinFactNeighborY="-1996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A2DBA07-9B41-4059-A67B-CA16C799D349}" type="pres">
      <dgm:prSet presAssocID="{F3416532-ACA5-42FB-85E9-49D12E4A3472}" presName="aSpace" presStyleCnt="0"/>
      <dgm:spPr/>
    </dgm:pt>
    <dgm:pt modelId="{6043D9B5-FF78-40BB-8EC3-5D1F7FE7029C}" type="pres">
      <dgm:prSet presAssocID="{B3A6344A-7C8B-49CF-974E-94D49AC5BD36}" presName="aNode" presStyleLbl="fgAcc1" presStyleIdx="3" presStyleCnt="5" custLinFactNeighborX="180" custLinFactNeighborY="-4338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448122A-B7E9-4B61-B117-43C36ED694AF}" type="pres">
      <dgm:prSet presAssocID="{B3A6344A-7C8B-49CF-974E-94D49AC5BD36}" presName="aSpace" presStyleCnt="0"/>
      <dgm:spPr/>
    </dgm:pt>
    <dgm:pt modelId="{D46DA176-471F-4332-8EBE-6CC4F59EA98C}" type="pres">
      <dgm:prSet presAssocID="{4146B941-2B31-4AD1-B2B9-6D3628D249CB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F7F3DB8-1CAD-405A-BE34-79322811A822}" type="pres">
      <dgm:prSet presAssocID="{4146B941-2B31-4AD1-B2B9-6D3628D249CB}" presName="aSpace" presStyleCnt="0"/>
      <dgm:spPr/>
    </dgm:pt>
  </dgm:ptLst>
  <dgm:cxnLst>
    <dgm:cxn modelId="{483317CB-B857-46AB-BB4A-611B6E8BD7D9}" type="presOf" srcId="{F7284A26-7FB0-42FC-902B-2CE8927C1636}" destId="{ED3FB7C2-B6A7-4464-9501-CA8E228715BF}" srcOrd="0" destOrd="0" presId="urn:microsoft.com/office/officeart/2005/8/layout/pyramid2"/>
    <dgm:cxn modelId="{A1C43A94-9CB0-4BA0-9725-4B772A4A6E4A}" type="presOf" srcId="{D5D740C9-48B8-4B22-93B4-AD0D21AF5AD2}" destId="{C0EFD1A6-4B0F-44D8-B47B-57279B0E1085}" srcOrd="0" destOrd="0" presId="urn:microsoft.com/office/officeart/2005/8/layout/pyramid2"/>
    <dgm:cxn modelId="{93BDF993-E7D4-4CF4-9652-231E84D780F3}" type="presOf" srcId="{B3A6344A-7C8B-49CF-974E-94D49AC5BD36}" destId="{6043D9B5-FF78-40BB-8EC3-5D1F7FE7029C}" srcOrd="0" destOrd="0" presId="urn:microsoft.com/office/officeart/2005/8/layout/pyramid2"/>
    <dgm:cxn modelId="{65C1C509-9400-4A56-8224-7B2504F68C46}" srcId="{786CC818-571F-456A-8708-320D2D1AD663}" destId="{F7284A26-7FB0-42FC-902B-2CE8927C1636}" srcOrd="1" destOrd="0" parTransId="{D4B392F9-6AF2-47D6-8FC3-A1007EFFF264}" sibTransId="{12ACBB21-6220-40B0-9505-C49FB181F55D}"/>
    <dgm:cxn modelId="{8655866B-8A72-4192-92C5-B97531C0F823}" srcId="{786CC818-571F-456A-8708-320D2D1AD663}" destId="{F3416532-ACA5-42FB-85E9-49D12E4A3472}" srcOrd="2" destOrd="0" parTransId="{FB73E508-76EC-44E5-954B-FEAF040A17EF}" sibTransId="{102C0ECC-03D1-4043-A407-84D575EEDF08}"/>
    <dgm:cxn modelId="{04423133-2AF7-4AC6-9B6D-414FEE1C3658}" srcId="{786CC818-571F-456A-8708-320D2D1AD663}" destId="{D5D740C9-48B8-4B22-93B4-AD0D21AF5AD2}" srcOrd="0" destOrd="0" parTransId="{B6049AF5-50F5-4323-A213-FEB1B938830C}" sibTransId="{6A9B9F28-9340-4C71-8E77-D60A9A7BD71C}"/>
    <dgm:cxn modelId="{19623B26-6830-430A-95BD-5FB9A44E8595}" srcId="{786CC818-571F-456A-8708-320D2D1AD663}" destId="{4146B941-2B31-4AD1-B2B9-6D3628D249CB}" srcOrd="4" destOrd="0" parTransId="{37A85EFA-AAF0-455D-8969-EBAD5977FC5D}" sibTransId="{27338B39-2B15-488B-A9E1-0FB0FD5F5051}"/>
    <dgm:cxn modelId="{E0A2F649-F3EB-47B3-9AE8-1304AAA5616A}" type="presOf" srcId="{4146B941-2B31-4AD1-B2B9-6D3628D249CB}" destId="{D46DA176-471F-4332-8EBE-6CC4F59EA98C}" srcOrd="0" destOrd="0" presId="urn:microsoft.com/office/officeart/2005/8/layout/pyramid2"/>
    <dgm:cxn modelId="{B1F22176-6866-4493-A217-534E3CFAE8C0}" type="presOf" srcId="{F3416532-ACA5-42FB-85E9-49D12E4A3472}" destId="{E98E9C32-5D75-4452-B01F-81FF8F6A339A}" srcOrd="0" destOrd="0" presId="urn:microsoft.com/office/officeart/2005/8/layout/pyramid2"/>
    <dgm:cxn modelId="{A0F0B245-5433-4AB5-9B89-D7209BD4444B}" srcId="{786CC818-571F-456A-8708-320D2D1AD663}" destId="{B3A6344A-7C8B-49CF-974E-94D49AC5BD36}" srcOrd="3" destOrd="0" parTransId="{75F54C73-A4A2-41CA-8C97-5FAD88DE8ADD}" sibTransId="{615CA299-85C2-46B5-B54D-8E7440356F9A}"/>
    <dgm:cxn modelId="{231AAC02-AEFD-4908-94E0-82FEF9E9F4EA}" type="presOf" srcId="{786CC818-571F-456A-8708-320D2D1AD663}" destId="{33D19F8E-8885-4007-A735-63B88EE5964A}" srcOrd="0" destOrd="0" presId="urn:microsoft.com/office/officeart/2005/8/layout/pyramid2"/>
    <dgm:cxn modelId="{4C8C6DDC-2E87-4989-A8E5-555963C13546}" type="presParOf" srcId="{33D19F8E-8885-4007-A735-63B88EE5964A}" destId="{FC355786-5D78-48E6-8DC2-37EC28FDA99B}" srcOrd="0" destOrd="0" presId="urn:microsoft.com/office/officeart/2005/8/layout/pyramid2"/>
    <dgm:cxn modelId="{28026A00-85E6-4A90-B8EB-B5C0E02075E3}" type="presParOf" srcId="{33D19F8E-8885-4007-A735-63B88EE5964A}" destId="{D077AB6B-A390-4021-A3C3-1FBEAD15C5BC}" srcOrd="1" destOrd="0" presId="urn:microsoft.com/office/officeart/2005/8/layout/pyramid2"/>
    <dgm:cxn modelId="{CC2AC04C-5329-4DC4-AD2C-6FB68A1CEFF8}" type="presParOf" srcId="{D077AB6B-A390-4021-A3C3-1FBEAD15C5BC}" destId="{C0EFD1A6-4B0F-44D8-B47B-57279B0E1085}" srcOrd="0" destOrd="0" presId="urn:microsoft.com/office/officeart/2005/8/layout/pyramid2"/>
    <dgm:cxn modelId="{F033669C-F4FE-4426-B133-7ED79DCCDC43}" type="presParOf" srcId="{D077AB6B-A390-4021-A3C3-1FBEAD15C5BC}" destId="{03AC92D8-D175-4A46-8EC9-D86658E99531}" srcOrd="1" destOrd="0" presId="urn:microsoft.com/office/officeart/2005/8/layout/pyramid2"/>
    <dgm:cxn modelId="{EEEFF457-8058-4959-8E31-180C3B7961E8}" type="presParOf" srcId="{D077AB6B-A390-4021-A3C3-1FBEAD15C5BC}" destId="{ED3FB7C2-B6A7-4464-9501-CA8E228715BF}" srcOrd="2" destOrd="0" presId="urn:microsoft.com/office/officeart/2005/8/layout/pyramid2"/>
    <dgm:cxn modelId="{2FCDF932-C9A6-4998-B2AE-4F6A38C94910}" type="presParOf" srcId="{D077AB6B-A390-4021-A3C3-1FBEAD15C5BC}" destId="{AA8E72F4-068A-4DAA-AA0A-946A7DC6FA2D}" srcOrd="3" destOrd="0" presId="urn:microsoft.com/office/officeart/2005/8/layout/pyramid2"/>
    <dgm:cxn modelId="{33F6BF7E-F93F-4A0F-9EDC-6BB566BAE7DD}" type="presParOf" srcId="{D077AB6B-A390-4021-A3C3-1FBEAD15C5BC}" destId="{E98E9C32-5D75-4452-B01F-81FF8F6A339A}" srcOrd="4" destOrd="0" presId="urn:microsoft.com/office/officeart/2005/8/layout/pyramid2"/>
    <dgm:cxn modelId="{40F9086D-4F51-4F55-A68C-CCFCCF628423}" type="presParOf" srcId="{D077AB6B-A390-4021-A3C3-1FBEAD15C5BC}" destId="{0A2DBA07-9B41-4059-A67B-CA16C799D349}" srcOrd="5" destOrd="0" presId="urn:microsoft.com/office/officeart/2005/8/layout/pyramid2"/>
    <dgm:cxn modelId="{926A2D42-86F7-45EB-A4B2-B7C86FC4E95C}" type="presParOf" srcId="{D077AB6B-A390-4021-A3C3-1FBEAD15C5BC}" destId="{6043D9B5-FF78-40BB-8EC3-5D1F7FE7029C}" srcOrd="6" destOrd="0" presId="urn:microsoft.com/office/officeart/2005/8/layout/pyramid2"/>
    <dgm:cxn modelId="{A4B9C1CA-0BC1-44A9-A69E-DCE33D855C5C}" type="presParOf" srcId="{D077AB6B-A390-4021-A3C3-1FBEAD15C5BC}" destId="{C448122A-B7E9-4B61-B117-43C36ED694AF}" srcOrd="7" destOrd="0" presId="urn:microsoft.com/office/officeart/2005/8/layout/pyramid2"/>
    <dgm:cxn modelId="{9A40F7D7-56CE-4D6E-90F1-0E91AC547B15}" type="presParOf" srcId="{D077AB6B-A390-4021-A3C3-1FBEAD15C5BC}" destId="{D46DA176-471F-4332-8EBE-6CC4F59EA98C}" srcOrd="8" destOrd="0" presId="urn:microsoft.com/office/officeart/2005/8/layout/pyramid2"/>
    <dgm:cxn modelId="{78B3CF45-5C43-4A52-AD8C-31D7065076CF}" type="presParOf" srcId="{D077AB6B-A390-4021-A3C3-1FBEAD15C5BC}" destId="{2F7F3DB8-1CAD-405A-BE34-79322811A82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55786-5D78-48E6-8DC2-37EC28FDA99B}">
      <dsp:nvSpPr>
        <dsp:cNvPr id="0" name=""/>
        <dsp:cNvSpPr/>
      </dsp:nvSpPr>
      <dsp:spPr>
        <a:xfrm>
          <a:off x="1215444" y="0"/>
          <a:ext cx="5368848" cy="5368848"/>
        </a:xfrm>
        <a:prstGeom prst="triangl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0EFD1A6-4B0F-44D8-B47B-57279B0E1085}">
      <dsp:nvSpPr>
        <dsp:cNvPr id="0" name=""/>
        <dsp:cNvSpPr/>
      </dsp:nvSpPr>
      <dsp:spPr>
        <a:xfrm>
          <a:off x="3865668" y="530892"/>
          <a:ext cx="3560313" cy="763383"/>
        </a:xfrm>
        <a:prstGeom prst="roundRect">
          <a:avLst/>
        </a:prstGeom>
        <a:solidFill>
          <a:srgbClr val="00B0F0">
            <a:alpha val="9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chemeClr val="bg1"/>
              </a:solidFill>
            </a:rPr>
            <a:t>Rychlost </a:t>
          </a:r>
          <a:r>
            <a:rPr lang="cs-CZ" sz="1400" b="1" kern="1200" dirty="0" smtClean="0">
              <a:solidFill>
                <a:schemeClr val="bg1"/>
              </a:solidFill>
            </a:rPr>
            <a:t>(Speed)</a:t>
          </a:r>
          <a:endParaRPr lang="cs-CZ" sz="1400" b="1" kern="1200" dirty="0">
            <a:solidFill>
              <a:schemeClr val="bg1"/>
            </a:solidFill>
          </a:endParaRPr>
        </a:p>
      </dsp:txBody>
      <dsp:txXfrm>
        <a:off x="3902933" y="568157"/>
        <a:ext cx="3485783" cy="688853"/>
      </dsp:txXfrm>
    </dsp:sp>
    <dsp:sp modelId="{ED3FB7C2-B6A7-4464-9501-CA8E228715BF}">
      <dsp:nvSpPr>
        <dsp:cNvPr id="0" name=""/>
        <dsp:cNvSpPr/>
      </dsp:nvSpPr>
      <dsp:spPr>
        <a:xfrm>
          <a:off x="3893342" y="1382513"/>
          <a:ext cx="3489751" cy="763383"/>
        </a:xfrm>
        <a:prstGeom prst="roundRect">
          <a:avLst/>
        </a:prstGeom>
        <a:solidFill>
          <a:srgbClr val="00B0F0">
            <a:alpha val="9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chemeClr val="bg1"/>
              </a:solidFill>
            </a:rPr>
            <a:t>Mladí řidiči </a:t>
          </a:r>
          <a:r>
            <a:rPr lang="cs-CZ" sz="1400" b="1" kern="1200" dirty="0" smtClean="0">
              <a:solidFill>
                <a:schemeClr val="bg1"/>
              </a:solidFill>
            </a:rPr>
            <a:t>(</a:t>
          </a:r>
          <a:r>
            <a:rPr lang="cs-CZ" sz="1400" b="1" kern="1200" dirty="0" err="1" smtClean="0">
              <a:solidFill>
                <a:schemeClr val="bg1"/>
              </a:solidFill>
            </a:rPr>
            <a:t>Young</a:t>
          </a:r>
          <a:r>
            <a:rPr lang="cs-CZ" sz="1400" b="1" kern="1200" dirty="0" smtClean="0">
              <a:solidFill>
                <a:schemeClr val="bg1"/>
              </a:solidFill>
            </a:rPr>
            <a:t> </a:t>
          </a:r>
          <a:r>
            <a:rPr lang="cs-CZ" sz="1400" b="1" kern="1200" dirty="0" err="1" smtClean="0">
              <a:solidFill>
                <a:schemeClr val="bg1"/>
              </a:solidFill>
            </a:rPr>
            <a:t>drivers</a:t>
          </a:r>
          <a:r>
            <a:rPr lang="cs-CZ" sz="1400" b="1" kern="1200" dirty="0" smtClean="0">
              <a:solidFill>
                <a:schemeClr val="bg1"/>
              </a:solidFill>
            </a:rPr>
            <a:t>)</a:t>
          </a:r>
          <a:endParaRPr lang="cs-CZ" sz="1400" b="1" kern="1200" dirty="0">
            <a:solidFill>
              <a:schemeClr val="bg1"/>
            </a:solidFill>
          </a:endParaRPr>
        </a:p>
      </dsp:txBody>
      <dsp:txXfrm>
        <a:off x="3930607" y="1419778"/>
        <a:ext cx="3415221" cy="688853"/>
      </dsp:txXfrm>
    </dsp:sp>
    <dsp:sp modelId="{E98E9C32-5D75-4452-B01F-81FF8F6A339A}">
      <dsp:nvSpPr>
        <dsp:cNvPr id="0" name=""/>
        <dsp:cNvSpPr/>
      </dsp:nvSpPr>
      <dsp:spPr>
        <a:xfrm>
          <a:off x="3905102" y="2235970"/>
          <a:ext cx="3441173" cy="763383"/>
        </a:xfrm>
        <a:prstGeom prst="roundRect">
          <a:avLst/>
        </a:prstGeom>
        <a:solidFill>
          <a:srgbClr val="00B0F0">
            <a:alpha val="9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chemeClr val="bg1"/>
              </a:solidFill>
            </a:rPr>
            <a:t>Nehodové lokality </a:t>
          </a:r>
          <a:r>
            <a:rPr lang="cs-CZ" sz="1400" b="1" kern="1200" dirty="0" smtClean="0">
              <a:solidFill>
                <a:schemeClr val="bg1"/>
              </a:solidFill>
            </a:rPr>
            <a:t>(„Black </a:t>
          </a:r>
          <a:r>
            <a:rPr lang="cs-CZ" sz="1400" b="1" kern="1200" dirty="0" err="1" smtClean="0">
              <a:solidFill>
                <a:schemeClr val="bg1"/>
              </a:solidFill>
            </a:rPr>
            <a:t>spots</a:t>
          </a:r>
          <a:r>
            <a:rPr lang="cs-CZ" sz="1400" b="1" kern="1200" dirty="0" smtClean="0">
              <a:solidFill>
                <a:schemeClr val="bg1"/>
              </a:solidFill>
            </a:rPr>
            <a:t>“)</a:t>
          </a:r>
          <a:endParaRPr lang="cs-CZ" sz="1400" b="1" kern="1200" dirty="0">
            <a:solidFill>
              <a:schemeClr val="bg1"/>
            </a:solidFill>
          </a:endParaRPr>
        </a:p>
      </dsp:txBody>
      <dsp:txXfrm>
        <a:off x="3942367" y="2273235"/>
        <a:ext cx="3366643" cy="688853"/>
      </dsp:txXfrm>
    </dsp:sp>
    <dsp:sp modelId="{6043D9B5-FF78-40BB-8EC3-5D1F7FE7029C}">
      <dsp:nvSpPr>
        <dsp:cNvPr id="0" name=""/>
        <dsp:cNvSpPr/>
      </dsp:nvSpPr>
      <dsp:spPr>
        <a:xfrm>
          <a:off x="3906149" y="3072432"/>
          <a:ext cx="3489751" cy="763383"/>
        </a:xfrm>
        <a:prstGeom prst="roundRect">
          <a:avLst/>
        </a:prstGeom>
        <a:solidFill>
          <a:srgbClr val="00B0F0">
            <a:alpha val="9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chemeClr val="bg1"/>
              </a:solidFill>
            </a:rPr>
            <a:t>Pokročilé technologie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smtClean="0">
              <a:solidFill>
                <a:schemeClr val="bg1"/>
              </a:solidFill>
            </a:rPr>
            <a:t>(</a:t>
          </a:r>
          <a:r>
            <a:rPr lang="cs-CZ" sz="1400" b="1" kern="1200" dirty="0" err="1" smtClean="0">
              <a:solidFill>
                <a:schemeClr val="bg1"/>
              </a:solidFill>
            </a:rPr>
            <a:t>Advanced</a:t>
          </a:r>
          <a:r>
            <a:rPr lang="cs-CZ" sz="1400" b="1" kern="1200" dirty="0" smtClean="0">
              <a:solidFill>
                <a:schemeClr val="bg1"/>
              </a:solidFill>
            </a:rPr>
            <a:t> </a:t>
          </a:r>
          <a:r>
            <a:rPr lang="cs-CZ" sz="1400" b="1" kern="1200" dirty="0" err="1" smtClean="0">
              <a:solidFill>
                <a:schemeClr val="bg1"/>
              </a:solidFill>
            </a:rPr>
            <a:t>technologies</a:t>
          </a:r>
          <a:r>
            <a:rPr lang="cs-CZ" sz="1400" b="1" kern="1200" dirty="0" smtClean="0">
              <a:solidFill>
                <a:schemeClr val="bg1"/>
              </a:solidFill>
            </a:rPr>
            <a:t>)</a:t>
          </a:r>
          <a:endParaRPr lang="cs-CZ" sz="1400" b="1" kern="1200" dirty="0">
            <a:solidFill>
              <a:schemeClr val="bg1"/>
            </a:solidFill>
          </a:endParaRPr>
        </a:p>
      </dsp:txBody>
      <dsp:txXfrm>
        <a:off x="3943414" y="3109697"/>
        <a:ext cx="3415221" cy="688853"/>
      </dsp:txXfrm>
    </dsp:sp>
    <dsp:sp modelId="{D46DA176-471F-4332-8EBE-6CC4F59EA98C}">
      <dsp:nvSpPr>
        <dsp:cNvPr id="0" name=""/>
        <dsp:cNvSpPr/>
      </dsp:nvSpPr>
      <dsp:spPr>
        <a:xfrm>
          <a:off x="3899868" y="3972632"/>
          <a:ext cx="3489751" cy="763383"/>
        </a:xfrm>
        <a:prstGeom prst="roundRect">
          <a:avLst/>
        </a:prstGeom>
        <a:solidFill>
          <a:srgbClr val="00B0F0">
            <a:alpha val="9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chemeClr val="bg1"/>
              </a:solidFill>
            </a:rPr>
            <a:t>Účinný dohled a vymahatelnost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smtClean="0">
              <a:solidFill>
                <a:schemeClr val="bg1"/>
              </a:solidFill>
            </a:rPr>
            <a:t>(</a:t>
          </a:r>
          <a:r>
            <a:rPr lang="cs-CZ" sz="1400" b="1" kern="1200" dirty="0" err="1" smtClean="0">
              <a:solidFill>
                <a:schemeClr val="bg1"/>
              </a:solidFill>
            </a:rPr>
            <a:t>Effective</a:t>
          </a:r>
          <a:r>
            <a:rPr lang="cs-CZ" sz="1400" b="1" kern="1200" dirty="0" smtClean="0">
              <a:solidFill>
                <a:schemeClr val="bg1"/>
              </a:solidFill>
            </a:rPr>
            <a:t> </a:t>
          </a:r>
          <a:r>
            <a:rPr lang="cs-CZ" sz="1400" b="1" kern="1200" dirty="0" err="1" smtClean="0">
              <a:solidFill>
                <a:schemeClr val="bg1"/>
              </a:solidFill>
            </a:rPr>
            <a:t>enforcement</a:t>
          </a:r>
          <a:r>
            <a:rPr lang="cs-CZ" sz="1400" b="1" kern="1200" dirty="0" smtClean="0">
              <a:solidFill>
                <a:schemeClr val="bg1"/>
              </a:solidFill>
            </a:rPr>
            <a:t>)</a:t>
          </a:r>
          <a:endParaRPr lang="cs-CZ" sz="1400" b="1" kern="1200" dirty="0">
            <a:solidFill>
              <a:schemeClr val="bg1"/>
            </a:solidFill>
          </a:endParaRPr>
        </a:p>
      </dsp:txBody>
      <dsp:txXfrm>
        <a:off x="3937133" y="4009897"/>
        <a:ext cx="3415221" cy="688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307D2-FAED-4805-8BAA-1BDFB5A53A00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DFCF5-EEFF-47B3-AC6D-E75F8882B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730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Levá strana:</a:t>
            </a:r>
            <a:r>
              <a:rPr lang="cs-CZ" baseline="0" dirty="0" smtClean="0"/>
              <a:t> přestupky se zákazem činnosti (řízení pod vlivem, odmítnutí testu, rychlost nad 50/40, nehoda se zraněním)</a:t>
            </a:r>
          </a:p>
          <a:p>
            <a:r>
              <a:rPr lang="cs-CZ" baseline="0" dirty="0" smtClean="0"/>
              <a:t>Pravá strana 6 bodové přestupky bez zákazu (předjíždění, kde je zakázáno, ohrožení chodce, nezastavení na signál stůj, vjíždění na žel přejezd přes zákaz)</a:t>
            </a:r>
          </a:p>
          <a:p>
            <a:r>
              <a:rPr lang="cs-CZ" baseline="0" dirty="0" smtClean="0"/>
              <a:t>Může být širší seznam na levé straně, pokud v trestním řízení udělí zákaz řízení soud.</a:t>
            </a:r>
          </a:p>
          <a:p>
            <a:r>
              <a:rPr lang="cs-CZ" baseline="0" dirty="0" smtClean="0"/>
              <a:t>Na pravé straně může jít ještě o otáčení se/couvání na dálnici.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DFCF5-EEFF-47B3-AC6D-E75F8882B8F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0751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44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645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856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62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997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0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25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64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9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00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85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32974-85DD-480D-80E6-22C4477CA36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09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emf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.jpeg"/><Relationship Id="rId5" Type="http://schemas.openxmlformats.org/officeDocument/2006/relationships/image" Target="../media/image8.emf"/><Relationship Id="rId10" Type="http://schemas.openxmlformats.org/officeDocument/2006/relationships/image" Target="../media/image12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06;p65"/>
          <p:cNvSpPr/>
          <p:nvPr/>
        </p:nvSpPr>
        <p:spPr>
          <a:xfrm flipH="1">
            <a:off x="4208996" y="4898243"/>
            <a:ext cx="7524349" cy="54740"/>
          </a:xfrm>
          <a:custGeom>
            <a:avLst/>
            <a:gdLst>
              <a:gd name="connsiteX0" fmla="*/ 0 w 8121"/>
              <a:gd name="connsiteY0" fmla="*/ 0 h 9994"/>
              <a:gd name="connsiteX1" fmla="*/ 0 w 8121"/>
              <a:gd name="connsiteY1" fmla="*/ 9994 h 9994"/>
              <a:gd name="connsiteX2" fmla="*/ 8121 w 8121"/>
              <a:gd name="connsiteY2" fmla="*/ 9546 h 9994"/>
              <a:gd name="connsiteX3" fmla="*/ 7220 w 8121"/>
              <a:gd name="connsiteY3" fmla="*/ 0 h 9994"/>
              <a:gd name="connsiteX4" fmla="*/ 0 w 8121"/>
              <a:gd name="connsiteY4" fmla="*/ 0 h 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1" h="9994" extrusionOk="0">
                <a:moveTo>
                  <a:pt x="0" y="0"/>
                </a:moveTo>
                <a:lnTo>
                  <a:pt x="0" y="9994"/>
                </a:lnTo>
                <a:lnTo>
                  <a:pt x="8121" y="9546"/>
                </a:lnTo>
                <a:cubicBezTo>
                  <a:pt x="7821" y="6364"/>
                  <a:pt x="7520" y="3182"/>
                  <a:pt x="722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06;p65"/>
          <p:cNvSpPr/>
          <p:nvPr/>
        </p:nvSpPr>
        <p:spPr>
          <a:xfrm flipH="1">
            <a:off x="2963759" y="5127992"/>
            <a:ext cx="8778860" cy="53595"/>
          </a:xfrm>
          <a:custGeom>
            <a:avLst/>
            <a:gdLst>
              <a:gd name="connsiteX0" fmla="*/ 0 w 8079"/>
              <a:gd name="connsiteY0" fmla="*/ 0 h 9994"/>
              <a:gd name="connsiteX1" fmla="*/ 0 w 8079"/>
              <a:gd name="connsiteY1" fmla="*/ 9994 h 9994"/>
              <a:gd name="connsiteX2" fmla="*/ 8079 w 8079"/>
              <a:gd name="connsiteY2" fmla="*/ 9019 h 9994"/>
              <a:gd name="connsiteX3" fmla="*/ 7220 w 8079"/>
              <a:gd name="connsiteY3" fmla="*/ 0 h 9994"/>
              <a:gd name="connsiteX4" fmla="*/ 0 w 8079"/>
              <a:gd name="connsiteY4" fmla="*/ 0 h 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" h="9994" extrusionOk="0">
                <a:moveTo>
                  <a:pt x="0" y="0"/>
                </a:moveTo>
                <a:lnTo>
                  <a:pt x="0" y="9994"/>
                </a:lnTo>
                <a:lnTo>
                  <a:pt x="8079" y="9019"/>
                </a:lnTo>
                <a:cubicBezTo>
                  <a:pt x="7793" y="6013"/>
                  <a:pt x="7506" y="3006"/>
                  <a:pt x="722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Obdélník 2"/>
          <p:cNvSpPr/>
          <p:nvPr/>
        </p:nvSpPr>
        <p:spPr>
          <a:xfrm>
            <a:off x="816852" y="332776"/>
            <a:ext cx="812127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5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Aktivity Ministerstva </a:t>
            </a:r>
            <a:r>
              <a:rPr lang="cs-CZ" sz="5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dopravy ve </a:t>
            </a:r>
            <a:r>
              <a:rPr lang="cs-CZ" sz="5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vztahu k mladým </a:t>
            </a:r>
            <a:r>
              <a:rPr lang="cs-CZ" sz="5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řidičům</a:t>
            </a:r>
          </a:p>
          <a:p>
            <a:endParaRPr lang="cs-CZ" sz="5400" dirty="0" smtClean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r>
              <a:rPr lang="cs-CZ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Tomáš Neřold, vedoucí oddělení BESIP, Ministerstvo dopravy</a:t>
            </a:r>
            <a:endParaRPr lang="cs-CZ" sz="2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r>
              <a:rPr lang="cs-CZ" sz="5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endParaRPr lang="cs-CZ" sz="5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4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8"/>
          <p:cNvSpPr txBox="1">
            <a:spLocks/>
          </p:cNvSpPr>
          <p:nvPr/>
        </p:nvSpPr>
        <p:spPr>
          <a:xfrm>
            <a:off x="106947" y="368968"/>
            <a:ext cx="11547642" cy="6283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4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EVALUAČNÍ JÍZDA</a:t>
            </a:r>
            <a:endParaRPr lang="cs-CZ" altLang="cs-CZ" sz="4000" b="1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r>
              <a:rPr lang="cs-CZ" altLang="cs-CZ" sz="24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autoškoly </a:t>
            </a:r>
            <a:r>
              <a:rPr lang="cs-CZ" altLang="cs-CZ" sz="2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altLang="cs-CZ" sz="2000" b="1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driving</a:t>
            </a:r>
            <a:r>
              <a:rPr lang="cs-CZ" altLang="cs-CZ" sz="2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000" b="1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schools</a:t>
            </a:r>
            <a:r>
              <a:rPr lang="cs-CZ" altLang="cs-CZ" sz="2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 </a:t>
            </a:r>
          </a:p>
          <a:p>
            <a:pPr marL="0" indent="0">
              <a:buNone/>
            </a:pPr>
            <a:r>
              <a:rPr lang="cs-CZ" altLang="cs-CZ" sz="2400" dirty="0" smtClean="0">
                <a:solidFill>
                  <a:srgbClr val="00B0F0"/>
                </a:solidFill>
                <a:latin typeface="Bahnschrift Condensed" panose="020B0502040204020203" pitchFamily="34" charset="0"/>
              </a:rPr>
              <a:t>1 h.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teorie bezpečné, defenzivní jízdy</a:t>
            </a:r>
          </a:p>
          <a:p>
            <a:pPr marL="0" indent="0">
              <a:buNone/>
            </a:pP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theory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– 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safe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, 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defensive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driving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</a:t>
            </a:r>
            <a:endParaRPr lang="cs-CZ" altLang="cs-CZ" sz="2400" dirty="0" smtClean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r>
              <a:rPr lang="cs-CZ" altLang="cs-CZ" sz="2400" dirty="0" smtClean="0">
                <a:solidFill>
                  <a:srgbClr val="00B0F0"/>
                </a:solidFill>
                <a:latin typeface="Bahnschrift Condensed" panose="020B0502040204020203" pitchFamily="34" charset="0"/>
              </a:rPr>
              <a:t>3 h. 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jízda </a:t>
            </a:r>
            <a:r>
              <a:rPr lang="cs-CZ" altLang="cs-CZ" sz="24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v 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provozu 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driving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practice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in 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traffic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endParaRPr lang="cs-CZ" altLang="cs-CZ" sz="24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r>
              <a:rPr lang="cs-CZ" altLang="cs-CZ" sz="2400" dirty="0" smtClean="0">
                <a:solidFill>
                  <a:srgbClr val="00B0F0"/>
                </a:solidFill>
                <a:latin typeface="Bahnschrift Condensed" panose="020B0502040204020203" pitchFamily="34" charset="0"/>
              </a:rPr>
              <a:t>1 h.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vyhodnocení 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evaluation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</a:t>
            </a:r>
          </a:p>
          <a:p>
            <a:pPr marL="0" indent="0">
              <a:buNone/>
            </a:pPr>
            <a:endParaRPr lang="cs-CZ" altLang="cs-CZ" sz="2000" dirty="0" smtClean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konkrétní přestupek řidiče 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driver´s</a:t>
            </a:r>
            <a:r>
              <a:rPr lang="cs-CZ" altLang="cs-CZ" sz="20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record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of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traffic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offences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4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v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yhodnocování rizik v provozu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(risk 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assessment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4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j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ízda v jízdních pruzích, předjíždění 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safe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overtaking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4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z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ranitelní účastníci 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vulnerable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road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users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4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r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ychlost, bezpečný odstup 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(speed, 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safe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distance)</a:t>
            </a:r>
          </a:p>
          <a:p>
            <a:pPr marL="0" indent="0">
              <a:buNone/>
            </a:pPr>
            <a:endParaRPr lang="cs-CZ" altLang="cs-CZ" sz="2000" dirty="0" smtClean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cs-CZ" altLang="cs-CZ" sz="24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02054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8"/>
          <p:cNvSpPr txBox="1">
            <a:spLocks/>
          </p:cNvSpPr>
          <p:nvPr/>
        </p:nvSpPr>
        <p:spPr>
          <a:xfrm>
            <a:off x="256672" y="294105"/>
            <a:ext cx="11566359" cy="6235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4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PSYCHOLOGICKÁ ĆÁST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4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    dopravní psychologové </a:t>
            </a:r>
            <a:r>
              <a:rPr lang="cs-CZ" altLang="cs-CZ" sz="2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altLang="cs-CZ" sz="2000" b="1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psychologists</a:t>
            </a:r>
            <a:r>
              <a:rPr lang="cs-CZ" altLang="cs-CZ" sz="2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</a:t>
            </a:r>
            <a:endParaRPr lang="cs-CZ" altLang="cs-CZ" sz="2400" b="1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400" dirty="0" smtClean="0">
                <a:solidFill>
                  <a:srgbClr val="00B0F0"/>
                </a:solidFill>
                <a:latin typeface="Bahnschrift Condensed" panose="020B0502040204020203" pitchFamily="34" charset="0"/>
              </a:rPr>
              <a:t>A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skupinový 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pohovor 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(session 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in a </a:t>
            </a:r>
            <a:r>
              <a:rPr lang="cs-CZ" alt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group</a:t>
            </a:r>
            <a:r>
              <a:rPr lang="cs-CZ" alt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 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příčiny závažných dopravních</a:t>
            </a:r>
            <a:r>
              <a:rPr lang="cs-CZ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nehod 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causes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of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serious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road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accidents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)</a:t>
            </a:r>
            <a:endParaRPr lang="cs-CZ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Bahnschrift Condensed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osobnost a charakteristika </a:t>
            </a:r>
            <a:r>
              <a:rPr lang="cs-CZ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řidiče 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driver´s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psychological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 profile, 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driving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styles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)</a:t>
            </a:r>
            <a:r>
              <a:rPr lang="cs-CZ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 </a:t>
            </a:r>
            <a:endParaRPr lang="cs-CZ" sz="2000" dirty="0" smtClean="0">
              <a:solidFill>
                <a:schemeClr val="accent3">
                  <a:lumMod val="60000"/>
                  <a:lumOff val="40000"/>
                </a:schemeClr>
              </a:solidFill>
              <a:latin typeface="Bahnschrift Condensed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k</a:t>
            </a:r>
            <a:r>
              <a:rPr lang="cs-CZ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ooperativní chování, zranitelní </a:t>
            </a:r>
            <a:r>
              <a:rPr lang="cs-CZ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účastníci 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cooperative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behaviour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, 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vulnerable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road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users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)</a:t>
            </a:r>
            <a:endParaRPr lang="cs-CZ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2400" dirty="0" smtClean="0">
              <a:solidFill>
                <a:srgbClr val="00B0F0"/>
              </a:solidFill>
              <a:latin typeface="Bahnschrift Condensed" panose="020B0502040204020203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400" dirty="0" smtClean="0">
                <a:solidFill>
                  <a:srgbClr val="00B0F0"/>
                </a:solidFill>
                <a:latin typeface="Bahnschrift Condensed" panose="020B0502040204020203" pitchFamily="34" charset="0"/>
              </a:rPr>
              <a:t>B</a:t>
            </a:r>
            <a:endParaRPr lang="cs-CZ" sz="2400" dirty="0" smtClean="0">
              <a:solidFill>
                <a:srgbClr val="00B0F0"/>
              </a:solidFill>
              <a:latin typeface="Bahnschrift Condensed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skupinová 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diskuse 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group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discussion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krizové situace v provozu a jejich předcházení 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(risk </a:t>
            </a:r>
            <a:r>
              <a:rPr 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situations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and </a:t>
            </a:r>
            <a:r>
              <a:rPr 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their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prevention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endParaRPr lang="cs-CZ" sz="20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k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onkrétní přestupky účastníků, jak se dala situace řešit 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specific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traffic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offences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of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praticipants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endParaRPr lang="cs-CZ" sz="24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91387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23" t="8698" r="6833" b="8001"/>
          <a:stretch/>
        </p:blipFill>
        <p:spPr>
          <a:xfrm>
            <a:off x="-1" y="0"/>
            <a:ext cx="12256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62928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76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39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1279" y="1183832"/>
            <a:ext cx="5201093" cy="1325563"/>
          </a:xfrm>
        </p:spPr>
        <p:txBody>
          <a:bodyPr>
            <a:normAutofit fontScale="90000"/>
          </a:bodyPr>
          <a:lstStyle/>
          <a:p>
            <a:r>
              <a:rPr lang="cs-CZ" sz="6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DÍKY ZA POZORNOST!</a:t>
            </a:r>
            <a:br>
              <a:rPr lang="cs-CZ" sz="6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</a:br>
            <a:r>
              <a:rPr lang="cs-CZ" sz="49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THANK YOU!</a:t>
            </a:r>
            <a:endParaRPr lang="cs-CZ" sz="49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1" y="2722048"/>
            <a:ext cx="2339052" cy="2339052"/>
          </a:xfrm>
        </p:spPr>
      </p:pic>
      <p:sp>
        <p:nvSpPr>
          <p:cNvPr id="5" name="Obdélník 9"/>
          <p:cNvSpPr/>
          <p:nvPr/>
        </p:nvSpPr>
        <p:spPr>
          <a:xfrm>
            <a:off x="0" y="0"/>
            <a:ext cx="2041451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5404774"/>
              <a:gd name="connsiteY0" fmla="*/ 0 h 6858000"/>
              <a:gd name="connsiteX1" fmla="*/ 12192000 w 15404774"/>
              <a:gd name="connsiteY1" fmla="*/ 0 h 6858000"/>
              <a:gd name="connsiteX2" fmla="*/ 15404774 w 15404774"/>
              <a:gd name="connsiteY2" fmla="*/ 3371850 h 6858000"/>
              <a:gd name="connsiteX3" fmla="*/ 12192000 w 15404774"/>
              <a:gd name="connsiteY3" fmla="*/ 6858000 h 6858000"/>
              <a:gd name="connsiteX4" fmla="*/ 0 w 15404774"/>
              <a:gd name="connsiteY4" fmla="*/ 6858000 h 6858000"/>
              <a:gd name="connsiteX5" fmla="*/ 0 w 1540477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04774" h="6858000">
                <a:moveTo>
                  <a:pt x="0" y="0"/>
                </a:moveTo>
                <a:lnTo>
                  <a:pt x="12192000" y="0"/>
                </a:lnTo>
                <a:lnTo>
                  <a:pt x="15404774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9"/>
          <p:cNvSpPr/>
          <p:nvPr/>
        </p:nvSpPr>
        <p:spPr>
          <a:xfrm flipH="1">
            <a:off x="10281683" y="0"/>
            <a:ext cx="1910316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5404774"/>
              <a:gd name="connsiteY0" fmla="*/ 0 h 6858000"/>
              <a:gd name="connsiteX1" fmla="*/ 12192000 w 15404774"/>
              <a:gd name="connsiteY1" fmla="*/ 0 h 6858000"/>
              <a:gd name="connsiteX2" fmla="*/ 15404774 w 15404774"/>
              <a:gd name="connsiteY2" fmla="*/ 3371850 h 6858000"/>
              <a:gd name="connsiteX3" fmla="*/ 12192000 w 15404774"/>
              <a:gd name="connsiteY3" fmla="*/ 6858000 h 6858000"/>
              <a:gd name="connsiteX4" fmla="*/ 0 w 15404774"/>
              <a:gd name="connsiteY4" fmla="*/ 6858000 h 6858000"/>
              <a:gd name="connsiteX5" fmla="*/ 0 w 1540477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04774" h="6858000">
                <a:moveTo>
                  <a:pt x="0" y="0"/>
                </a:moveTo>
                <a:lnTo>
                  <a:pt x="12192000" y="0"/>
                </a:lnTo>
                <a:lnTo>
                  <a:pt x="15404774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92146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49818356"/>
              </p:ext>
            </p:extLst>
          </p:nvPr>
        </p:nvGraphicFramePr>
        <p:xfrm>
          <a:off x="1835150" y="1113070"/>
          <a:ext cx="8640345" cy="5368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bdélník 7"/>
          <p:cNvSpPr/>
          <p:nvPr/>
        </p:nvSpPr>
        <p:spPr>
          <a:xfrm>
            <a:off x="171115" y="74863"/>
            <a:ext cx="80531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Priority Strategie BESIP 2021-2030</a:t>
            </a:r>
            <a:endParaRPr lang="cs-CZ" sz="4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8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71115" y="74863"/>
            <a:ext cx="103311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Akční plán Strategie 2021-2022</a:t>
            </a:r>
            <a:endParaRPr lang="cs-CZ" sz="4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r>
              <a:rPr lang="cs-CZ" sz="28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Nové testové otázky/ hazard </a:t>
            </a:r>
            <a:r>
              <a:rPr lang="cs-CZ" sz="28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perception</a:t>
            </a:r>
            <a:r>
              <a:rPr lang="cs-CZ" sz="28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, preventivní kampaně, dopravní výchova, …</a:t>
            </a:r>
          </a:p>
          <a:p>
            <a:r>
              <a:rPr lang="cs-CZ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(</a:t>
            </a:r>
            <a:r>
              <a:rPr lang="cs-CZ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new</a:t>
            </a:r>
            <a:r>
              <a:rPr lang="cs-CZ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set </a:t>
            </a:r>
            <a:r>
              <a:rPr lang="cs-CZ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of</a:t>
            </a:r>
            <a:r>
              <a:rPr lang="cs-CZ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test </a:t>
            </a:r>
            <a:r>
              <a:rPr lang="cs-CZ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questions</a:t>
            </a:r>
            <a:r>
              <a:rPr lang="cs-CZ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/ hazard </a:t>
            </a:r>
            <a:r>
              <a:rPr lang="cs-CZ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preception</a:t>
            </a:r>
            <a:r>
              <a:rPr lang="cs-CZ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, </a:t>
            </a:r>
            <a:r>
              <a:rPr lang="cs-CZ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preventive</a:t>
            </a:r>
            <a:r>
              <a:rPr lang="cs-CZ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campaigns</a:t>
            </a:r>
            <a:r>
              <a:rPr lang="cs-CZ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, </a:t>
            </a:r>
            <a:r>
              <a:rPr lang="cs-CZ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education</a:t>
            </a:r>
            <a:r>
              <a:rPr lang="cs-CZ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…) </a:t>
            </a:r>
            <a:endParaRPr lang="cs-CZ" sz="2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744" y="1744983"/>
            <a:ext cx="2969688" cy="41486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" y="1699612"/>
            <a:ext cx="3749845" cy="267741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8232" y="2959975"/>
            <a:ext cx="2703825" cy="327505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882" y="4264526"/>
            <a:ext cx="2982862" cy="259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06;p65"/>
          <p:cNvSpPr/>
          <p:nvPr/>
        </p:nvSpPr>
        <p:spPr>
          <a:xfrm flipH="1">
            <a:off x="4208996" y="4898243"/>
            <a:ext cx="7524349" cy="54740"/>
          </a:xfrm>
          <a:custGeom>
            <a:avLst/>
            <a:gdLst>
              <a:gd name="connsiteX0" fmla="*/ 0 w 8121"/>
              <a:gd name="connsiteY0" fmla="*/ 0 h 9994"/>
              <a:gd name="connsiteX1" fmla="*/ 0 w 8121"/>
              <a:gd name="connsiteY1" fmla="*/ 9994 h 9994"/>
              <a:gd name="connsiteX2" fmla="*/ 8121 w 8121"/>
              <a:gd name="connsiteY2" fmla="*/ 9546 h 9994"/>
              <a:gd name="connsiteX3" fmla="*/ 7220 w 8121"/>
              <a:gd name="connsiteY3" fmla="*/ 0 h 9994"/>
              <a:gd name="connsiteX4" fmla="*/ 0 w 8121"/>
              <a:gd name="connsiteY4" fmla="*/ 0 h 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1" h="9994" extrusionOk="0">
                <a:moveTo>
                  <a:pt x="0" y="0"/>
                </a:moveTo>
                <a:lnTo>
                  <a:pt x="0" y="9994"/>
                </a:lnTo>
                <a:lnTo>
                  <a:pt x="8121" y="9546"/>
                </a:lnTo>
                <a:cubicBezTo>
                  <a:pt x="7821" y="6364"/>
                  <a:pt x="7520" y="3182"/>
                  <a:pt x="722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06;p65"/>
          <p:cNvSpPr/>
          <p:nvPr/>
        </p:nvSpPr>
        <p:spPr>
          <a:xfrm flipH="1">
            <a:off x="2963759" y="5127992"/>
            <a:ext cx="8778860" cy="53595"/>
          </a:xfrm>
          <a:custGeom>
            <a:avLst/>
            <a:gdLst>
              <a:gd name="connsiteX0" fmla="*/ 0 w 8079"/>
              <a:gd name="connsiteY0" fmla="*/ 0 h 9994"/>
              <a:gd name="connsiteX1" fmla="*/ 0 w 8079"/>
              <a:gd name="connsiteY1" fmla="*/ 9994 h 9994"/>
              <a:gd name="connsiteX2" fmla="*/ 8079 w 8079"/>
              <a:gd name="connsiteY2" fmla="*/ 9019 h 9994"/>
              <a:gd name="connsiteX3" fmla="*/ 7220 w 8079"/>
              <a:gd name="connsiteY3" fmla="*/ 0 h 9994"/>
              <a:gd name="connsiteX4" fmla="*/ 0 w 8079"/>
              <a:gd name="connsiteY4" fmla="*/ 0 h 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" h="9994" extrusionOk="0">
                <a:moveTo>
                  <a:pt x="0" y="0"/>
                </a:moveTo>
                <a:lnTo>
                  <a:pt x="0" y="9994"/>
                </a:lnTo>
                <a:lnTo>
                  <a:pt x="8079" y="9019"/>
                </a:lnTo>
                <a:cubicBezTo>
                  <a:pt x="7793" y="6013"/>
                  <a:pt x="7506" y="3006"/>
                  <a:pt x="722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Obdélník 2"/>
          <p:cNvSpPr/>
          <p:nvPr/>
        </p:nvSpPr>
        <p:spPr>
          <a:xfrm>
            <a:off x="909053" y="2017197"/>
            <a:ext cx="91760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0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Novela zákona o silničním provozu</a:t>
            </a:r>
          </a:p>
          <a:p>
            <a:r>
              <a:rPr lang="cs-CZ" sz="40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(</a:t>
            </a:r>
            <a:r>
              <a:rPr lang="cs-CZ" sz="4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N</a:t>
            </a:r>
            <a:r>
              <a:rPr lang="cs-CZ" sz="40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ew </a:t>
            </a:r>
            <a:r>
              <a:rPr lang="cs-CZ" sz="40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legislative</a:t>
            </a:r>
            <a:r>
              <a:rPr lang="cs-CZ" sz="40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cs-CZ" sz="40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proposals</a:t>
            </a:r>
            <a:r>
              <a:rPr lang="cs-CZ" sz="40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in </a:t>
            </a:r>
            <a:r>
              <a:rPr lang="cs-CZ" sz="40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road</a:t>
            </a:r>
            <a:r>
              <a:rPr lang="cs-CZ" sz="40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cs-CZ" sz="40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traffic</a:t>
            </a:r>
            <a:r>
              <a:rPr lang="cs-CZ" sz="40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cs-CZ" sz="40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regulations</a:t>
            </a:r>
            <a:r>
              <a:rPr lang="cs-CZ" sz="40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) </a:t>
            </a:r>
            <a:endParaRPr lang="cs-CZ" sz="40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9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40314" y="58516"/>
            <a:ext cx="5648325" cy="1325563"/>
          </a:xfrm>
        </p:spPr>
        <p:txBody>
          <a:bodyPr>
            <a:normAutofit fontScale="90000"/>
          </a:bodyPr>
          <a:lstStyle/>
          <a:p>
            <a:r>
              <a:rPr lang="cs-CZ" sz="6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ŘÍZENÍ OD 17 LET – L-17</a:t>
            </a:r>
            <a:endParaRPr lang="cs-CZ" sz="60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5684851" y="1236557"/>
            <a:ext cx="5667375" cy="197336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Skupina B, v doprovodu mentora zapsaného v </a:t>
            </a:r>
            <a:r>
              <a:rPr lang="cs-CZ" altLang="cs-CZ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registru </a:t>
            </a: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řidičů, max. 4 mentoři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altLang="cs-CZ" sz="2400" dirty="0" err="1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C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ategory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B, 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accompanied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by a 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previously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dessignated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adult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, max. 4)</a:t>
            </a:r>
            <a:endParaRPr lang="cs-CZ" sz="24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-4619625" y="0"/>
            <a:ext cx="101727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0220325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1386" r="-213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Google Shape;5744;p70"/>
          <p:cNvSpPr/>
          <p:nvPr/>
        </p:nvSpPr>
        <p:spPr>
          <a:xfrm>
            <a:off x="6011323" y="3461127"/>
            <a:ext cx="536606" cy="507586"/>
          </a:xfrm>
          <a:custGeom>
            <a:avLst/>
            <a:gdLst/>
            <a:ahLst/>
            <a:cxnLst/>
            <a:rect l="l" t="t" r="r" b="b"/>
            <a:pathLst>
              <a:path w="31871" h="31838" extrusionOk="0">
                <a:moveTo>
                  <a:pt x="15952" y="1"/>
                </a:moveTo>
                <a:cubicBezTo>
                  <a:pt x="7144" y="1"/>
                  <a:pt x="1" y="7112"/>
                  <a:pt x="1" y="15919"/>
                </a:cubicBezTo>
                <a:cubicBezTo>
                  <a:pt x="1" y="24694"/>
                  <a:pt x="7144" y="31838"/>
                  <a:pt x="15952" y="31838"/>
                </a:cubicBezTo>
                <a:cubicBezTo>
                  <a:pt x="24727" y="31838"/>
                  <a:pt x="31870" y="24694"/>
                  <a:pt x="31870" y="15919"/>
                </a:cubicBezTo>
                <a:cubicBezTo>
                  <a:pt x="31870" y="7112"/>
                  <a:pt x="24727" y="1"/>
                  <a:pt x="15952" y="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Skupina 21"/>
          <p:cNvGrpSpPr/>
          <p:nvPr/>
        </p:nvGrpSpPr>
        <p:grpSpPr>
          <a:xfrm>
            <a:off x="5637906" y="3439924"/>
            <a:ext cx="1313185" cy="3390900"/>
            <a:chOff x="7297415" y="3467100"/>
            <a:chExt cx="1313185" cy="3390900"/>
          </a:xfrm>
        </p:grpSpPr>
        <p:grpSp>
          <p:nvGrpSpPr>
            <p:cNvPr id="15" name="Skupina 14"/>
            <p:cNvGrpSpPr/>
            <p:nvPr/>
          </p:nvGrpSpPr>
          <p:grpSpPr>
            <a:xfrm>
              <a:off x="7297415" y="3467100"/>
              <a:ext cx="1313185" cy="3124200"/>
              <a:chOff x="5906765" y="3467100"/>
              <a:chExt cx="1313185" cy="3124200"/>
            </a:xfrm>
            <a:solidFill>
              <a:schemeClr val="accent1">
                <a:lumMod val="60000"/>
                <a:lumOff val="40000"/>
                <a:alpha val="56000"/>
              </a:schemeClr>
            </a:solidFill>
          </p:grpSpPr>
          <p:sp>
            <p:nvSpPr>
              <p:cNvPr id="16" name="Google Shape;5743;p70"/>
              <p:cNvSpPr/>
              <p:nvPr/>
            </p:nvSpPr>
            <p:spPr>
              <a:xfrm>
                <a:off x="5906765" y="4095557"/>
                <a:ext cx="1313185" cy="2495743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744;p70"/>
              <p:cNvSpPr/>
              <p:nvPr/>
            </p:nvSpPr>
            <p:spPr>
              <a:xfrm>
                <a:off x="6284974" y="3467100"/>
                <a:ext cx="536606" cy="507586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Obdélník 20"/>
            <p:cNvSpPr/>
            <p:nvPr/>
          </p:nvSpPr>
          <p:spPr>
            <a:xfrm>
              <a:off x="7496175" y="5410200"/>
              <a:ext cx="923925" cy="1447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5637906" y="3467100"/>
            <a:ext cx="1313185" cy="3124200"/>
            <a:chOff x="5906765" y="3467100"/>
            <a:chExt cx="1313185" cy="3124200"/>
          </a:xfrm>
          <a:solidFill>
            <a:schemeClr val="accent1">
              <a:lumMod val="60000"/>
              <a:lumOff val="40000"/>
              <a:alpha val="56000"/>
            </a:schemeClr>
          </a:solidFill>
        </p:grpSpPr>
        <p:sp>
          <p:nvSpPr>
            <p:cNvPr id="12" name="Google Shape;5743;p70"/>
            <p:cNvSpPr/>
            <p:nvPr/>
          </p:nvSpPr>
          <p:spPr>
            <a:xfrm>
              <a:off x="5906765" y="4095557"/>
              <a:ext cx="1313185" cy="2495743"/>
            </a:xfrm>
            <a:custGeom>
              <a:avLst/>
              <a:gdLst/>
              <a:ahLst/>
              <a:cxnLst/>
              <a:rect l="l" t="t" r="r" b="b"/>
              <a:pathLst>
                <a:path w="77995" h="156544" extrusionOk="0">
                  <a:moveTo>
                    <a:pt x="18496" y="1"/>
                  </a:moveTo>
                  <a:cubicBezTo>
                    <a:pt x="8514" y="1"/>
                    <a:pt x="359" y="8123"/>
                    <a:pt x="327" y="18105"/>
                  </a:cubicBezTo>
                  <a:lnTo>
                    <a:pt x="33" y="74537"/>
                  </a:lnTo>
                  <a:cubicBezTo>
                    <a:pt x="0" y="78778"/>
                    <a:pt x="3425" y="82235"/>
                    <a:pt x="7666" y="82268"/>
                  </a:cubicBezTo>
                  <a:lnTo>
                    <a:pt x="7731" y="82268"/>
                  </a:lnTo>
                  <a:cubicBezTo>
                    <a:pt x="11939" y="82268"/>
                    <a:pt x="15364" y="78843"/>
                    <a:pt x="15397" y="74635"/>
                  </a:cubicBezTo>
                  <a:lnTo>
                    <a:pt x="15691" y="18170"/>
                  </a:lnTo>
                  <a:cubicBezTo>
                    <a:pt x="15691" y="17341"/>
                    <a:pt x="16344" y="16668"/>
                    <a:pt x="17166" y="16668"/>
                  </a:cubicBezTo>
                  <a:cubicBezTo>
                    <a:pt x="17185" y="16668"/>
                    <a:pt x="17204" y="16669"/>
                    <a:pt x="17224" y="16669"/>
                  </a:cubicBezTo>
                  <a:cubicBezTo>
                    <a:pt x="18039" y="16669"/>
                    <a:pt x="18724" y="17355"/>
                    <a:pt x="18724" y="18170"/>
                  </a:cubicBezTo>
                  <a:lnTo>
                    <a:pt x="18724" y="147345"/>
                  </a:lnTo>
                  <a:cubicBezTo>
                    <a:pt x="18724" y="152433"/>
                    <a:pt x="22867" y="156543"/>
                    <a:pt x="27956" y="156543"/>
                  </a:cubicBezTo>
                  <a:cubicBezTo>
                    <a:pt x="33044" y="156543"/>
                    <a:pt x="37187" y="152433"/>
                    <a:pt x="37187" y="147345"/>
                  </a:cubicBezTo>
                  <a:lnTo>
                    <a:pt x="37187" y="73656"/>
                  </a:lnTo>
                  <a:lnTo>
                    <a:pt x="41167" y="73656"/>
                  </a:lnTo>
                  <a:lnTo>
                    <a:pt x="41167" y="147345"/>
                  </a:lnTo>
                  <a:cubicBezTo>
                    <a:pt x="41167" y="152433"/>
                    <a:pt x="45277" y="156543"/>
                    <a:pt x="50365" y="156543"/>
                  </a:cubicBezTo>
                  <a:cubicBezTo>
                    <a:pt x="55454" y="156543"/>
                    <a:pt x="59597" y="152433"/>
                    <a:pt x="59597" y="147345"/>
                  </a:cubicBezTo>
                  <a:cubicBezTo>
                    <a:pt x="59597" y="25477"/>
                    <a:pt x="59434" y="95153"/>
                    <a:pt x="59434" y="18300"/>
                  </a:cubicBezTo>
                  <a:cubicBezTo>
                    <a:pt x="59434" y="17420"/>
                    <a:pt x="60119" y="16702"/>
                    <a:pt x="60967" y="16669"/>
                  </a:cubicBezTo>
                  <a:cubicBezTo>
                    <a:pt x="60988" y="16669"/>
                    <a:pt x="61009" y="16668"/>
                    <a:pt x="61030" y="16668"/>
                  </a:cubicBezTo>
                  <a:cubicBezTo>
                    <a:pt x="61882" y="16668"/>
                    <a:pt x="62567" y="17310"/>
                    <a:pt x="62631" y="18170"/>
                  </a:cubicBezTo>
                  <a:lnTo>
                    <a:pt x="62598" y="74570"/>
                  </a:lnTo>
                  <a:cubicBezTo>
                    <a:pt x="62598" y="78810"/>
                    <a:pt x="66023" y="82268"/>
                    <a:pt x="70264" y="82268"/>
                  </a:cubicBezTo>
                  <a:cubicBezTo>
                    <a:pt x="74504" y="82268"/>
                    <a:pt x="77962" y="78843"/>
                    <a:pt x="77962" y="74602"/>
                  </a:cubicBezTo>
                  <a:lnTo>
                    <a:pt x="77994" y="18137"/>
                  </a:lnTo>
                  <a:cubicBezTo>
                    <a:pt x="77994" y="18137"/>
                    <a:pt x="77994" y="18105"/>
                    <a:pt x="77994" y="18105"/>
                  </a:cubicBezTo>
                  <a:cubicBezTo>
                    <a:pt x="77962" y="8123"/>
                    <a:pt x="69807" y="1"/>
                    <a:pt x="59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44;p70"/>
            <p:cNvSpPr/>
            <p:nvPr/>
          </p:nvSpPr>
          <p:spPr>
            <a:xfrm>
              <a:off x="6284974" y="3467100"/>
              <a:ext cx="536606" cy="507586"/>
            </a:xfrm>
            <a:custGeom>
              <a:avLst/>
              <a:gdLst/>
              <a:ahLst/>
              <a:cxnLst/>
              <a:rect l="l" t="t" r="r" b="b"/>
              <a:pathLst>
                <a:path w="31871" h="31838" extrusionOk="0">
                  <a:moveTo>
                    <a:pt x="15952" y="1"/>
                  </a:moveTo>
                  <a:cubicBezTo>
                    <a:pt x="7144" y="1"/>
                    <a:pt x="1" y="7112"/>
                    <a:pt x="1" y="15919"/>
                  </a:cubicBezTo>
                  <a:cubicBezTo>
                    <a:pt x="1" y="24694"/>
                    <a:pt x="7144" y="31838"/>
                    <a:pt x="15952" y="31838"/>
                  </a:cubicBezTo>
                  <a:cubicBezTo>
                    <a:pt x="24727" y="31838"/>
                    <a:pt x="31870" y="24694"/>
                    <a:pt x="31870" y="15919"/>
                  </a:cubicBezTo>
                  <a:cubicBezTo>
                    <a:pt x="31870" y="7112"/>
                    <a:pt x="24727" y="1"/>
                    <a:pt x="15952" y="1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4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Zástupný symbol pro obsah 8"/>
          <p:cNvSpPr txBox="1">
            <a:spLocks/>
          </p:cNvSpPr>
          <p:nvPr/>
        </p:nvSpPr>
        <p:spPr>
          <a:xfrm>
            <a:off x="8027299" y="3502026"/>
            <a:ext cx="3795165" cy="811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10 let držitel </a:t>
            </a:r>
            <a:r>
              <a:rPr lang="cs-CZ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řid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.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o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právnění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(10 </a:t>
            </a:r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years</a:t>
            </a:r>
            <a:r>
              <a:rPr lang="cs-CZ" sz="24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of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driving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experience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 </a:t>
            </a:r>
            <a:endParaRPr lang="cs-CZ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Zástupný symbol pro obsah 8"/>
          <p:cNvSpPr txBox="1">
            <a:spLocks/>
          </p:cNvSpPr>
          <p:nvPr/>
        </p:nvSpPr>
        <p:spPr>
          <a:xfrm>
            <a:off x="8132496" y="4474896"/>
            <a:ext cx="3835624" cy="1116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0 bodů, má </a:t>
            </a:r>
            <a:r>
              <a:rPr lang="cs-CZ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řid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. oprávnění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(0 </a:t>
            </a:r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points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, holding </a:t>
            </a:r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driving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licence) </a:t>
            </a:r>
            <a:endParaRPr lang="cs-CZ" sz="24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Zástupný symbol pro obsah 8"/>
          <p:cNvSpPr txBox="1">
            <a:spLocks/>
          </p:cNvSpPr>
          <p:nvPr/>
        </p:nvSpPr>
        <p:spPr>
          <a:xfrm>
            <a:off x="8132497" y="5753436"/>
            <a:ext cx="3576678" cy="979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6" name="Google Shape;1700;p65" descr="Timeline background shape"/>
          <p:cNvSpPr/>
          <p:nvPr/>
        </p:nvSpPr>
        <p:spPr>
          <a:xfrm>
            <a:off x="7210248" y="3679385"/>
            <a:ext cx="540324" cy="45719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700;p65" descr="Timeline background shape"/>
          <p:cNvSpPr/>
          <p:nvPr/>
        </p:nvSpPr>
        <p:spPr>
          <a:xfrm>
            <a:off x="7243038" y="4642217"/>
            <a:ext cx="533796" cy="45719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700;p65" descr="Timeline background shape"/>
          <p:cNvSpPr/>
          <p:nvPr/>
        </p:nvSpPr>
        <p:spPr>
          <a:xfrm>
            <a:off x="7255866" y="6021210"/>
            <a:ext cx="524271" cy="45719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Zástupný symbol pro obsah 8"/>
          <p:cNvSpPr txBox="1">
            <a:spLocks/>
          </p:cNvSpPr>
          <p:nvPr/>
        </p:nvSpPr>
        <p:spPr>
          <a:xfrm>
            <a:off x="8132496" y="5591594"/>
            <a:ext cx="3988024" cy="999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Sleduje provoz, 0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‰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alkohol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pays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attention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, </a:t>
            </a:r>
            <a:r>
              <a:rPr lang="cs-CZ" sz="24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0 </a:t>
            </a:r>
            <a:r>
              <a:rPr lang="cs-CZ" sz="2400" dirty="0">
                <a:solidFill>
                  <a:schemeClr val="bg1">
                    <a:lumMod val="85000"/>
                  </a:schemeClr>
                </a:solidFill>
              </a:rPr>
              <a:t>‰ </a:t>
            </a:r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alcohol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 </a:t>
            </a:r>
            <a:endParaRPr lang="cs-CZ" sz="24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08456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29929" r="11797" b="20036"/>
          <a:stretch/>
        </p:blipFill>
        <p:spPr>
          <a:xfrm>
            <a:off x="0" y="0"/>
            <a:ext cx="12215735" cy="4124325"/>
          </a:xfrm>
          <a:prstGeom prst="rect">
            <a:avLst/>
          </a:prstGeom>
        </p:spPr>
      </p:pic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767095" y="5447340"/>
            <a:ext cx="2695575" cy="125095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zahájení autoškoly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(start 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of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training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 </a:t>
            </a:r>
          </a:p>
        </p:txBody>
      </p:sp>
      <p:sp>
        <p:nvSpPr>
          <p:cNvPr id="31" name="Zástupný symbol pro obsah 8"/>
          <p:cNvSpPr txBox="1">
            <a:spLocks/>
          </p:cNvSpPr>
          <p:nvPr/>
        </p:nvSpPr>
        <p:spPr>
          <a:xfrm>
            <a:off x="8506932" y="5391962"/>
            <a:ext cx="3550201" cy="1250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s</a:t>
            </a: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amostatné řízení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driving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without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accompanying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person)</a:t>
            </a:r>
            <a:endParaRPr lang="cs-CZ" altLang="cs-CZ" sz="24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2" name="Zástupný symbol pro obsah 8"/>
          <p:cNvSpPr txBox="1">
            <a:spLocks/>
          </p:cNvSpPr>
          <p:nvPr/>
        </p:nvSpPr>
        <p:spPr>
          <a:xfrm>
            <a:off x="3932729" y="5415442"/>
            <a:ext cx="4288779" cy="1250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3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zkouška, řidičské oprávnění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6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(test, </a:t>
            </a:r>
            <a:r>
              <a:rPr lang="cs-CZ" altLang="cs-CZ" sz="26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driving</a:t>
            </a:r>
            <a:r>
              <a:rPr lang="cs-CZ" altLang="cs-CZ" sz="26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licence </a:t>
            </a:r>
            <a:r>
              <a:rPr lang="cs-CZ" altLang="cs-CZ" sz="26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issued</a:t>
            </a:r>
            <a:r>
              <a:rPr lang="cs-CZ" altLang="cs-CZ" sz="22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</a:t>
            </a:r>
            <a:endParaRPr lang="cs-CZ" altLang="cs-CZ" sz="22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1619250" y="4210050"/>
            <a:ext cx="1038225" cy="962025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dirty="0">
              <a:latin typeface="Bahnschrift Condensed" panose="020B0502040204020203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676400" y="4257675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15,5</a:t>
            </a:r>
            <a:endParaRPr lang="cs-CZ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5" name="Ovál 34"/>
          <p:cNvSpPr/>
          <p:nvPr/>
        </p:nvSpPr>
        <p:spPr>
          <a:xfrm>
            <a:off x="5391150" y="4210050"/>
            <a:ext cx="1038225" cy="962025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dirty="0">
              <a:latin typeface="Bahnschrift Condensed" panose="020B0502040204020203" pitchFamily="34" charset="0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5610224" y="4257675"/>
            <a:ext cx="82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17</a:t>
            </a:r>
            <a:endParaRPr lang="cs-CZ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Ovál 36"/>
          <p:cNvSpPr/>
          <p:nvPr/>
        </p:nvSpPr>
        <p:spPr>
          <a:xfrm>
            <a:off x="9305925" y="4200525"/>
            <a:ext cx="1038225" cy="962025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dirty="0">
              <a:latin typeface="Bahnschrift Condensed" panose="020B0502040204020203" pitchFamily="34" charset="0"/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9516583" y="4269416"/>
            <a:ext cx="807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18</a:t>
            </a:r>
            <a:endParaRPr lang="cs-CZ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2981325" y="4705350"/>
            <a:ext cx="1933575" cy="9525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7000875" y="4714875"/>
            <a:ext cx="1933575" cy="9525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22232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09" y="0"/>
            <a:ext cx="10372308" cy="6858000"/>
          </a:xfrm>
          <a:prstGeom prst="rect">
            <a:avLst/>
          </a:prstGeom>
        </p:spPr>
      </p:pic>
      <p:sp>
        <p:nvSpPr>
          <p:cNvPr id="5" name="Obdélník 9"/>
          <p:cNvSpPr/>
          <p:nvPr/>
        </p:nvSpPr>
        <p:spPr>
          <a:xfrm>
            <a:off x="0" y="0"/>
            <a:ext cx="6441260" cy="69008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0220325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96467" y="91924"/>
            <a:ext cx="5648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ŘIDIČÁK NA ZKOUŠKU</a:t>
            </a:r>
          </a:p>
          <a:p>
            <a:r>
              <a:rPr lang="cs-CZ" sz="5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sz="5000" dirty="0" err="1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</a:t>
            </a:r>
            <a:r>
              <a:rPr lang="cs-CZ" sz="5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robationary</a:t>
            </a:r>
            <a:r>
              <a:rPr lang="cs-CZ" sz="5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5000" dirty="0" err="1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</a:t>
            </a:r>
            <a:r>
              <a:rPr lang="cs-CZ" sz="50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riving</a:t>
            </a:r>
            <a:r>
              <a:rPr lang="cs-CZ" sz="5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Licence)</a:t>
            </a:r>
            <a:endParaRPr lang="cs-CZ" sz="50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Zástupný symbol pro obsah 8"/>
          <p:cNvSpPr txBox="1">
            <a:spLocks/>
          </p:cNvSpPr>
          <p:nvPr/>
        </p:nvSpPr>
        <p:spPr>
          <a:xfrm>
            <a:off x="171449" y="1368425"/>
            <a:ext cx="4570484" cy="5291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b="1" dirty="0" smtClean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2 </a:t>
            </a:r>
            <a:r>
              <a:rPr lang="cs-CZ" altLang="cs-CZ" dirty="0" smtClean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roky </a:t>
            </a:r>
            <a:r>
              <a:rPr lang="cs-CZ" altLang="cs-CZ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od </a:t>
            </a: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udělení ŘO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(2 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years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from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issuing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a 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driving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licence)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altLang="cs-CZ" sz="24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b="1" dirty="0" smtClean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6 bodů: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do 3 měsíců splnit program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(6 </a:t>
            </a:r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points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, in 3 </a:t>
            </a:r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month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complete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program)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24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b="1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z</a:t>
            </a:r>
            <a:r>
              <a:rPr lang="cs-CZ" altLang="cs-CZ" b="1" dirty="0" smtClean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ákaz činnosti: </a:t>
            </a: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podmínka pro vrácení ŘO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driving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ban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, 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condition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to </a:t>
            </a:r>
            <a:r>
              <a:rPr lang="cs-CZ" altLang="cs-CZ" sz="2400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regain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licence)</a:t>
            </a:r>
          </a:p>
        </p:txBody>
      </p:sp>
    </p:spTree>
    <p:extLst>
      <p:ext uri="{BB962C8B-B14F-4D97-AF65-F5344CB8AC3E}">
        <p14:creationId xmlns:p14="http://schemas.microsoft.com/office/powerpoint/2010/main" val="289109952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k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80219"/>
              </p:ext>
            </p:extLst>
          </p:nvPr>
        </p:nvGraphicFramePr>
        <p:xfrm>
          <a:off x="410621" y="570432"/>
          <a:ext cx="1091990" cy="6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1" name="CorelDRAW" r:id="rId4" imgW="697627" imgH="392289" progId="CorelDraw.Graphic.19">
                  <p:embed/>
                </p:oleObj>
              </mc:Choice>
              <mc:Fallback>
                <p:oleObj name="CorelDRAW" r:id="rId4" imgW="697627" imgH="392289" progId="CorelDraw.Graphic.19">
                  <p:embed/>
                  <p:pic>
                    <p:nvPicPr>
                      <p:cNvPr id="10" name="Objek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0621" y="570432"/>
                        <a:ext cx="1091990" cy="6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Ovál 29"/>
          <p:cNvSpPr/>
          <p:nvPr/>
        </p:nvSpPr>
        <p:spPr>
          <a:xfrm>
            <a:off x="297391" y="3210462"/>
            <a:ext cx="1318450" cy="114915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/>
          <p:cNvSpPr txBox="1"/>
          <p:nvPr/>
        </p:nvSpPr>
        <p:spPr>
          <a:xfrm>
            <a:off x="410621" y="3323372"/>
            <a:ext cx="1204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50 +</a:t>
            </a:r>
            <a:endParaRPr lang="cs-CZ" sz="5400" dirty="0"/>
          </a:p>
        </p:txBody>
      </p:sp>
      <p:graphicFrame>
        <p:nvGraphicFramePr>
          <p:cNvPr id="32" name="Objek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983798"/>
              </p:ext>
            </p:extLst>
          </p:nvPr>
        </p:nvGraphicFramePr>
        <p:xfrm>
          <a:off x="250204" y="4711032"/>
          <a:ext cx="1364802" cy="64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2" name="CorelDRAW" r:id="rId6" imgW="667971" imgH="348544" progId="CorelDraw.Graphic.19">
                  <p:embed/>
                </p:oleObj>
              </mc:Choice>
              <mc:Fallback>
                <p:oleObj name="CorelDRAW" r:id="rId6" imgW="667971" imgH="348544" progId="CorelDraw.Graphic.19">
                  <p:embed/>
                  <p:pic>
                    <p:nvPicPr>
                      <p:cNvPr id="12" name="Objek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0204" y="4711032"/>
                        <a:ext cx="1364802" cy="64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4" descr="4+ Free No Overtaking &amp; Traffic Sign Vectors - Pixab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504" y="239065"/>
            <a:ext cx="995333" cy="94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stoplight | Transportation preschool, Transportation crafts, Transportation  theme preschoo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723" y="3077289"/>
            <a:ext cx="680815" cy="94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oogle Shape;1707;p65"/>
          <p:cNvGrpSpPr/>
          <p:nvPr/>
        </p:nvGrpSpPr>
        <p:grpSpPr>
          <a:xfrm>
            <a:off x="4252676" y="1885444"/>
            <a:ext cx="3228722" cy="3172078"/>
            <a:chOff x="5678771" y="2527788"/>
            <a:chExt cx="808329" cy="805800"/>
          </a:xfrm>
        </p:grpSpPr>
        <p:sp>
          <p:nvSpPr>
            <p:cNvPr id="35" name="Google Shape;1708;p65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F0A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6" name="Google Shape;1709;p65"/>
            <p:cNvSpPr/>
            <p:nvPr/>
          </p:nvSpPr>
          <p:spPr>
            <a:xfrm>
              <a:off x="5678771" y="2527788"/>
              <a:ext cx="805800" cy="805800"/>
            </a:xfrm>
            <a:prstGeom prst="pie">
              <a:avLst>
                <a:gd name="adj1" fmla="val 5377219"/>
                <a:gd name="adj2" fmla="val 16200000"/>
              </a:avLst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4598039" y="2678457"/>
            <a:ext cx="11958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</a:rPr>
              <a:t>X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6198499" y="2735107"/>
            <a:ext cx="11864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</a:rPr>
              <a:t>6 </a:t>
            </a:r>
            <a:endParaRPr lang="cs-CZ" sz="8800" b="1" dirty="0">
              <a:solidFill>
                <a:schemeClr val="accent1">
                  <a:lumMod val="40000"/>
                  <a:lumOff val="60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138" name="Picture 18" descr="Železniční přejezd ikona. artoon ilustrace železniční přejezd plakáty na  zeď • plakáty opatrnost, rozcestí, hranice | myloview.cz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22" y="4685143"/>
            <a:ext cx="883616" cy="88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ovéPole 39"/>
          <p:cNvSpPr txBox="1"/>
          <p:nvPr/>
        </p:nvSpPr>
        <p:spPr>
          <a:xfrm>
            <a:off x="518696" y="5057521"/>
            <a:ext cx="1447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…</a:t>
            </a:r>
            <a:endParaRPr lang="cs-CZ" sz="96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9727436" y="5049173"/>
            <a:ext cx="1569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…</a:t>
            </a:r>
            <a:endParaRPr lang="cs-CZ" sz="96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158" name="Picture 38" descr="Chodba, ikona přechodu fototapeta • fototapety přechod pro chodce, ikona,  pěší | myloview.cz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504" y="1724414"/>
            <a:ext cx="973859" cy="97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r="38788" b="20269"/>
          <a:stretch/>
        </p:blipFill>
        <p:spPr>
          <a:xfrm>
            <a:off x="410621" y="1748006"/>
            <a:ext cx="1151287" cy="97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2063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707;p65"/>
          <p:cNvGrpSpPr/>
          <p:nvPr/>
        </p:nvGrpSpPr>
        <p:grpSpPr>
          <a:xfrm>
            <a:off x="4249298" y="1591814"/>
            <a:ext cx="3311066" cy="3282838"/>
            <a:chOff x="5678771" y="2527788"/>
            <a:chExt cx="808329" cy="805800"/>
          </a:xfrm>
        </p:grpSpPr>
        <p:sp>
          <p:nvSpPr>
            <p:cNvPr id="8" name="Google Shape;1708;p65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FF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Google Shape;1709;p65"/>
            <p:cNvSpPr/>
            <p:nvPr/>
          </p:nvSpPr>
          <p:spPr>
            <a:xfrm>
              <a:off x="5678771" y="2527788"/>
              <a:ext cx="805800" cy="805800"/>
            </a:xfrm>
            <a:prstGeom prst="pie">
              <a:avLst>
                <a:gd name="adj1" fmla="val 5377219"/>
                <a:gd name="adj2" fmla="val 162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1" name="Zástupný symbol pro obsah 8"/>
          <p:cNvSpPr txBox="1">
            <a:spLocks/>
          </p:cNvSpPr>
          <p:nvPr/>
        </p:nvSpPr>
        <p:spPr>
          <a:xfrm>
            <a:off x="7245684" y="294105"/>
            <a:ext cx="4721726" cy="6235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endParaRPr lang="cs-CZ" altLang="cs-CZ" sz="4000" b="1" dirty="0" smtClean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endParaRPr lang="cs-CZ" altLang="cs-CZ" sz="4000" b="1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4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PSYCHOLOGICKÁ </a:t>
            </a:r>
            <a:r>
              <a:rPr lang="cs-CZ" altLang="cs-CZ" sz="4000" b="1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Č</a:t>
            </a:r>
            <a:r>
              <a:rPr lang="cs-CZ" altLang="cs-CZ" sz="4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ÁST</a:t>
            </a:r>
            <a:endParaRPr lang="cs-CZ" altLang="cs-CZ" sz="4000" b="1" dirty="0" smtClean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4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    dopravní psychologové </a:t>
            </a:r>
            <a:endParaRPr lang="cs-CZ" altLang="cs-CZ" sz="2400" b="1" dirty="0" smtClean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altLang="cs-CZ" sz="2000" b="1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psychologists</a:t>
            </a:r>
            <a:r>
              <a:rPr lang="cs-CZ" altLang="cs-CZ" sz="2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</a:t>
            </a:r>
            <a:endParaRPr lang="cs-CZ" altLang="cs-CZ" sz="2400" b="1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Zástupný symbol pro obsah 8"/>
          <p:cNvSpPr txBox="1">
            <a:spLocks/>
          </p:cNvSpPr>
          <p:nvPr/>
        </p:nvSpPr>
        <p:spPr>
          <a:xfrm>
            <a:off x="66842" y="360947"/>
            <a:ext cx="5555915" cy="6283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4000" b="1" dirty="0" smtClean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cs-CZ" altLang="cs-CZ" sz="4000" b="1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r>
              <a:rPr lang="cs-CZ" altLang="cs-CZ" sz="4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EVALUAČNÍ </a:t>
            </a:r>
            <a:r>
              <a:rPr lang="cs-CZ" altLang="cs-CZ" sz="4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JÍZDA</a:t>
            </a:r>
            <a:endParaRPr lang="cs-CZ" altLang="cs-CZ" sz="4000" b="1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r>
              <a:rPr lang="cs-CZ" altLang="cs-CZ" sz="24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autoškoly </a:t>
            </a:r>
            <a:endParaRPr lang="cs-CZ" altLang="cs-CZ" sz="2400" b="1" dirty="0" smtClean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r>
              <a:rPr lang="cs-CZ" altLang="cs-CZ" sz="2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cs-CZ" altLang="cs-CZ" sz="2000" b="1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driving</a:t>
            </a:r>
            <a:r>
              <a:rPr lang="cs-CZ" altLang="cs-CZ" sz="2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000" b="1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schools</a:t>
            </a:r>
            <a:r>
              <a:rPr lang="cs-CZ" altLang="cs-CZ" sz="2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) </a:t>
            </a:r>
          </a:p>
          <a:p>
            <a:pPr marL="0" indent="0">
              <a:buNone/>
            </a:pPr>
            <a:endParaRPr lang="cs-CZ" altLang="cs-CZ" sz="2000" dirty="0" smtClean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cs-CZ" altLang="cs-CZ" sz="24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246368" y="2663269"/>
            <a:ext cx="798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>
                <a:solidFill>
                  <a:srgbClr val="FFCCFF"/>
                </a:solidFill>
                <a:latin typeface="Bahnschrift Condensed" panose="020B0502040204020203" pitchFamily="34" charset="0"/>
              </a:rPr>
              <a:t>4</a:t>
            </a:r>
            <a:r>
              <a:rPr lang="cs-CZ" sz="5400" b="1" dirty="0" smtClean="0">
                <a:solidFill>
                  <a:srgbClr val="FFCCFF"/>
                </a:solidFill>
                <a:latin typeface="Bahnschrift Condensed" panose="020B0502040204020203" pitchFamily="34" charset="0"/>
              </a:rPr>
              <a:t>h</a:t>
            </a:r>
            <a:endParaRPr lang="cs-CZ" sz="5400" b="1" dirty="0">
              <a:solidFill>
                <a:srgbClr val="FFCCFF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407400" y="2382252"/>
            <a:ext cx="1502610" cy="148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</a:rPr>
              <a:t>5x</a:t>
            </a:r>
          </a:p>
          <a:p>
            <a:pPr algn="ctr"/>
            <a:r>
              <a:rPr lang="cs-CZ" sz="4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</a:rPr>
              <a:t>45 m</a:t>
            </a:r>
            <a:endParaRPr lang="cs-CZ" sz="4400" b="1" dirty="0">
              <a:solidFill>
                <a:schemeClr val="accent1">
                  <a:lumMod val="40000"/>
                  <a:lumOff val="60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0855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554</Words>
  <Application>Microsoft Office PowerPoint</Application>
  <PresentationFormat>Širokoúhlá obrazovka</PresentationFormat>
  <Paragraphs>95</Paragraphs>
  <Slides>14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1" baseType="lpstr">
      <vt:lpstr>Arial</vt:lpstr>
      <vt:lpstr>Bahnschrift Condensed</vt:lpstr>
      <vt:lpstr>Calibri</vt:lpstr>
      <vt:lpstr>Calibri Light</vt:lpstr>
      <vt:lpstr>Wingdings</vt:lpstr>
      <vt:lpstr>Motiv Office</vt:lpstr>
      <vt:lpstr>CorelDRAW</vt:lpstr>
      <vt:lpstr>Prezentace aplikace PowerPoint</vt:lpstr>
      <vt:lpstr>Prezentace aplikace PowerPoint</vt:lpstr>
      <vt:lpstr>Prezentace aplikace PowerPoint</vt:lpstr>
      <vt:lpstr>Prezentace aplikace PowerPoint</vt:lpstr>
      <vt:lpstr>ŘÍZENÍ OD 17 LET – L-17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DÍKY ZA POZORNOST! THANK YOU!</vt:lpstr>
    </vt:vector>
  </TitlesOfParts>
  <Company>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Nejsou body jako body</dc:title>
  <dc:creator>Lukašík Tomáš Ing.</dc:creator>
  <cp:lastModifiedBy>Neřold Tomáš Mgr. M.A.</cp:lastModifiedBy>
  <cp:revision>156</cp:revision>
  <dcterms:created xsi:type="dcterms:W3CDTF">2022-07-14T12:05:15Z</dcterms:created>
  <dcterms:modified xsi:type="dcterms:W3CDTF">2022-10-19T14:15:17Z</dcterms:modified>
</cp:coreProperties>
</file>