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12192000" cy="6858000"/>
  <p:notesSz cx="6805613" cy="99441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3FDCE-FC3D-46A2-9544-A570F33276B9}" type="datetimeFigureOut">
              <a:rPr lang="cs-CZ" smtClean="0"/>
              <a:t>26.06.2023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01C81-BC15-4888-9A8C-9C833EB71B1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5106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3FDCE-FC3D-46A2-9544-A570F33276B9}" type="datetimeFigureOut">
              <a:rPr lang="cs-CZ" smtClean="0"/>
              <a:t>26.06.2023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A01C81-BC15-4888-9A8C-9C833EB71B1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9105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400" smtClean="0"/>
              <a:t/>
            </a:r>
            <a:br>
              <a:rPr lang="cs-CZ" altLang="cs-CZ" sz="2400" smtClean="0"/>
            </a:br>
            <a:r>
              <a:rPr lang="cs-CZ" altLang="cs-CZ" sz="2400" smtClean="0"/>
              <a:t/>
            </a:r>
            <a:br>
              <a:rPr lang="cs-CZ" altLang="cs-CZ" sz="2400" smtClean="0"/>
            </a:br>
            <a:r>
              <a:rPr lang="cs-CZ" altLang="cs-CZ" sz="2000" smtClean="0"/>
              <a:t>Ministerstvo dopravy České republiky</a:t>
            </a:r>
            <a:r>
              <a:rPr lang="cs-CZ" altLang="cs-CZ" smtClean="0"/>
              <a:t/>
            </a:r>
            <a:br>
              <a:rPr lang="cs-CZ" altLang="cs-CZ" smtClean="0"/>
            </a:b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023753"/>
      </p:ext>
    </p:extLst>
  </p:cSld>
  <p:clrMapOvr>
    <a:masterClrMapping/>
  </p:clrMapOvr>
  <p:transition spd="med">
    <p:pull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0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altLang="cs-CZ" sz="20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1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Vývoj závadovosti při silničních kontrolách vozidel registrovaných v ČR a sousedních státech v letech 2012 - 2022 (v %)</a:t>
            </a:r>
            <a:endParaRPr lang="cs-CZ" altLang="cs-CZ" sz="3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553495"/>
      </p:ext>
    </p:extLst>
  </p:cSld>
  <p:clrMapOvr>
    <a:masterClrMapping/>
  </p:clrMapOvr>
  <p:transition spd="med">
    <p:pull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Vozidla zkontrolovaná v letech 2021 a 2022,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registrovaná v ČR, EU/EHP a ve třetích zemích (v %)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241134"/>
      </p:ext>
    </p:extLst>
  </p:cSld>
  <p:clrMapOvr>
    <a:masterClrMapping/>
  </p:clrMapOvr>
  <p:transition spd="med">
    <p:pull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066597"/>
      </p:ext>
    </p:extLst>
  </p:cSld>
  <p:clrMapOvr>
    <a:masterClrMapping/>
  </p:clrMapOvr>
  <p:transition spd="med">
    <p:pull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altLang="cs-CZ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1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Tachografy v letech 2010-2022</a:t>
            </a:r>
            <a:r>
              <a:rPr lang="cs-CZ" altLang="cs-CZ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altLang="cs-CZ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cs-CZ" altLang="cs-CZ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0929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Typy tachografů v závislosti na státu 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registrace vozidla v roce 2022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9729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19100" indent="-419100"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Přeprava nebezpečných věcí (ADR) - počet dopravních jednotek kontrolovaných při silničních kontrolách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8915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Počet zkontrolovaných pracovních dnů řidičů 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 provozovnách dopravců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839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altLang="cs-CZ" sz="2800" smtClean="0">
                <a:solidFill>
                  <a:schemeClr val="tx1"/>
                </a:solidFill>
              </a:rPr>
              <a:t>Počet zkontrolovaných pracovních dní řidičů </a:t>
            </a:r>
            <a:br>
              <a:rPr lang="cs-CZ" altLang="cs-CZ" sz="2800" smtClean="0">
                <a:solidFill>
                  <a:schemeClr val="tx1"/>
                </a:solidFill>
              </a:rPr>
            </a:br>
            <a:r>
              <a:rPr lang="cs-CZ" altLang="cs-CZ" sz="2800" smtClean="0">
                <a:solidFill>
                  <a:schemeClr val="tx1"/>
                </a:solidFill>
              </a:rPr>
              <a:t>v provozovnách dopravců</a:t>
            </a:r>
            <a:endParaRPr lang="cs-CZ" alt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444289"/>
      </p:ext>
    </p:extLst>
  </p:cSld>
  <p:clrMapOvr>
    <a:masterClrMapping/>
  </p:clrMapOvr>
  <p:transition spd="med">
    <p:pull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Počet řidičů zkontrolovaných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v provozovnách dopravců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2756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700" smtClean="0"/>
              <a:t/>
            </a:r>
            <a:br>
              <a:rPr lang="cs-CZ" sz="2700" smtClean="0"/>
            </a:br>
            <a:r>
              <a:rPr lang="cs-CZ" sz="2700" smtClean="0"/>
              <a:t/>
            </a:r>
            <a:br>
              <a:rPr lang="cs-CZ" sz="2700" smtClean="0"/>
            </a:br>
            <a:r>
              <a:rPr lang="cs-CZ" sz="3100" smtClean="0">
                <a:solidFill>
                  <a:schemeClr val="tx1"/>
                </a:solidFill>
              </a:rPr>
              <a:t>Plán a splnění zkontrolovaných pracovních dnů řidičů </a:t>
            </a:r>
            <a:br>
              <a:rPr lang="cs-CZ" sz="3100" smtClean="0">
                <a:solidFill>
                  <a:schemeClr val="tx1"/>
                </a:solidFill>
              </a:rPr>
            </a:br>
            <a:r>
              <a:rPr lang="cs-CZ" sz="3100" smtClean="0">
                <a:solidFill>
                  <a:schemeClr val="tx1"/>
                </a:solidFill>
              </a:rPr>
              <a:t>v provozovnách dle dopravních úřadů </a:t>
            </a:r>
            <a:r>
              <a:rPr lang="cs-CZ" sz="3100" smtClean="0"/>
              <a:t/>
            </a:r>
            <a:br>
              <a:rPr lang="cs-CZ" sz="3100" smtClean="0"/>
            </a:br>
            <a:endParaRPr lang="cs-CZ" sz="31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39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altLang="cs-CZ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1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Plán a plnění kontrol pracovních dní řidičů v roce 2022</a:t>
            </a:r>
            <a:r>
              <a:rPr lang="cs-CZ" altLang="cs-CZ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altLang="cs-CZ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5964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700" smtClean="0"/>
              <a:t/>
            </a:r>
            <a:br>
              <a:rPr lang="cs-CZ" sz="2700" smtClean="0"/>
            </a:br>
            <a:r>
              <a:rPr lang="cs-CZ" sz="2700" smtClean="0"/>
              <a:t/>
            </a:r>
            <a:br>
              <a:rPr lang="cs-CZ" sz="2700" smtClean="0"/>
            </a:br>
            <a:r>
              <a:rPr lang="cs-CZ" sz="3100" smtClean="0">
                <a:solidFill>
                  <a:schemeClr val="tx1"/>
                </a:solidFill>
              </a:rPr>
              <a:t>Počet zkontrolovaných řidičů v provozovnách dle dopravních úřadů </a:t>
            </a:r>
            <a:r>
              <a:rPr lang="cs-CZ" smtClean="0"/>
              <a:t/>
            </a:r>
            <a:br>
              <a:rPr lang="cs-CZ" smtClean="0"/>
            </a:b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407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Závadovost při kontrolách v provozovnách </a:t>
            </a:r>
            <a:br>
              <a:rPr lang="cs-CZ" sz="2800" smtClean="0">
                <a:solidFill>
                  <a:schemeClr val="tx1"/>
                </a:solidFill>
              </a:rPr>
            </a:br>
            <a:r>
              <a:rPr lang="cs-CZ" sz="2800" smtClean="0">
                <a:solidFill>
                  <a:schemeClr val="tx1"/>
                </a:solidFill>
              </a:rPr>
              <a:t>dle dopravního úřadu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6974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Počet kontrol v provozovnách </a:t>
            </a:r>
            <a:br>
              <a:rPr lang="cs-CZ" sz="2800" smtClean="0">
                <a:solidFill>
                  <a:schemeClr val="tx1"/>
                </a:solidFill>
              </a:rPr>
            </a:br>
            <a:r>
              <a:rPr lang="cs-CZ" sz="2800" smtClean="0">
                <a:solidFill>
                  <a:schemeClr val="tx1"/>
                </a:solidFill>
              </a:rPr>
              <a:t>dle velikosti dopravce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205093"/>
      </p:ext>
    </p:extLst>
  </p:cSld>
  <p:clrMapOvr>
    <a:masterClrMapping/>
  </p:clrMapOvr>
  <p:transition spd="med">
    <p:pull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19100" indent="-419100"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Výše pokut uložených ve správním řízení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v letech 2009-2022 (v Kč) 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9884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Výše pokut uložených ve správním řízení 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 roce 2022 (v Kč) dle dopravních úřadů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168020"/>
      </p:ext>
    </p:extLst>
  </p:cSld>
  <p:clrMapOvr>
    <a:masterClrMapping/>
  </p:clrMapOvr>
  <p:transition spd="med">
    <p:pull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Poměr výše (v KČ) a počtu pokut</a:t>
            </a:r>
            <a:br>
              <a:rPr lang="cs-CZ" sz="2800" smtClean="0">
                <a:solidFill>
                  <a:schemeClr val="tx1"/>
                </a:solidFill>
              </a:rPr>
            </a:br>
            <a:r>
              <a:rPr lang="cs-CZ" sz="2800" smtClean="0">
                <a:solidFill>
                  <a:schemeClr val="tx1"/>
                </a:solidFill>
              </a:rPr>
              <a:t> dle dopravních úřadů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467266"/>
      </p:ext>
    </p:extLst>
  </p:cSld>
  <p:clrMapOvr>
    <a:masterClrMapping/>
  </p:clrMapOvr>
  <p:transition spd="med">
    <p:pull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Počet vydaných náhradních povolení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929643"/>
      </p:ext>
    </p:extLst>
  </p:cSld>
  <p:clrMapOvr>
    <a:masterClrMapping/>
  </p:clrMapOvr>
  <p:transition spd="med">
    <p:pull dir="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Vybraná výše poplatků za náhradní </a:t>
            </a:r>
            <a:br>
              <a:rPr 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povolení  (v Kč)</a:t>
            </a:r>
            <a:endParaRPr 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483375"/>
      </p:ext>
    </p:extLst>
  </p:cSld>
  <p:clrMapOvr>
    <a:masterClrMapping/>
  </p:clrMapOvr>
  <p:transition spd="med">
    <p:pull dir="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Kontroly vstupních povolení dle států registrace dopravce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881217"/>
      </p:ext>
    </p:extLst>
  </p:cSld>
  <p:clrMapOvr>
    <a:masterClrMapping/>
  </p:clrMapOvr>
  <p:transition spd="med">
    <p:pull dir="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31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Kontroly vstupních povolení </a:t>
            </a:r>
            <a:br>
              <a:rPr lang="cs-CZ" altLang="cs-CZ" sz="31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1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 silniční dopravě 2022</a:t>
            </a:r>
            <a:r>
              <a:rPr lang="en-GB" altLang="cs-CZ" sz="2400" smtClean="0">
                <a:solidFill>
                  <a:srgbClr val="21306A"/>
                </a:solidFill>
              </a:rPr>
              <a:t/>
            </a:r>
            <a:br>
              <a:rPr lang="en-GB" altLang="cs-CZ" sz="2400" smtClean="0">
                <a:solidFill>
                  <a:srgbClr val="21306A"/>
                </a:solidFill>
              </a:rPr>
            </a:br>
            <a:endParaRPr lang="cs-CZ" altLang="cs-CZ" sz="2400" dirty="0">
              <a:solidFill>
                <a:srgbClr val="21306A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693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Počet zkontrolovaných pracovních dnů řidičů 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při silničních kontrolách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883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/>
                </a:solidFill>
              </a:rPr>
              <a:t>Kontroly vstupních povolení v silniční dopravě</a:t>
            </a:r>
            <a:br>
              <a:rPr lang="cs-CZ" altLang="cs-CZ" sz="2800" smtClean="0">
                <a:solidFill>
                  <a:schemeClr val="tx1"/>
                </a:solidFill>
              </a:rPr>
            </a:br>
            <a:r>
              <a:rPr lang="cs-CZ" altLang="cs-CZ" sz="2800" smtClean="0">
                <a:solidFill>
                  <a:schemeClr val="tx1"/>
                </a:solidFill>
              </a:rPr>
              <a:t>2019 - 2022</a:t>
            </a:r>
            <a:endParaRPr lang="cs-CZ" alt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7677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sz="2800" smtClean="0">
                <a:solidFill>
                  <a:schemeClr val="tx1"/>
                </a:solidFill>
              </a:rPr>
              <a:t>Vybrané kauce v roce 2021 a 2022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881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Počet vybraných kaucí  v roce 2022 </a:t>
            </a:r>
            <a:br>
              <a:rPr lang="cs-CZ" sz="2800" smtClean="0">
                <a:solidFill>
                  <a:schemeClr val="tx1"/>
                </a:solidFill>
              </a:rPr>
            </a:br>
            <a:r>
              <a:rPr lang="cs-CZ" sz="2800" smtClean="0">
                <a:solidFill>
                  <a:schemeClr val="tx1"/>
                </a:solidFill>
              </a:rPr>
              <a:t>dle státu registrace dopravce</a:t>
            </a:r>
            <a:r>
              <a:rPr lang="cs-CZ" sz="3200" smtClean="0"/>
              <a:t/>
            </a:r>
            <a:br>
              <a:rPr lang="cs-CZ" sz="3200" smtClean="0"/>
            </a:br>
            <a:endParaRPr lang="cs-CZ" sz="32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8448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Výše vybraných kaucí  v roce 2022 </a:t>
            </a:r>
            <a:br>
              <a:rPr lang="cs-CZ" sz="2800" smtClean="0">
                <a:solidFill>
                  <a:schemeClr val="tx1"/>
                </a:solidFill>
              </a:rPr>
            </a:br>
            <a:r>
              <a:rPr lang="cs-CZ" sz="2800" smtClean="0">
                <a:solidFill>
                  <a:schemeClr val="tx1"/>
                </a:solidFill>
              </a:rPr>
              <a:t>dle státu registrace dopravce (v KČ)</a:t>
            </a:r>
            <a:br>
              <a:rPr lang="cs-CZ" sz="2800" smtClean="0">
                <a:solidFill>
                  <a:schemeClr val="tx1"/>
                </a:solidFill>
              </a:rPr>
            </a:b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3122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sz="2800" smtClean="0">
                <a:solidFill>
                  <a:schemeClr val="tx1"/>
                </a:solidFill>
              </a:rPr>
              <a:t>Počet vybraných kaucí v roce 2022 dle místa kontroly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9610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sz="2800" smtClean="0">
                <a:solidFill>
                  <a:schemeClr val="tx1"/>
                </a:solidFill>
              </a:rPr>
              <a:t>Výše vybraných kaucí </a:t>
            </a:r>
            <a:br>
              <a:rPr lang="cs-CZ" sz="2800" smtClean="0">
                <a:solidFill>
                  <a:schemeClr val="tx1"/>
                </a:solidFill>
              </a:rPr>
            </a:br>
            <a:r>
              <a:rPr lang="cs-CZ" sz="2800" smtClean="0">
                <a:solidFill>
                  <a:schemeClr val="tx1"/>
                </a:solidFill>
              </a:rPr>
              <a:t>v roce 2022 dle místa kontroly (v Kč)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6491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Vybrané kauce 2022 dle kontrolního orgánu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Počet koncesí v nákladní dopravě nad 3,5t </a:t>
            </a:r>
            <a:br>
              <a:rPr lang="cs-CZ" sz="2800" smtClean="0">
                <a:solidFill>
                  <a:schemeClr val="tx1"/>
                </a:solidFill>
              </a:rPr>
            </a:br>
            <a:r>
              <a:rPr lang="cs-CZ" sz="2800" smtClean="0">
                <a:solidFill>
                  <a:schemeClr val="tx1"/>
                </a:solidFill>
              </a:rPr>
              <a:t>a osobní dopravě nad 9 osob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7392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sz="2800" smtClean="0">
                <a:solidFill>
                  <a:schemeClr val="tx1"/>
                </a:solidFill>
              </a:rPr>
              <a:t>Eurolicence a opisy platné v roce 2021 a 2022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3954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Platné Eurolicence  v nákladní dopravě v letech </a:t>
            </a:r>
            <a:br>
              <a:rPr lang="cs-CZ" sz="2800" smtClean="0">
                <a:solidFill>
                  <a:schemeClr val="tx1"/>
                </a:solidFill>
              </a:rPr>
            </a:br>
            <a:r>
              <a:rPr lang="cs-CZ" sz="2800" smtClean="0">
                <a:solidFill>
                  <a:schemeClr val="tx1"/>
                </a:solidFill>
              </a:rPr>
              <a:t>2011 - 2022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726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Počet vozidel zkontrolovaných při silničních kontrolách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527922"/>
      </p:ext>
    </p:extLst>
  </p:cSld>
  <p:clrMapOvr>
    <a:masterClrMapping/>
  </p:clrMapOvr>
  <p:transition spd="med">
    <p:pull dir="d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Platné Eurolicence  v osobní dopravě v letech </a:t>
            </a:r>
            <a:br>
              <a:rPr lang="cs-CZ" sz="2800" smtClean="0">
                <a:solidFill>
                  <a:schemeClr val="tx1"/>
                </a:solidFill>
              </a:rPr>
            </a:br>
            <a:r>
              <a:rPr lang="cs-CZ" sz="2800" smtClean="0">
                <a:solidFill>
                  <a:schemeClr val="tx1"/>
                </a:solidFill>
              </a:rPr>
              <a:t>2011 - 2022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2112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Počet platných eurolicencí v roce 2022 </a:t>
            </a:r>
            <a:br>
              <a:rPr lang="cs-CZ" sz="2800" smtClean="0">
                <a:solidFill>
                  <a:schemeClr val="tx1"/>
                </a:solidFill>
              </a:rPr>
            </a:br>
            <a:r>
              <a:rPr lang="cs-CZ" sz="2800" smtClean="0">
                <a:solidFill>
                  <a:schemeClr val="tx1"/>
                </a:solidFill>
              </a:rPr>
              <a:t>dle dopravních úřadů a porovnání s rokem 2021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5089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106696"/>
      </p:ext>
    </p:extLst>
  </p:cSld>
  <p:clrMapOvr>
    <a:masterClrMapping/>
  </p:clrMapOvr>
  <p:transition spd="med">
    <p:pull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Kontroly na silnici v roce 2021 a 2022</a:t>
            </a:r>
            <a:br>
              <a:rPr lang="cs-CZ" sz="2800" smtClean="0">
                <a:solidFill>
                  <a:schemeClr val="tx1"/>
                </a:solidFill>
              </a:rPr>
            </a:br>
            <a:r>
              <a:rPr lang="cs-CZ" sz="2800" smtClean="0">
                <a:solidFill>
                  <a:schemeClr val="tx1"/>
                </a:solidFill>
              </a:rPr>
              <a:t> dle kontrolního orgánu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440837"/>
      </p:ext>
    </p:extLst>
  </p:cSld>
  <p:clrMapOvr>
    <a:masterClrMapping/>
  </p:clrMapOvr>
  <p:transition spd="med">
    <p:pull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Silniční kontroly MD - CSPSD v roce 2022</a:t>
            </a:r>
            <a:br>
              <a:rPr lang="cs-CZ" sz="2800" smtClean="0">
                <a:solidFill>
                  <a:schemeClr val="tx1"/>
                </a:solidFill>
              </a:rPr>
            </a:br>
            <a:r>
              <a:rPr lang="cs-CZ" sz="2800" smtClean="0">
                <a:solidFill>
                  <a:schemeClr val="tx1"/>
                </a:solidFill>
              </a:rPr>
              <a:t>dle států a závad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786148"/>
      </p:ext>
    </p:extLst>
  </p:cSld>
  <p:clrMapOvr>
    <a:masterClrMapping/>
  </p:clrMapOvr>
  <p:transition spd="med">
    <p:pull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Porovnání zjištěné závadovosti kontrolním orgánem v roce 2022 při silničních kontrolách řidičů dle místa registrace dopravce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973641"/>
      </p:ext>
    </p:extLst>
  </p:cSld>
  <p:clrMapOvr>
    <a:masterClrMapping/>
  </p:clrMapOvr>
  <p:transition spd="med"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Vývoj závadovosti vozidel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při silničních kontrolách (v %)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508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Silniční kontroly vozidel registrovaných v ČR 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 sousedních státech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36550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452</Words>
  <Application>Microsoft Office PowerPoint</Application>
  <PresentationFormat>Širokoúhlá obrazovka</PresentationFormat>
  <Paragraphs>40</Paragraphs>
  <Slides>42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42</vt:i4>
      </vt:variant>
    </vt:vector>
  </HeadingPairs>
  <TitlesOfParts>
    <vt:vector size="46" baseType="lpstr">
      <vt:lpstr>Arial</vt:lpstr>
      <vt:lpstr>Calibri</vt:lpstr>
      <vt:lpstr>Calibri Light</vt:lpstr>
      <vt:lpstr>Motiv Office</vt:lpstr>
      <vt:lpstr>  Ministerstvo dopravy České republiky </vt:lpstr>
      <vt:lpstr> Plán a plnění kontrol pracovních dní řidičů v roce 2022 </vt:lpstr>
      <vt:lpstr>Počet zkontrolovaných pracovních dnů řidičů  při silničních kontrolách</vt:lpstr>
      <vt:lpstr>Počet vozidel zkontrolovaných při silničních kontrolách</vt:lpstr>
      <vt:lpstr>Kontroly na silnici v roce 2021 a 2022  dle kontrolního orgánu</vt:lpstr>
      <vt:lpstr>Silniční kontroly MD - CSPSD v roce 2022 dle států a závad</vt:lpstr>
      <vt:lpstr>Porovnání zjištěné závadovosti kontrolním orgánem v roce 2022 při silničních kontrolách řidičů dle místa registrace dopravce</vt:lpstr>
      <vt:lpstr>Vývoj závadovosti vozidel  při silničních kontrolách (v %)</vt:lpstr>
      <vt:lpstr>Silniční kontroly vozidel registrovaných v ČR  a sousedních státech</vt:lpstr>
      <vt:lpstr> Vývoj závadovosti při silničních kontrolách vozidel registrovaných v ČR a sousedních státech v letech 2012 - 2022 (v %)</vt:lpstr>
      <vt:lpstr>Vozidla zkontrolovaná v letech 2021 a 2022, registrovaná v ČR, EU/EHP a ve třetích zemích (v %)</vt:lpstr>
      <vt:lpstr>Prezentace aplikace PowerPoint</vt:lpstr>
      <vt:lpstr> Tachografy v letech 2010-2022 </vt:lpstr>
      <vt:lpstr>Typy tachografů v závislosti na státu  registrace vozidla v roce 2022</vt:lpstr>
      <vt:lpstr>Přeprava nebezpečných věcí (ADR) - počet dopravních jednotek kontrolovaných při silničních kontrolách</vt:lpstr>
      <vt:lpstr>Počet zkontrolovaných pracovních dnů řidičů  v provozovnách dopravců</vt:lpstr>
      <vt:lpstr>Počet zkontrolovaných pracovních dní řidičů  v provozovnách dopravců</vt:lpstr>
      <vt:lpstr>Počet řidičů zkontrolovaných  v provozovnách dopravců</vt:lpstr>
      <vt:lpstr>  Plán a splnění zkontrolovaných pracovních dnů řidičů  v provozovnách dle dopravních úřadů  </vt:lpstr>
      <vt:lpstr>  Počet zkontrolovaných řidičů v provozovnách dle dopravních úřadů  </vt:lpstr>
      <vt:lpstr>Závadovost při kontrolách v provozovnách  dle dopravního úřadu</vt:lpstr>
      <vt:lpstr>Počet kontrol v provozovnách  dle velikosti dopravce</vt:lpstr>
      <vt:lpstr>Výše pokut uložených ve správním řízení  v letech 2009-2022 (v Kč) </vt:lpstr>
      <vt:lpstr>Výše pokut uložených ve správním řízení  v roce 2022 (v Kč) dle dopravních úřadů</vt:lpstr>
      <vt:lpstr>Poměr výše (v KČ) a počtu pokut  dle dopravních úřadů</vt:lpstr>
      <vt:lpstr>Počet vydaných náhradních povolení</vt:lpstr>
      <vt:lpstr>Vybraná výše poplatků za náhradní  povolení  (v Kč)</vt:lpstr>
      <vt:lpstr>Kontroly vstupních povolení dle států registrace dopravce</vt:lpstr>
      <vt:lpstr>Kontroly vstupních povolení  v silniční dopravě 2022 </vt:lpstr>
      <vt:lpstr>Kontroly vstupních povolení v silniční dopravě 2019 - 2022</vt:lpstr>
      <vt:lpstr>Vybrané kauce v roce 2021 a 2022</vt:lpstr>
      <vt:lpstr>Počet vybraných kaucí  v roce 2022  dle státu registrace dopravce </vt:lpstr>
      <vt:lpstr>Výše vybraných kaucí  v roce 2022  dle státu registrace dopravce (v KČ) </vt:lpstr>
      <vt:lpstr>Počet vybraných kaucí v roce 2022 dle místa kontroly</vt:lpstr>
      <vt:lpstr>Výše vybraných kaucí  v roce 2022 dle místa kontroly (v Kč)</vt:lpstr>
      <vt:lpstr>Vybrané kauce 2022 dle kontrolního orgánu</vt:lpstr>
      <vt:lpstr>Počet koncesí v nákladní dopravě nad 3,5t  a osobní dopravě nad 9 osob</vt:lpstr>
      <vt:lpstr>Eurolicence a opisy platné v roce 2021 a 2022</vt:lpstr>
      <vt:lpstr>Platné Eurolicence  v nákladní dopravě v letech  2011 - 2022</vt:lpstr>
      <vt:lpstr>Platné Eurolicence  v osobní dopravě v letech  2011 - 2022</vt:lpstr>
      <vt:lpstr>Počet platných eurolicencí v roce 2022  dle dopravních úřadů a porovnání s rokem 2021</vt:lpstr>
      <vt:lpstr>Prezentace aplikace PowerPoint</vt:lpstr>
    </vt:vector>
  </TitlesOfParts>
  <Company>MD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Ministerstvo dopravy České republiky </dc:title>
  <dc:creator>Mařík Petr Mgr.</dc:creator>
  <cp:lastModifiedBy>Mařík Petr Mgr.</cp:lastModifiedBy>
  <cp:revision>1</cp:revision>
  <dcterms:created xsi:type="dcterms:W3CDTF">2023-06-26T08:01:16Z</dcterms:created>
  <dcterms:modified xsi:type="dcterms:W3CDTF">2023-06-26T08:01:16Z</dcterms:modified>
</cp:coreProperties>
</file>