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43"/>
  </p:notesMasterIdLst>
  <p:sldIdLst>
    <p:sldId id="322" r:id="rId6"/>
    <p:sldId id="463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464" r:id="rId30"/>
    <p:sldId id="327" r:id="rId31"/>
    <p:sldId id="328" r:id="rId32"/>
    <p:sldId id="465" r:id="rId33"/>
    <p:sldId id="466" r:id="rId34"/>
    <p:sldId id="331" r:id="rId35"/>
    <p:sldId id="332" r:id="rId36"/>
    <p:sldId id="333" r:id="rId37"/>
    <p:sldId id="334" r:id="rId38"/>
    <p:sldId id="335" r:id="rId39"/>
    <p:sldId id="336" r:id="rId40"/>
    <p:sldId id="467" r:id="rId41"/>
    <p:sldId id="321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39"/>
    <a:srgbClr val="FFAA00"/>
    <a:srgbClr val="FCF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4"/>
  </p:normalViewPr>
  <p:slideViewPr>
    <p:cSldViewPr snapToGrid="0">
      <p:cViewPr varScale="1">
        <p:scale>
          <a:sx n="116" d="100"/>
          <a:sy n="116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51415751983575"/>
          <c:y val="4.5301705593793234E-2"/>
          <c:w val="0.86125134931616099"/>
          <c:h val="0.87242424242424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Plán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71450" prst="coolSlant"/>
              <a:bevelB w="171450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71450" prst="coolSlant"/>
                <a:bevelB w="17145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3A6E-420B-AB95-C6796404627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A6E-420B-AB95-C67964046270}"/>
              </c:ext>
            </c:extLst>
          </c:dPt>
          <c:dLbls>
            <c:dLbl>
              <c:idx val="0"/>
              <c:layout>
                <c:manualLayout>
                  <c:x val="-3.1470843040482101E-17"/>
                  <c:y val="-6.8588327994785758E-3"/>
                </c:manualLayout>
              </c:layout>
              <c:spPr>
                <a:noFill/>
                <a:ln w="2494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6E-420B-AB95-C67964046270}"/>
                </c:ext>
              </c:extLst>
            </c:dLbl>
            <c:dLbl>
              <c:idx val="1"/>
              <c:layout>
                <c:manualLayout>
                  <c:x val="0"/>
                  <c:y val="-2.0368843184939516E-2"/>
                </c:manualLayout>
              </c:layout>
              <c:spPr>
                <a:noFill/>
                <a:ln w="2494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6E-420B-AB95-C67964046270}"/>
                </c:ext>
              </c:extLst>
            </c:dLbl>
            <c:dLbl>
              <c:idx val="2"/>
              <c:layout>
                <c:manualLayout>
                  <c:x val="0"/>
                  <c:y val="-3.1526327926737494E-3"/>
                </c:manualLayout>
              </c:layout>
              <c:spPr>
                <a:noFill/>
                <a:ln w="2494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6E-420B-AB95-C67964046270}"/>
                </c:ext>
              </c:extLst>
            </c:dLbl>
            <c:dLbl>
              <c:idx val="3"/>
              <c:layout>
                <c:manualLayout>
                  <c:x val="0"/>
                  <c:y val="1.3694996258138754E-2"/>
                </c:manualLayout>
              </c:layout>
              <c:tx>
                <c:rich>
                  <a:bodyPr/>
                  <a:lstStyle/>
                  <a:p>
                    <a:pPr>
                      <a:defRPr sz="983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/>
                      <a:t>681 287 </a:t>
                    </a:r>
                  </a:p>
                </c:rich>
              </c:tx>
              <c:spPr>
                <a:noFill/>
                <a:ln w="2494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6E-420B-AB95-C67964046270}"/>
                </c:ext>
              </c:extLst>
            </c:dLbl>
            <c:spPr>
              <a:noFill/>
              <a:ln w="249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List1!$B$2:$B$6</c:f>
              <c:numCache>
                <c:formatCode>#,##0</c:formatCode>
                <c:ptCount val="5"/>
                <c:pt idx="0">
                  <c:v>653214</c:v>
                </c:pt>
                <c:pt idx="1">
                  <c:v>695456</c:v>
                </c:pt>
                <c:pt idx="2">
                  <c:v>712512</c:v>
                </c:pt>
                <c:pt idx="3">
                  <c:v>681287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6E-420B-AB95-C679640462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Plnění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A6E-420B-AB95-C6796404627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A6E-420B-AB95-C6796404627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A6E-420B-AB95-C67964046270}"/>
              </c:ext>
            </c:extLst>
          </c:dPt>
          <c:dLbls>
            <c:dLbl>
              <c:idx val="1"/>
              <c:layout>
                <c:manualLayout>
                  <c:x val="-1.653365966698406E-3"/>
                  <c:y val="-4.3713498760905301E-3"/>
                </c:manualLayout>
              </c:layout>
              <c:spPr>
                <a:noFill/>
                <a:ln w="2494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6E-420B-AB95-C67964046270}"/>
                </c:ext>
              </c:extLst>
            </c:dLbl>
            <c:dLbl>
              <c:idx val="2"/>
              <c:layout>
                <c:manualLayout>
                  <c:x val="0"/>
                  <c:y val="-0.01"/>
                </c:manualLayout>
              </c:layout>
              <c:spPr>
                <a:noFill/>
                <a:ln w="2494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6E-420B-AB95-C67964046270}"/>
                </c:ext>
              </c:extLst>
            </c:dLbl>
            <c:dLbl>
              <c:idx val="3"/>
              <c:layout>
                <c:manualLayout>
                  <c:x val="0"/>
                  <c:y val="-1.3694996258138881E-2"/>
                </c:manualLayout>
              </c:layout>
              <c:tx>
                <c:rich>
                  <a:bodyPr/>
                  <a:lstStyle/>
                  <a:p>
                    <a:pPr>
                      <a:defRPr sz="983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/>
                      <a:t>1 752</a:t>
                    </a:r>
                    <a:r>
                      <a:rPr lang="en-US" baseline="0" dirty="0"/>
                      <a:t> 118</a:t>
                    </a:r>
                    <a:r>
                      <a:rPr lang="en-US" dirty="0"/>
                      <a:t> </a:t>
                    </a:r>
                  </a:p>
                </c:rich>
              </c:tx>
              <c:spPr>
                <a:noFill/>
                <a:ln w="2494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A6E-420B-AB95-C67964046270}"/>
                </c:ext>
              </c:extLst>
            </c:dLbl>
            <c:spPr>
              <a:noFill/>
              <a:ln w="249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List1!$C$2:$C$6</c:f>
              <c:numCache>
                <c:formatCode>#,##0</c:formatCode>
                <c:ptCount val="5"/>
                <c:pt idx="0">
                  <c:v>1081689</c:v>
                </c:pt>
                <c:pt idx="1">
                  <c:v>1083990</c:v>
                </c:pt>
                <c:pt idx="2">
                  <c:v>1138423</c:v>
                </c:pt>
                <c:pt idx="3">
                  <c:v>1752118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6E-420B-AB95-C67964046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725349359"/>
        <c:axId val="1"/>
      </c:barChart>
      <c:catAx>
        <c:axId val="172534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24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79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6165">
            <a:noFill/>
          </a:ln>
        </c:spPr>
        <c:txPr>
          <a:bodyPr rot="0" vert="horz"/>
          <a:lstStyle/>
          <a:p>
            <a:pPr>
              <a:defRPr sz="116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725349359"/>
        <c:crosses val="autoZero"/>
        <c:crossBetween val="between"/>
      </c:valAx>
      <c:spPr>
        <a:noFill/>
        <a:ln w="24965">
          <a:noFill/>
        </a:ln>
      </c:spPr>
    </c:plotArea>
    <c:legend>
      <c:legendPos val="r"/>
      <c:layout>
        <c:manualLayout>
          <c:xMode val="edge"/>
          <c:yMode val="edge"/>
          <c:x val="0.84995382513502149"/>
          <c:y val="2.4603929131410397E-2"/>
          <c:w val="0.11654140580902961"/>
          <c:h val="0.19154220804067587"/>
        </c:manualLayout>
      </c:layout>
      <c:overlay val="0"/>
      <c:txPr>
        <a:bodyPr/>
        <a:lstStyle/>
        <a:p>
          <a:pPr>
            <a:defRPr sz="1066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EE7B8BB-D9D6-467F-9994-F012167BAEAE}" type="datetimeFigureOut">
              <a:rPr lang="cs-CZ" smtClean="0"/>
              <a:pPr/>
              <a:t>09.06.2026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658EE2B-939F-47CD-9BC5-5FD16CEF3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21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1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2950"/>
            <a:ext cx="6607175" cy="371633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8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2950"/>
            <a:ext cx="6607175" cy="371633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6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600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200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A9DA9CA-644B-5C6F-792B-A96765CA15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6963" t="24939" r="2402" b="22809"/>
          <a:stretch>
            <a:fillRect/>
          </a:stretch>
        </p:blipFill>
        <p:spPr>
          <a:xfrm>
            <a:off x="676935" y="643570"/>
            <a:ext cx="3418148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1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ředělový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1015999"/>
            <a:ext cx="9900000" cy="2413001"/>
          </a:xfrm>
        </p:spPr>
        <p:txBody>
          <a:bodyPr anchor="b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4000" y="3676651"/>
            <a:ext cx="9900000" cy="241300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8010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1599"/>
            <a:ext cx="9900000" cy="216000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8385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s obrázke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5">
            <a:extLst>
              <a:ext uri="{FF2B5EF4-FFF2-40B4-BE49-F238E27FC236}">
                <a16:creationId xmlns:a16="http://schemas.microsoft.com/office/drawing/2014/main" id="{0EED0200-723A-192F-A0AB-3C11FC5331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3174"/>
            <a:ext cx="5412000" cy="338435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7666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ěžný s obrázke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4476000" cy="3797036"/>
          </a:xfrm>
        </p:spPr>
        <p:txBody>
          <a:bodyPr numCol="1" spcCol="360000">
            <a:noAutofit/>
          </a:bodyPr>
          <a:lstStyle>
            <a:lvl1pPr marL="288000" indent="-288000">
              <a:lnSpc>
                <a:spcPct val="100000"/>
              </a:lnSpc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BB38CCEF-CF1A-B72B-D67E-9A39E14D3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501" y="2213429"/>
            <a:ext cx="4285499" cy="361866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217DFE5-4AB5-CB80-1E80-AF1A38727F6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4102232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dva sloup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0000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BF51896-151D-3843-DB7C-41BB6E22FE4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60477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999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06D5A9D-5B24-E761-D1A3-27947B1C890A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2170585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93601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671851E-E145-B540-BFE6-BCB164F765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19333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5DD8208-8E62-3BCD-5295-A5DE908611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8009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C2D358F0-6A79-42DF-456E-F8DBAF212BBF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234631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3 sloupce podbarven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0" y="2257436"/>
            <a:ext cx="3355437" cy="3590706"/>
          </a:xfrm>
          <a:solidFill>
            <a:schemeClr val="accent1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C9E7C88-D105-85BB-7817-7828128845B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56517" y="2257436"/>
            <a:ext cx="3355437" cy="3590706"/>
          </a:xfrm>
          <a:solidFill>
            <a:schemeClr val="accent1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3B495C6-E9D9-BB16-034D-BB35D518475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420259" y="2257436"/>
            <a:ext cx="3355437" cy="3590706"/>
          </a:xfrm>
          <a:solidFill>
            <a:schemeClr val="accent1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6362B212-FD62-9F50-CE3D-DFF199FD57C2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68301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dbarvené se šipkam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B0AA4C-B328-7C47-A4DA-F8ED2EFC4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5314" y="3880589"/>
            <a:ext cx="363853" cy="30112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63E211A-EC28-5A07-3501-03AC420E839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056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A544A6B-12C5-DC1B-EDF5-D0332255C4D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448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D22E6FE-C4C5-B012-E7A4-C90616289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114" y="3880589"/>
            <a:ext cx="363853" cy="301120"/>
          </a:xfrm>
          <a:prstGeom prst="rect">
            <a:avLst/>
          </a:prstGeom>
        </p:spPr>
      </p:pic>
      <p:sp>
        <p:nvSpPr>
          <p:cNvPr id="13" name="Zástupný text 8">
            <a:extLst>
              <a:ext uri="{FF2B5EF4-FFF2-40B4-BE49-F238E27FC236}">
                <a16:creationId xmlns:a16="http://schemas.microsoft.com/office/drawing/2014/main" id="{E61F4B55-11B4-1167-283D-55E922C634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3999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82C2015C-6855-8BFE-A304-EDB16134EE6C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1907722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Zástupný symbol pro číslo snímku 5">
            <a:extLst>
              <a:ext uri="{FF2B5EF4-FFF2-40B4-BE49-F238E27FC236}">
                <a16:creationId xmlns:a16="http://schemas.microsoft.com/office/drawing/2014/main" id="{E6FDC1DE-B4B0-083B-CF86-1E57EC819B1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4254742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4 sloupce s obráz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5259600" cy="772560"/>
          </a:xfrm>
        </p:spPr>
        <p:txBody>
          <a:bodyPr/>
          <a:lstStyle>
            <a:lvl1pPr indent="0"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60B77F-477A-D5FB-8405-23971B2738BD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371284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9F0403E7-BC0D-3F6B-6A17-DC5CF67E1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05499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516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731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87A2240-4673-6D23-6508-17A4D7D78B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6963" t="24939" r="2402" b="22809"/>
          <a:stretch>
            <a:fillRect/>
          </a:stretch>
        </p:blipFill>
        <p:spPr>
          <a:xfrm>
            <a:off x="676935" y="643570"/>
            <a:ext cx="3418148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30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nadpis, 4 sloupce s obráz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číslo snímku 5">
            <a:extLst>
              <a:ext uri="{FF2B5EF4-FFF2-40B4-BE49-F238E27FC236}">
                <a16:creationId xmlns:a16="http://schemas.microsoft.com/office/drawing/2014/main" id="{0E9E0BDC-B470-B4BC-892A-7CD72300D49D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520165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 a popise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7556DA22-95D2-B84C-8D36-C93C88F1A70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99865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gra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bg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1846262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6068FBD-80A0-A131-94EA-3F77B4064DB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1233842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gra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bg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2175418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4979A1C8-AB56-208C-E695-4985A095C3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FB432D-C3B5-D43F-DAB7-52E395EF4C41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3026077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tabulk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400942" y="2213361"/>
            <a:ext cx="6097458" cy="2836476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B66658BE-27EF-DD53-8F17-938260B54B8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620000" y="2167003"/>
            <a:ext cx="3516021" cy="3915521"/>
          </a:xfrm>
        </p:spPr>
        <p:txBody>
          <a:bodyPr numCol="1" spcCol="360000">
            <a:noAutofit/>
          </a:bodyPr>
          <a:lstStyle>
            <a:lvl1pPr marL="288000" indent="-288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5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/>
              <a:t>Upravte styly předlohy textu</a:t>
            </a: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E903755D-63C9-7F62-34B8-C0C2AFB43970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2652019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4D3900D-FEF7-DC42-A070-58AF49658B8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3079274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906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DDA6-D629-44E6-B234-A73E9F4FF4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557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věr a shrnut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2" spcCol="360000"/>
          <a:lstStyle>
            <a:lvl1pPr marL="0" indent="-504000">
              <a:lnSpc>
                <a:spcPct val="120000"/>
              </a:lnSpc>
              <a:spcAft>
                <a:spcPts val="1000"/>
              </a:spcAft>
              <a:buNone/>
              <a:defRPr sz="2000">
                <a:solidFill>
                  <a:schemeClr val="accent5"/>
                </a:solidFill>
              </a:defRPr>
            </a:lvl1pPr>
            <a:lvl2pPr marL="0"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marL="0"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marL="0"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marL="0"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2549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0000"/>
            <a:ext cx="8964000" cy="4078068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Aft>
                <a:spcPts val="1000"/>
              </a:spcAft>
              <a:defRPr sz="1800"/>
            </a:lvl2pPr>
            <a:lvl3pPr marL="720000" indent="-216000">
              <a:spcAft>
                <a:spcPts val="1000"/>
              </a:spcAft>
              <a:defRPr>
                <a:solidFill>
                  <a:schemeClr val="accent2"/>
                </a:solidFill>
              </a:defRPr>
            </a:lvl3pPr>
            <a:lvl4pPr marL="936000" indent="-216000">
              <a:spcAft>
                <a:spcPts val="1000"/>
              </a:spcAft>
              <a:defRPr/>
            </a:lvl4pPr>
            <a:lvl5pPr marL="1152000" indent="-216000">
              <a:spcAft>
                <a:spcPts val="1000"/>
              </a:spcAft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2833127-FA44-2449-652E-7C7C47C7D871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CC50D58-9C13-7041-41AC-823B5DE4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9801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0000" y="2340000"/>
            <a:ext cx="63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0" y="4500000"/>
            <a:ext cx="63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E03A098-8E9F-6109-7245-47288BBDCDD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6963" t="24939" r="2402" b="22809"/>
          <a:stretch>
            <a:fillRect/>
          </a:stretch>
        </p:blipFill>
        <p:spPr>
          <a:xfrm>
            <a:off x="676935" y="643570"/>
            <a:ext cx="3418148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05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38824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083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600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200"/>
            <a:ext cx="5400000" cy="1968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6" name="Obrázek 5" descr="Obsah obrázku text, Písmo, logo, Grafika&#10;&#10;Obsah generovaný pomocí AI může být nesprávný.">
            <a:extLst>
              <a:ext uri="{FF2B5EF4-FFF2-40B4-BE49-F238E27FC236}">
                <a16:creationId xmlns:a16="http://schemas.microsoft.com/office/drawing/2014/main" id="{929A6961-5EEC-174F-E58B-AF167CA0E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23292" r="3989" b="23642"/>
          <a:stretch>
            <a:fillRect/>
          </a:stretch>
        </p:blipFill>
        <p:spPr>
          <a:xfrm>
            <a:off x="669996" y="640319"/>
            <a:ext cx="3441966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93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9F0403E7-BC0D-3F6B-6A17-DC5CF67E1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905499" cy="6858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516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731"/>
            <a:ext cx="5400000" cy="1968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313178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0000" y="2340000"/>
            <a:ext cx="63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0" y="4500000"/>
            <a:ext cx="6300000" cy="1968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4" name="Obrázek 3" descr="Obsah obrázku text, Písmo, logo, Grafika&#10;&#10;Obsah generovaný pomocí AI může být nesprávný.">
            <a:extLst>
              <a:ext uri="{FF2B5EF4-FFF2-40B4-BE49-F238E27FC236}">
                <a16:creationId xmlns:a16="http://schemas.microsoft.com/office/drawing/2014/main" id="{F1FA3F06-7B20-D162-79A4-4FFC094CE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23292" r="3989" b="23642"/>
          <a:stretch>
            <a:fillRect/>
          </a:stretch>
        </p:blipFill>
        <p:spPr>
          <a:xfrm>
            <a:off x="669996" y="640319"/>
            <a:ext cx="3441966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04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  <a:prstGeom prst="rect">
            <a:avLst/>
          </a:prstGeom>
        </p:spPr>
        <p:txBody>
          <a:bodyPr numCol="2" spcCol="360000"/>
          <a:lstStyle>
            <a:lvl1pPr marL="288000" indent="-2880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  <a:defRPr sz="2000"/>
            </a:lvl1pPr>
            <a:lvl2pPr marL="288000" indent="2160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  <a:defRPr sz="1800"/>
            </a:lvl2pPr>
            <a:lvl3pPr marL="720000" indent="-2160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  <a:defRPr/>
            </a:lvl3pPr>
            <a:lvl4pPr marL="936000" indent="-2160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  <a:defRPr/>
            </a:lvl4pPr>
            <a:lvl5pPr indent="-2160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551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velk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B23D414-7544-6455-E8D2-C72A3EBC3FA9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833162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  <p15:guide id="2" orient="horz" pos="411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běž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26021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BBC0884-F87E-1907-FF5F-2AB324A5C47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81679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velk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46919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504000" indent="-5040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84905BBB-F9FE-9FBF-15BB-B1658C5A09FF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785083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ma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15521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360000" indent="-360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3163992-C525-2C66-6CAF-F1C6D7A2FF4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300737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1" spcCol="360000"/>
          <a:lstStyle>
            <a:lvl1pPr marL="504000" indent="-50400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49276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ředělový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1015999"/>
            <a:ext cx="9900000" cy="2413001"/>
          </a:xfrm>
        </p:spPr>
        <p:txBody>
          <a:bodyPr anchor="b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4000" y="3676651"/>
            <a:ext cx="99000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74970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1599"/>
            <a:ext cx="9900000" cy="216000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56864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s obrázke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5">
            <a:extLst>
              <a:ext uri="{FF2B5EF4-FFF2-40B4-BE49-F238E27FC236}">
                <a16:creationId xmlns:a16="http://schemas.microsoft.com/office/drawing/2014/main" id="{0EED0200-723A-192F-A0AB-3C11FC5331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3174"/>
            <a:ext cx="5412000" cy="338435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80919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ěžný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4476000" cy="3797036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360000" indent="-360000">
              <a:lnSpc>
                <a:spcPct val="100000"/>
              </a:lnSpc>
              <a:spcAft>
                <a:spcPts val="1000"/>
              </a:spcAft>
              <a:buSzPct val="90000"/>
              <a:buFont typeface="Wingdings" pitchFamily="2" charset="2"/>
              <a:buChar char="§"/>
              <a:tabLst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BB38CCEF-CF1A-B72B-D67E-9A39E14D3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501" y="2213429"/>
            <a:ext cx="4285499" cy="36186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C7EEF15-9663-FDF8-3786-E9D1170BC091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39410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0000"/>
            <a:ext cx="4323523" cy="3960537"/>
          </a:xfrm>
          <a:prstGeom prst="rect">
            <a:avLst/>
          </a:prstGeo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2843CF9-B3FD-9E68-3D7A-392FEBCB4FE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66427" y="2160000"/>
            <a:ext cx="4323523" cy="3960537"/>
          </a:xfrm>
          <a:prstGeom prst="rect">
            <a:avLst/>
          </a:prstGeo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1A2E329E-B047-5BCC-C0F2-88F14A418F05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182028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93601" y="2160000"/>
            <a:ext cx="3375982" cy="396053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671851E-E145-B540-BFE6-BCB164F765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19333" y="2160000"/>
            <a:ext cx="3375982" cy="396053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5DD8208-8E62-3BCD-5295-A5DE908611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8009" y="2160000"/>
            <a:ext cx="3375982" cy="396053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7B9A68AD-FB4B-8978-5212-ECDC03A6FB0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435564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3 sloupce podbarve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0" y="2257436"/>
            <a:ext cx="3355437" cy="3590706"/>
          </a:xfrm>
          <a:prstGeom prst="rect">
            <a:avLst/>
          </a:prstGeo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  <a:prstGeom prst="rect">
            <a:avLst/>
          </a:prstGeo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C9E7C88-D105-85BB-7817-7828128845B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56517" y="2257436"/>
            <a:ext cx="3355437" cy="3590706"/>
          </a:xfrm>
          <a:prstGeom prst="rect">
            <a:avLst/>
          </a:prstGeo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3B495C6-E9D9-BB16-034D-BB35D518475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420259" y="2257436"/>
            <a:ext cx="3355437" cy="3590706"/>
          </a:xfrm>
          <a:prstGeom prst="rect">
            <a:avLst/>
          </a:prstGeo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C1C452-BE80-BC5C-7921-09A8FE89B91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428847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dbarvené se šip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2257436"/>
            <a:ext cx="3105680" cy="3590706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44000" bIns="7200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63E211A-EC28-5A07-3501-03AC420E839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05601" y="2246803"/>
            <a:ext cx="3105680" cy="3590706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44000" bIns="7200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A544A6B-12C5-DC1B-EDF5-D0332255C4D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44801" y="2257436"/>
            <a:ext cx="3105680" cy="3590706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44000" bIns="7200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A3086D1-EC65-B74C-A8BB-C58567182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5314" y="3880589"/>
            <a:ext cx="360717" cy="30112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CAAABE1A-E3F7-8D77-4BC1-22DA8776E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114" y="3880589"/>
            <a:ext cx="360717" cy="301120"/>
          </a:xfrm>
          <a:prstGeom prst="rect">
            <a:avLst/>
          </a:prstGeom>
        </p:spPr>
      </p:pic>
      <p:sp>
        <p:nvSpPr>
          <p:cNvPr id="21" name="Zástupný text 8">
            <a:extLst>
              <a:ext uri="{FF2B5EF4-FFF2-40B4-BE49-F238E27FC236}">
                <a16:creationId xmlns:a16="http://schemas.microsoft.com/office/drawing/2014/main" id="{EE858B53-D403-C768-50C6-B820DCD4E5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00" y="1243809"/>
            <a:ext cx="5259600" cy="772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7BDEE34E-2AD1-D45A-CDC5-B7356B87F969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922485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92625"/>
            <a:ext cx="2428993" cy="260200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92625"/>
            <a:ext cx="2428993" cy="260200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92625"/>
            <a:ext cx="2428993" cy="260200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92625"/>
            <a:ext cx="2428993" cy="260200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96F11FE-78A2-69C8-0643-BE729D4F1FD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3440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34D6FE-BA08-8A8E-D5AE-55D3E756260C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361014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2" spcCol="360000"/>
          <a:lstStyle>
            <a:lvl1pPr marL="504000" indent="-50400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63824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nadpis, 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6BCC6951-FCF3-7B03-5562-7840A02525D2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768918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 a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86968"/>
            <a:ext cx="2428993" cy="26076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86968"/>
            <a:ext cx="2428993" cy="26076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86968"/>
            <a:ext cx="2428993" cy="26076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86968"/>
            <a:ext cx="2428993" cy="26076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893E901C-6AA0-0F75-C9B1-BE19FABFC393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25833800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tx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1846262"/>
            <a:ext cx="6157278" cy="338376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C3AB57E5-30E5-1721-7ABB-F3BD27E78527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3150893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tx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2165625"/>
            <a:ext cx="6157278" cy="338376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4F692555-6195-4F09-FB48-4EF6E638FA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80B733-56AF-86CD-D756-629084A16536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3611828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400942" y="2213361"/>
            <a:ext cx="6097458" cy="283647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AA2B79E-EBDF-2530-1330-B70DF2E98A5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620000" y="2167003"/>
            <a:ext cx="3516021" cy="3915521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288000" indent="-288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/>
              <a:t>Upravte styly předlohy textu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0CAAE527-231E-9248-0A0C-52E8BA0AF602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657245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věr a shrnu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indent="-504000">
              <a:lnSpc>
                <a:spcPct val="120000"/>
              </a:lnSpc>
              <a:spcAft>
                <a:spcPts val="100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marL="0"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marL="0"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marL="0"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630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71A0C973-C08E-95A7-04DC-A227455E46BF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895591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981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133" y="188914"/>
            <a:ext cx="9711267" cy="7191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71134" y="1196975"/>
            <a:ext cx="4754033" cy="49291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28368" y="1196975"/>
            <a:ext cx="4754033" cy="238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28368" y="3736975"/>
            <a:ext cx="4754033" cy="23891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20E2-055E-43E7-98E6-C468FD69EBED}" type="slidenum">
              <a:rPr lang="cs-CZ" altLang="cs-CZ" smtClean="0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393135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28800"/>
            <a:ext cx="5080000" cy="4467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28800"/>
            <a:ext cx="5080000" cy="4467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08064667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velk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1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B23D414-7544-6455-E8D2-C72A3EBC3FA9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154992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  <p15:guide id="2" orient="horz" pos="411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413" y="-171400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26538950"/>
      </p:ext>
    </p:extLst>
  </p:cSld>
  <p:clrMapOvr>
    <a:masterClrMapping/>
  </p:clrMapOvr>
  <p:transition spd="med">
    <p:pull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133" y="188914"/>
            <a:ext cx="9711267" cy="7191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1871133" y="1196975"/>
            <a:ext cx="9711267" cy="4929188"/>
          </a:xfrm>
        </p:spPr>
        <p:txBody>
          <a:bodyPr rtlCol="0">
            <a:normAutofit/>
          </a:bodyPr>
          <a:lstStyle/>
          <a:p>
            <a:pPr lvl="0"/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311C-47CB-46CD-A1BA-170473C1D82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2409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133" y="188914"/>
            <a:ext cx="9711267" cy="7191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871133" y="1196975"/>
            <a:ext cx="9711267" cy="4929188"/>
          </a:xfrm>
        </p:spPr>
        <p:txBody>
          <a:bodyPr rtlCol="0">
            <a:normAutofit/>
          </a:bodyPr>
          <a:lstStyle/>
          <a:p>
            <a:pPr lvl="0"/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1F6E-46CF-4E48-8802-1368F8CD0CC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121479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133" y="188914"/>
            <a:ext cx="9711267" cy="7191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871134" y="1196975"/>
            <a:ext cx="4754033" cy="49291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6828368" y="1196975"/>
            <a:ext cx="4754033" cy="4929188"/>
          </a:xfrm>
        </p:spPr>
        <p:txBody>
          <a:bodyPr rtlCol="0">
            <a:normAutofit/>
          </a:bodyPr>
          <a:lstStyle/>
          <a:p>
            <a:pPr lvl="0"/>
            <a:endParaRPr lang="cs-CZ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39933-EE8E-41BD-A3EC-83034BD5E94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44930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133" y="188914"/>
            <a:ext cx="9711267" cy="7191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871134" y="1196975"/>
            <a:ext cx="4754033" cy="49291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28368" y="1196975"/>
            <a:ext cx="4754033" cy="238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28368" y="3736975"/>
            <a:ext cx="4754033" cy="23891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EF90-4115-473E-92D4-902EB5E620C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958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běžn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26021"/>
          </a:xfrm>
        </p:spPr>
        <p:txBody>
          <a:bodyPr numCol="1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87EABB6-9EA1-4F27-1C21-C571E0100C5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3767757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velk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46919"/>
          </a:xfrm>
        </p:spPr>
        <p:txBody>
          <a:bodyPr numCol="1" spcCol="360000">
            <a:noAutofit/>
          </a:bodyPr>
          <a:lstStyle>
            <a:lvl1pPr marL="504000" indent="-504000">
              <a:lnSpc>
                <a:spcPct val="100000"/>
              </a:lnSpc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Char char="§"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5547E9F-BA9C-9C4B-9DF5-F81989FE809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256200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mal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15521"/>
          </a:xfrm>
        </p:spPr>
        <p:txBody>
          <a:bodyPr numCol="1" spcCol="360000">
            <a:noAutofit/>
          </a:bodyPr>
          <a:lstStyle>
            <a:lvl1pPr marL="360000" indent="-360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5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67C9E67-68A9-C008-6034-D232C1AF110C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3407055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0000" y="2160000"/>
            <a:ext cx="8964000" cy="407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5200" y="63000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 descr="Obsah obrázku symbol, Grafika, logo, snímek obrazovky&#10;&#10;Obsah generovaný pomocí AI může být nesprávný.">
            <a:extLst>
              <a:ext uri="{FF2B5EF4-FFF2-40B4-BE49-F238E27FC236}">
                <a16:creationId xmlns:a16="http://schemas.microsoft.com/office/drawing/2014/main" id="{DF67F3F1-F3D2-EC43-5EB5-2BB7ED887C96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23639" r="32108" b="23684"/>
          <a:stretch>
            <a:fillRect/>
          </a:stretch>
        </p:blipFill>
        <p:spPr>
          <a:xfrm>
            <a:off x="11037600" y="0"/>
            <a:ext cx="504859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2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60" r:id="rId3"/>
    <p:sldLayoutId id="2147483718" r:id="rId4"/>
    <p:sldLayoutId id="2147483650" r:id="rId5"/>
    <p:sldLayoutId id="2147483676" r:id="rId6"/>
    <p:sldLayoutId id="2147483677" r:id="rId7"/>
    <p:sldLayoutId id="2147483678" r:id="rId8"/>
    <p:sldLayoutId id="2147483679" r:id="rId9"/>
    <p:sldLayoutId id="2147483651" r:id="rId10"/>
    <p:sldLayoutId id="2147483680" r:id="rId11"/>
    <p:sldLayoutId id="2147483681" r:id="rId12"/>
    <p:sldLayoutId id="2147483682" r:id="rId13"/>
    <p:sldLayoutId id="214748365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716" r:id="rId23"/>
    <p:sldLayoutId id="2147483691" r:id="rId24"/>
    <p:sldLayoutId id="2147483654" r:id="rId25"/>
    <p:sldLayoutId id="2147483655" r:id="rId26"/>
    <p:sldLayoutId id="2147483721" r:id="rId27"/>
    <p:sldLayoutId id="2147483719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Wingdings" pitchFamily="2" charset="2"/>
        <a:buChar char="§"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b="0" i="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3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0000" y="2160000"/>
            <a:ext cx="8964000" cy="4078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5200" y="63000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rázek 3" descr="Obsah obrázku symbol, Grafika, logo, snímek obrazovky&#10;&#10;Obsah generovaný pomocí AI může být nesprávný.">
            <a:extLst>
              <a:ext uri="{FF2B5EF4-FFF2-40B4-BE49-F238E27FC236}">
                <a16:creationId xmlns:a16="http://schemas.microsoft.com/office/drawing/2014/main" id="{025FCB21-8AB5-EA3D-1803-9CBD8B12DF84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23639" r="32108" b="23684"/>
          <a:stretch>
            <a:fillRect/>
          </a:stretch>
        </p:blipFill>
        <p:spPr>
          <a:xfrm>
            <a:off x="11037600" y="0"/>
            <a:ext cx="504859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1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7" r:id="rId25"/>
    <p:sldLayoutId id="2147483713" r:id="rId26"/>
    <p:sldLayoutId id="2147483720" r:id="rId27"/>
    <p:sldLayoutId id="2147483714" r:id="rId28"/>
    <p:sldLayoutId id="2147483715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3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 userDrawn="1">
          <p15:clr>
            <a:srgbClr val="F26B43"/>
          </p15:clr>
        </p15:guide>
        <p15:guide id="2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58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FEACA-1020-20A3-E183-1CEB85D8D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6980" y="2706759"/>
            <a:ext cx="5400000" cy="978834"/>
          </a:xfrm>
        </p:spPr>
        <p:txBody>
          <a:bodyPr/>
          <a:lstStyle/>
          <a:p>
            <a:r>
              <a:rPr lang="cs-CZ" dirty="0"/>
              <a:t>STATISTIKY KONTROL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131F65-3A82-DFF0-E99A-6E04CBE1E18B}"/>
              </a:ext>
            </a:extLst>
          </p:cNvPr>
          <p:cNvSpPr txBox="1">
            <a:spLocks/>
          </p:cNvSpPr>
          <p:nvPr/>
        </p:nvSpPr>
        <p:spPr>
          <a:xfrm>
            <a:off x="720000" y="59760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/>
                <a:cs typeface="Arial"/>
              </a:rPr>
              <a:t>Březen 2026</a:t>
            </a: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63785660-2CF8-899C-7522-F20651E1CFD0}"/>
              </a:ext>
            </a:extLst>
          </p:cNvPr>
          <p:cNvSpPr txBox="1">
            <a:spLocks/>
          </p:cNvSpPr>
          <p:nvPr/>
        </p:nvSpPr>
        <p:spPr>
          <a:xfrm>
            <a:off x="5217649" y="3498975"/>
            <a:ext cx="6410473" cy="1184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SILNIČNÍ DOPRAVA 2025</a:t>
            </a:r>
          </a:p>
        </p:txBody>
      </p:sp>
    </p:spTree>
    <p:extLst>
      <p:ext uri="{BB962C8B-B14F-4D97-AF65-F5344CB8AC3E}">
        <p14:creationId xmlns:p14="http://schemas.microsoft.com/office/powerpoint/2010/main" val="270925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2844" y="191853"/>
            <a:ext cx="9485596" cy="118474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3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při silničních kontrolách vozidel registrovaných v ČR a sousedních státech v letech 2015 - 2025 (v %)</a:t>
            </a:r>
          </a:p>
        </p:txBody>
      </p:sp>
      <p:graphicFrame>
        <p:nvGraphicFramePr>
          <p:cNvPr id="19459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0779715"/>
              </p:ext>
            </p:extLst>
          </p:nvPr>
        </p:nvGraphicFramePr>
        <p:xfrm>
          <a:off x="2173288" y="1760538"/>
          <a:ext cx="7442200" cy="433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495985" imgH="3248082" progId="Excel.Chart.8">
                  <p:embed/>
                </p:oleObj>
              </mc:Choice>
              <mc:Fallback>
                <p:oleObj name="Chart" r:id="rId2" imgW="5495985" imgH="3248082" progId="Excel.Chart.8">
                  <p:embed/>
                  <p:pic>
                    <p:nvPicPr>
                      <p:cNvPr id="19459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1760538"/>
                        <a:ext cx="7442200" cy="433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97410" y="630662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AD4311C-47CB-46CD-A1BA-170473C1D823}" type="slidenum">
              <a:rPr lang="cs-CZ" altLang="cs-CZ" sz="1000"/>
              <a:pPr/>
              <a:t>10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6881818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>
          <a:xfrm>
            <a:off x="870129" y="135600"/>
            <a:ext cx="9575621" cy="107725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Vozidla zkontrolovaná v letech 2024 a 2025, registrovaná v ČR, EU/EHP a ve třetích zemích (v %)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6762" y="1573214"/>
            <a:ext cx="8243888" cy="44989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 i="1" dirty="0">
                <a:latin typeface="Arial Black" panose="020B0A04020102020204" pitchFamily="34" charset="0"/>
              </a:rPr>
              <a:t> </a:t>
            </a:r>
            <a:endParaRPr lang="cs-CZ" altLang="cs-CZ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431704" y="3941099"/>
            <a:ext cx="6329835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2024	        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 eaLnBrk="1" hangingPunct="1">
              <a:spcBef>
                <a:spcPct val="50000"/>
              </a:spcBef>
            </a:pP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</a:rPr>
              <a:t>		 	</a:t>
            </a: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alt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	           2025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485" name="Graf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45033"/>
              </p:ext>
            </p:extLst>
          </p:nvPr>
        </p:nvGraphicFramePr>
        <p:xfrm>
          <a:off x="1972361" y="1265872"/>
          <a:ext cx="4624260" cy="2983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390885" imgH="2676525" progId="Excel.Chart.8">
                  <p:embed/>
                </p:oleObj>
              </mc:Choice>
              <mc:Fallback>
                <p:oleObj name="Chart" r:id="rId2" imgW="4390885" imgH="2676525" progId="Excel.Chart.8">
                  <p:embed/>
                  <p:pic>
                    <p:nvPicPr>
                      <p:cNvPr id="20485" name="Graf 18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361" y="1265872"/>
                        <a:ext cx="4624260" cy="2983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1640616" y="630932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C439933-EE8E-41BD-A3EC-83034BD5E948}" type="slidenum">
              <a:rPr lang="cs-CZ" altLang="cs-CZ" sz="1000"/>
              <a:pPr/>
              <a:t>11</a:t>
            </a:fld>
            <a:endParaRPr lang="cs-CZ" sz="1000" dirty="0"/>
          </a:p>
        </p:txBody>
      </p:sp>
      <p:graphicFrame>
        <p:nvGraphicFramePr>
          <p:cNvPr id="2" name="Graf 18">
            <a:extLst>
              <a:ext uri="{FF2B5EF4-FFF2-40B4-BE49-F238E27FC236}">
                <a16:creationId xmlns:a16="http://schemas.microsoft.com/office/drawing/2014/main" id="{4440F93C-4954-687E-A44E-02E97DF095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234378"/>
              </p:ext>
            </p:extLst>
          </p:nvPr>
        </p:nvGraphicFramePr>
        <p:xfrm>
          <a:off x="5916168" y="3117850"/>
          <a:ext cx="4529582" cy="2855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409950" imgH="2695575" progId="Excel.Chart.8">
                  <p:embed/>
                </p:oleObj>
              </mc:Choice>
              <mc:Fallback>
                <p:oleObj name="Chart" r:id="rId4" imgW="4409950" imgH="2695575" progId="Excel.Chart.8">
                  <p:embed/>
                  <p:pic>
                    <p:nvPicPr>
                      <p:cNvPr id="2" name="Graf 18">
                        <a:extLst>
                          <a:ext uri="{FF2B5EF4-FFF2-40B4-BE49-F238E27FC236}">
                            <a16:creationId xmlns:a16="http://schemas.microsoft.com/office/drawing/2014/main" id="{4440F93C-4954-687E-A44E-02E97DF0956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168" y="3117850"/>
                        <a:ext cx="4529582" cy="2855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546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998191" y="198874"/>
            <a:ext cx="79030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sz="2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Zkontrolovaná vozidla dle typu tachografu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524000" y="3462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/>
            <a:endParaRPr lang="cs-CZ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524000" y="57652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/>
            <a:endParaRPr lang="cs-CZ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956322" y="2253069"/>
            <a:ext cx="795338" cy="378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cs-CZ" b="1" cap="all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640616" y="630932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C439933-EE8E-41BD-A3EC-83034BD5E948}" type="slidenum">
              <a:rPr lang="cs-CZ" sz="1000" noProof="0" smtClean="0"/>
              <a:pPr/>
              <a:t>12</a:t>
            </a:fld>
            <a:endParaRPr lang="cs-CZ" sz="1000" noProof="0" dirty="0"/>
          </a:p>
        </p:txBody>
      </p:sp>
      <p:graphicFrame>
        <p:nvGraphicFramePr>
          <p:cNvPr id="9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246676"/>
              </p:ext>
            </p:extLst>
          </p:nvPr>
        </p:nvGraphicFramePr>
        <p:xfrm>
          <a:off x="1092200" y="1658938"/>
          <a:ext cx="3459163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10252" imgH="4619554" progId="Excel.Chart.8">
                  <p:embed/>
                </p:oleObj>
              </mc:Choice>
              <mc:Fallback>
                <p:oleObj name="Chart" r:id="rId2" imgW="6210252" imgH="4619554" progId="Excel.Chart.8">
                  <p:embed/>
                  <p:pic>
                    <p:nvPicPr>
                      <p:cNvPr id="9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658938"/>
                        <a:ext cx="3459163" cy="270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/>
          <p:cNvSpPr/>
          <p:nvPr/>
        </p:nvSpPr>
        <p:spPr>
          <a:xfrm>
            <a:off x="2423592" y="1159040"/>
            <a:ext cx="795338" cy="378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cs-CZ" b="1" cap="all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graphicFrame>
        <p:nvGraphicFramePr>
          <p:cNvPr id="2" name="Graf 5">
            <a:extLst>
              <a:ext uri="{FF2B5EF4-FFF2-40B4-BE49-F238E27FC236}">
                <a16:creationId xmlns:a16="http://schemas.microsoft.com/office/drawing/2014/main" id="{DA64004A-8744-9BE0-A056-5C4A0A94E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501260"/>
              </p:ext>
            </p:extLst>
          </p:nvPr>
        </p:nvGraphicFramePr>
        <p:xfrm>
          <a:off x="5797550" y="2695575"/>
          <a:ext cx="541972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762445" imgH="4010011" progId="Excel.Chart.8">
                  <p:embed/>
                </p:oleObj>
              </mc:Choice>
              <mc:Fallback>
                <p:oleObj name="Chart" r:id="rId4" imgW="5762445" imgH="4010011" progId="Excel.Chart.8">
                  <p:embed/>
                  <p:pic>
                    <p:nvPicPr>
                      <p:cNvPr id="2" name="Graf 5">
                        <a:extLst>
                          <a:ext uri="{FF2B5EF4-FFF2-40B4-BE49-F238E27FC236}">
                            <a16:creationId xmlns:a16="http://schemas.microsoft.com/office/drawing/2014/main" id="{DA64004A-8744-9BE0-A056-5C4A0A94E50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2695575"/>
                        <a:ext cx="5419725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507756EB-6BE8-66C2-2451-3BAF2FC22109}"/>
              </a:ext>
            </a:extLst>
          </p:cNvPr>
          <p:cNvSpPr/>
          <p:nvPr/>
        </p:nvSpPr>
        <p:spPr>
          <a:xfrm>
            <a:off x="822185" y="1780866"/>
            <a:ext cx="1403630" cy="56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rgbClr val="FF0000"/>
                </a:solidFill>
              </a:rPr>
              <a:t>Smart tachograf (G2) 17,87 %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D8E84B8-7259-6E7A-A1F4-BB135C28E091}"/>
              </a:ext>
            </a:extLst>
          </p:cNvPr>
          <p:cNvSpPr/>
          <p:nvPr/>
        </p:nvSpPr>
        <p:spPr>
          <a:xfrm>
            <a:off x="5787490" y="2817109"/>
            <a:ext cx="1994054" cy="56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rgbClr val="FF0000"/>
                </a:solidFill>
              </a:rPr>
              <a:t>Smart tachograf (G2V1 a G2V2) 61,38 %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B9F4538-75CC-AD1B-EFE3-7EFE0154B6ED}"/>
              </a:ext>
            </a:extLst>
          </p:cNvPr>
          <p:cNvSpPr/>
          <p:nvPr/>
        </p:nvSpPr>
        <p:spPr>
          <a:xfrm>
            <a:off x="8344749" y="2569569"/>
            <a:ext cx="1237164" cy="56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Analogový tachograf 3,08 %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CC9852A-95C1-A6BA-8D86-385D1B32BF03}"/>
              </a:ext>
            </a:extLst>
          </p:cNvPr>
          <p:cNvSpPr/>
          <p:nvPr/>
        </p:nvSpPr>
        <p:spPr>
          <a:xfrm>
            <a:off x="2827742" y="1583372"/>
            <a:ext cx="1237164" cy="56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Analogový tachograf 4,78 %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58BF7CB-3333-5773-BCED-EB368D369F44}"/>
              </a:ext>
            </a:extLst>
          </p:cNvPr>
          <p:cNvSpPr/>
          <p:nvPr/>
        </p:nvSpPr>
        <p:spPr>
          <a:xfrm>
            <a:off x="10107273" y="3182112"/>
            <a:ext cx="1237164" cy="56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rgbClr val="0070C0"/>
                </a:solidFill>
              </a:rPr>
              <a:t>Digitální (G1) tachograf 35,54 %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226BA13-7B35-794F-8355-53207548974D}"/>
              </a:ext>
            </a:extLst>
          </p:cNvPr>
          <p:cNvSpPr/>
          <p:nvPr/>
        </p:nvSpPr>
        <p:spPr>
          <a:xfrm>
            <a:off x="1186428" y="4159378"/>
            <a:ext cx="1237164" cy="56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rgbClr val="0070C0"/>
                </a:solidFill>
              </a:rPr>
              <a:t>Digitální (G1) tachograf 77,35 %</a:t>
            </a:r>
          </a:p>
        </p:txBody>
      </p:sp>
    </p:spTree>
    <p:extLst>
      <p:ext uri="{BB962C8B-B14F-4D97-AF65-F5344CB8AC3E}">
        <p14:creationId xmlns:p14="http://schemas.microsoft.com/office/powerpoint/2010/main" val="169875077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>
          <a:xfrm>
            <a:off x="839862" y="205878"/>
            <a:ext cx="9711267" cy="7191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3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Tachografy v letech 2012-2025</a:t>
            </a:r>
            <a:br>
              <a:rPr lang="cs-CZ" alt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31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963529" y="5456735"/>
            <a:ext cx="7903368" cy="8636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cs-CZ" altLang="cs-CZ" sz="1800" dirty="0"/>
              <a:t>V grafu nejsou zohledněna vozidla, která při kontrole nebyla tachografem vůbec vybavena</a:t>
            </a:r>
          </a:p>
        </p:txBody>
      </p:sp>
      <p:graphicFrame>
        <p:nvGraphicFramePr>
          <p:cNvPr id="22532" name="Object 7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05119758"/>
              </p:ext>
            </p:extLst>
          </p:nvPr>
        </p:nvGraphicFramePr>
        <p:xfrm>
          <a:off x="1915318" y="1473122"/>
          <a:ext cx="8361363" cy="34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401259" imgH="3905222" progId="Excel.Chart.8">
                  <p:embed/>
                </p:oleObj>
              </mc:Choice>
              <mc:Fallback>
                <p:oleObj name="Chart" r:id="rId2" imgW="9401259" imgH="3905222" progId="Excel.Chart.8">
                  <p:embed/>
                  <p:pic>
                    <p:nvPicPr>
                      <p:cNvPr id="22532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318" y="1473122"/>
                        <a:ext cx="8361363" cy="347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33290" y="6314559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C439933-EE8E-41BD-A3EC-83034BD5E948}" type="slidenum">
              <a:rPr lang="cs-CZ" altLang="cs-CZ" sz="1000"/>
              <a:pPr/>
              <a:t>13</a:t>
            </a:fld>
            <a:endParaRPr lang="cs-CZ" sz="1000" dirty="0"/>
          </a:p>
        </p:txBody>
      </p:sp>
      <p:sp>
        <p:nvSpPr>
          <p:cNvPr id="2" name="Hvězda: šesticípá 1">
            <a:extLst>
              <a:ext uri="{FF2B5EF4-FFF2-40B4-BE49-F238E27FC236}">
                <a16:creationId xmlns:a16="http://schemas.microsoft.com/office/drawing/2014/main" id="{F6BAE435-D7B1-2F86-00AE-45100700855C}"/>
              </a:ext>
            </a:extLst>
          </p:cNvPr>
          <p:cNvSpPr/>
          <p:nvPr/>
        </p:nvSpPr>
        <p:spPr>
          <a:xfrm>
            <a:off x="839862" y="5494679"/>
            <a:ext cx="45719" cy="51302"/>
          </a:xfrm>
          <a:prstGeom prst="star6">
            <a:avLst>
              <a:gd name="adj" fmla="val 13079"/>
              <a:gd name="hf" fmla="val 1154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9353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828" y="206648"/>
            <a:ext cx="9454138" cy="73160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Typy tachografů v závislosti na státu registrace vozidla v roce 2025</a:t>
            </a:r>
          </a:p>
        </p:txBody>
      </p:sp>
      <p:graphicFrame>
        <p:nvGraphicFramePr>
          <p:cNvPr id="23555" name="Object 7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5481835"/>
              </p:ext>
            </p:extLst>
          </p:nvPr>
        </p:nvGraphicFramePr>
        <p:xfrm>
          <a:off x="334022" y="2465031"/>
          <a:ext cx="2808288" cy="23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2438400" imgH="2076319" progId="Excel.Chart.8">
                  <p:embed/>
                </p:oleObj>
              </mc:Choice>
              <mc:Fallback>
                <p:oleObj name="Chart" r:id="rId2" imgW="2438400" imgH="2076319" progId="Excel.Chart.8">
                  <p:embed/>
                  <p:pic>
                    <p:nvPicPr>
                      <p:cNvPr id="23555" name="Object 7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22" y="2465031"/>
                        <a:ext cx="2808288" cy="2391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30164482"/>
              </p:ext>
            </p:extLst>
          </p:nvPr>
        </p:nvGraphicFramePr>
        <p:xfrm>
          <a:off x="5352066" y="4050831"/>
          <a:ext cx="4451350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3476485" imgH="2152650" progId="Excel.Chart.8">
                  <p:embed/>
                </p:oleObj>
              </mc:Choice>
              <mc:Fallback>
                <p:oleObj name="Chart" r:id="rId4" imgW="3476485" imgH="2152650" progId="Excel.Chart.8">
                  <p:embed/>
                  <p:pic>
                    <p:nvPicPr>
                      <p:cNvPr id="23556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066" y="4050831"/>
                        <a:ext cx="4451350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29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404795"/>
              </p:ext>
            </p:extLst>
          </p:nvPr>
        </p:nvGraphicFramePr>
        <p:xfrm>
          <a:off x="2854971" y="530548"/>
          <a:ext cx="2808288" cy="7040566"/>
        </p:xfrm>
        <a:graphic>
          <a:graphicData uri="http://schemas.openxmlformats.org/drawingml/2006/table">
            <a:tbl>
              <a:tblPr/>
              <a:tblGrid>
                <a:gridCol w="280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02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                                         Vozidla registrovaná v ČR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4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Vozidla registrovaná v některém členském státě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EU mimo ČR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7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Vozidla registrovaná mimo EU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8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E518A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8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E51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8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E51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8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E51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E51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3566" name="Object 72"/>
          <p:cNvGraphicFramePr>
            <a:graphicFrameLocks noChangeAspect="1"/>
          </p:cNvGraphicFramePr>
          <p:nvPr/>
        </p:nvGraphicFramePr>
        <p:xfrm>
          <a:off x="3791744" y="1068486"/>
          <a:ext cx="4213225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257730" imgH="2552831" progId="Excel.Chart.8">
                  <p:embed/>
                </p:oleObj>
              </mc:Choice>
              <mc:Fallback>
                <p:oleObj name="Chart" r:id="rId6" imgW="4257730" imgH="2552831" progId="Excel.Chart.8">
                  <p:embed/>
                  <p:pic>
                    <p:nvPicPr>
                      <p:cNvPr id="23566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744" y="1068486"/>
                        <a:ext cx="4213225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33290" y="63224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F4F20E2-055E-43E7-98E6-C468FD69EBED}" type="slidenum">
              <a:rPr lang="cs-CZ" altLang="cs-CZ" sz="1000"/>
              <a:pPr/>
              <a:t>14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88610591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340" y="196145"/>
            <a:ext cx="9711267" cy="719137"/>
          </a:xfrm>
        </p:spPr>
        <p:txBody>
          <a:bodyPr>
            <a:noAutofit/>
          </a:bodyPr>
          <a:lstStyle/>
          <a:p>
            <a:pPr indent="-419100"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Přeprava nebezpečných věcí dle Dohody ADR – počet dopravních jednotek kontrolovaných při silničních kontrolách</a:t>
            </a:r>
          </a:p>
        </p:txBody>
      </p:sp>
      <p:graphicFrame>
        <p:nvGraphicFramePr>
          <p:cNvPr id="24579" name="Zástupný symbol pro graf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56586014"/>
              </p:ext>
            </p:extLst>
          </p:nvPr>
        </p:nvGraphicFramePr>
        <p:xfrm>
          <a:off x="2389296" y="1502946"/>
          <a:ext cx="7641672" cy="5158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162682" imgH="4867275" progId="Excel.Chart.8">
                  <p:embed/>
                </p:oleObj>
              </mc:Choice>
              <mc:Fallback>
                <p:oleObj name="Chart" r:id="rId3" imgW="7162682" imgH="4867275" progId="Excel.Chart.8">
                  <p:embed/>
                  <p:pic>
                    <p:nvPicPr>
                      <p:cNvPr id="24579" name="Zástupný symbol pro graf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296" y="1502946"/>
                        <a:ext cx="7641672" cy="5158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33290" y="62970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AD4311C-47CB-46CD-A1BA-170473C1D823}" type="slidenum">
              <a:rPr lang="cs-CZ" altLang="cs-CZ" sz="1000"/>
              <a:pPr/>
              <a:t>15</a:t>
            </a:fld>
            <a:endParaRPr lang="cs-CZ" sz="10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6A87D3E-BF71-1375-EED8-B271F5472E94}"/>
              </a:ext>
            </a:extLst>
          </p:cNvPr>
          <p:cNvSpPr/>
          <p:nvPr/>
        </p:nvSpPr>
        <p:spPr>
          <a:xfrm>
            <a:off x="3844595" y="4760238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rgbClr val="FF0000"/>
                </a:solidFill>
              </a:rPr>
              <a:t>12,5 %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122A19A-4C55-A18A-07CC-1B100AA0CA1D}"/>
              </a:ext>
            </a:extLst>
          </p:cNvPr>
          <p:cNvSpPr/>
          <p:nvPr/>
        </p:nvSpPr>
        <p:spPr>
          <a:xfrm>
            <a:off x="5092017" y="4760238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rgbClr val="FF0000"/>
                </a:solidFill>
              </a:rPr>
              <a:t>12,9 %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D037929-2F7D-D1A1-4416-8EBB15AD3A9D}"/>
              </a:ext>
            </a:extLst>
          </p:cNvPr>
          <p:cNvSpPr/>
          <p:nvPr/>
        </p:nvSpPr>
        <p:spPr>
          <a:xfrm>
            <a:off x="7612048" y="4762537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rgbClr val="FF0000"/>
                </a:solidFill>
              </a:rPr>
              <a:t>10,6 %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0C9B5F2-EDF1-B3EF-2D36-8C32ADE56D07}"/>
              </a:ext>
            </a:extLst>
          </p:cNvPr>
          <p:cNvSpPr/>
          <p:nvPr/>
        </p:nvSpPr>
        <p:spPr>
          <a:xfrm>
            <a:off x="8841181" y="4752239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rgbClr val="FF0000"/>
                </a:solidFill>
              </a:rPr>
              <a:t>7,3 %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F7DD2E-24B1-A523-54C7-0EC88E2080B9}"/>
              </a:ext>
            </a:extLst>
          </p:cNvPr>
          <p:cNvSpPr/>
          <p:nvPr/>
        </p:nvSpPr>
        <p:spPr>
          <a:xfrm>
            <a:off x="6352032" y="4761384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rgbClr val="FF0000"/>
                </a:solidFill>
              </a:rPr>
              <a:t>13,3 %</a:t>
            </a:r>
          </a:p>
        </p:txBody>
      </p:sp>
    </p:spTree>
    <p:extLst>
      <p:ext uri="{BB962C8B-B14F-4D97-AF65-F5344CB8AC3E}">
        <p14:creationId xmlns:p14="http://schemas.microsoft.com/office/powerpoint/2010/main" val="199337952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438" y="156835"/>
            <a:ext cx="9231502" cy="7191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provozovnách dopravců</a:t>
            </a:r>
          </a:p>
        </p:txBody>
      </p:sp>
      <p:graphicFrame>
        <p:nvGraphicFramePr>
          <p:cNvPr id="26630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077651"/>
              </p:ext>
            </p:extLst>
          </p:nvPr>
        </p:nvGraphicFramePr>
        <p:xfrm>
          <a:off x="886618" y="1365749"/>
          <a:ext cx="10418763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420085" imgH="3686175" progId="Excel.Chart.8">
                  <p:embed/>
                </p:oleObj>
              </mc:Choice>
              <mc:Fallback>
                <p:oleObj name="Chart" r:id="rId2" imgW="9420085" imgH="3686175" progId="Excel.Chart.8">
                  <p:embed/>
                  <p:pic>
                    <p:nvPicPr>
                      <p:cNvPr id="26630" name="Graf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618" y="1365749"/>
                        <a:ext cx="10418763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33290" y="62970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F4F20E2-055E-43E7-98E6-C468FD69EBED}" type="slidenum">
              <a:rPr lang="cs-CZ" altLang="cs-CZ" sz="1000"/>
              <a:pPr/>
              <a:t>16</a:t>
            </a:fld>
            <a:endParaRPr lang="cs-CZ" sz="10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7CF399B-D057-0A77-8B0C-7274F17B8FC2}"/>
              </a:ext>
            </a:extLst>
          </p:cNvPr>
          <p:cNvSpPr/>
          <p:nvPr/>
        </p:nvSpPr>
        <p:spPr>
          <a:xfrm>
            <a:off x="2596546" y="5121360"/>
            <a:ext cx="1234790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 Závady ve 2,0 %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E615908-89E8-6387-87AC-4B1BD8B20A7A}"/>
              </a:ext>
            </a:extLst>
          </p:cNvPr>
          <p:cNvSpPr/>
          <p:nvPr/>
        </p:nvSpPr>
        <p:spPr>
          <a:xfrm>
            <a:off x="4788058" y="5121360"/>
            <a:ext cx="1234790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 Závady ve 3,0 %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EE7307C-F06D-D882-CDFB-13C0B084EDC7}"/>
              </a:ext>
            </a:extLst>
          </p:cNvPr>
          <p:cNvSpPr/>
          <p:nvPr/>
        </p:nvSpPr>
        <p:spPr>
          <a:xfrm>
            <a:off x="6979570" y="5121360"/>
            <a:ext cx="1234790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 Závady v 1,8 %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FF9DE2D-73D7-C81F-FD07-C32B15D49D01}"/>
              </a:ext>
            </a:extLst>
          </p:cNvPr>
          <p:cNvSpPr/>
          <p:nvPr/>
        </p:nvSpPr>
        <p:spPr>
          <a:xfrm>
            <a:off x="9171082" y="5121360"/>
            <a:ext cx="1234790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 Závady ve 2,2 %</a:t>
            </a:r>
          </a:p>
        </p:txBody>
      </p:sp>
    </p:spTree>
    <p:extLst>
      <p:ext uri="{BB962C8B-B14F-4D97-AF65-F5344CB8AC3E}">
        <p14:creationId xmlns:p14="http://schemas.microsoft.com/office/powerpoint/2010/main" val="204590706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1399" y="215872"/>
            <a:ext cx="9303247" cy="1052513"/>
          </a:xfrm>
        </p:spPr>
        <p:txBody>
          <a:bodyPr/>
          <a:lstStyle/>
          <a:p>
            <a:pPr algn="ctr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Počet zkontrolovaných pracovních dní řidičů </a:t>
            </a: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800" dirty="0">
                <a:solidFill>
                  <a:schemeClr val="tx1"/>
                </a:solidFill>
              </a:rPr>
              <a:t>v provozovnách dopravců</a:t>
            </a:r>
          </a:p>
        </p:txBody>
      </p:sp>
      <p:graphicFrame>
        <p:nvGraphicFramePr>
          <p:cNvPr id="27651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429553"/>
              </p:ext>
            </p:extLst>
          </p:nvPr>
        </p:nvGraphicFramePr>
        <p:xfrm>
          <a:off x="1160891" y="1643532"/>
          <a:ext cx="4421933" cy="355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143363" imgH="3276486" progId="Excel.Chart.8">
                  <p:embed/>
                </p:oleObj>
              </mc:Choice>
              <mc:Fallback>
                <p:oleObj name="Chart" r:id="rId2" imgW="4143363" imgH="3276486" progId="Excel.Chart.8">
                  <p:embed/>
                  <p:pic>
                    <p:nvPicPr>
                      <p:cNvPr id="27651" name="Graf 16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891" y="1643532"/>
                        <a:ext cx="4421933" cy="3558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Graf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123574"/>
              </p:ext>
            </p:extLst>
          </p:nvPr>
        </p:nvGraphicFramePr>
        <p:xfrm>
          <a:off x="6190488" y="1545336"/>
          <a:ext cx="4421933" cy="355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3810192" imgH="3066908" progId="Excel.Chart.8">
                  <p:embed/>
                </p:oleObj>
              </mc:Choice>
              <mc:Fallback>
                <p:oleObj name="Chart" r:id="rId4" imgW="3810192" imgH="3066908" progId="Excel.Chart.8">
                  <p:embed/>
                  <p:pic>
                    <p:nvPicPr>
                      <p:cNvPr id="27652" name="Graf 1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488" y="1545336"/>
                        <a:ext cx="4421933" cy="3558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640616" y="632142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C439933-EE8E-41BD-A3EC-83034BD5E948}" type="slidenum">
              <a:rPr lang="cs-CZ" altLang="cs-CZ" sz="1000"/>
              <a:pPr/>
              <a:t>17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8110945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778" y="315861"/>
            <a:ext cx="9711267" cy="7191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řidičů v provozovnách dopravců</a:t>
            </a:r>
          </a:p>
        </p:txBody>
      </p:sp>
      <p:graphicFrame>
        <p:nvGraphicFramePr>
          <p:cNvPr id="2867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930854"/>
              </p:ext>
            </p:extLst>
          </p:nvPr>
        </p:nvGraphicFramePr>
        <p:xfrm>
          <a:off x="1722604" y="1581786"/>
          <a:ext cx="8921012" cy="38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48665" imgH="3238500" progId="Excel.Chart.8">
                  <p:embed/>
                </p:oleObj>
              </mc:Choice>
              <mc:Fallback>
                <p:oleObj name="Chart" r:id="rId2" imgW="8248665" imgH="3238500" progId="Excel.Chart.8">
                  <p:embed/>
                  <p:pic>
                    <p:nvPicPr>
                      <p:cNvPr id="28676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604" y="1581786"/>
                        <a:ext cx="8921012" cy="38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33290" y="62970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4FEEF90-4115-473E-92D4-902EB5E620C1}" type="slidenum">
              <a:rPr lang="cs-CZ" altLang="cs-CZ" sz="1000"/>
              <a:pPr/>
              <a:t>18</a:t>
            </a:fld>
            <a:endParaRPr lang="cs-CZ" sz="10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3FCA04C-16A5-7528-01C7-2C46A16CEB49}"/>
              </a:ext>
            </a:extLst>
          </p:cNvPr>
          <p:cNvSpPr/>
          <p:nvPr/>
        </p:nvSpPr>
        <p:spPr>
          <a:xfrm>
            <a:off x="3290287" y="4062850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F0000"/>
                </a:solidFill>
              </a:rPr>
              <a:t>31,49 %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C4BD30A-4CC4-E1CE-2836-D79957A7ED4D}"/>
              </a:ext>
            </a:extLst>
          </p:cNvPr>
          <p:cNvSpPr/>
          <p:nvPr/>
        </p:nvSpPr>
        <p:spPr>
          <a:xfrm>
            <a:off x="4986071" y="4194972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F0000"/>
                </a:solidFill>
              </a:rPr>
              <a:t>24,42 %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3E386BE-8EDD-430A-FFE6-55AA4FD0A0D4}"/>
              </a:ext>
            </a:extLst>
          </p:cNvPr>
          <p:cNvSpPr/>
          <p:nvPr/>
        </p:nvSpPr>
        <p:spPr>
          <a:xfrm>
            <a:off x="6654423" y="4198681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F0000"/>
                </a:solidFill>
              </a:rPr>
              <a:t>23,46 %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C952A14-E9C6-BABE-5939-646860D6528A}"/>
              </a:ext>
            </a:extLst>
          </p:cNvPr>
          <p:cNvSpPr/>
          <p:nvPr/>
        </p:nvSpPr>
        <p:spPr>
          <a:xfrm>
            <a:off x="8340707" y="4295954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F0000"/>
                </a:solidFill>
              </a:rPr>
              <a:t>22,08 %</a:t>
            </a:r>
          </a:p>
        </p:txBody>
      </p:sp>
    </p:spTree>
    <p:extLst>
      <p:ext uri="{BB962C8B-B14F-4D97-AF65-F5344CB8AC3E}">
        <p14:creationId xmlns:p14="http://schemas.microsoft.com/office/powerpoint/2010/main" val="25562324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8544" y="158369"/>
            <a:ext cx="10094912" cy="97104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3100" dirty="0">
                <a:solidFill>
                  <a:schemeClr val="tx1"/>
                </a:solidFill>
              </a:rPr>
              <a:t>Plán a splnění zkontrolovaných pracovních dnů řidičů </a:t>
            </a:r>
            <a:br>
              <a:rPr lang="cs-CZ" sz="3100" dirty="0">
                <a:solidFill>
                  <a:schemeClr val="tx1"/>
                </a:solidFill>
              </a:rPr>
            </a:br>
            <a:r>
              <a:rPr lang="cs-CZ" sz="3100" dirty="0">
                <a:solidFill>
                  <a:schemeClr val="tx1"/>
                </a:solidFill>
              </a:rPr>
              <a:t>v provozovnách dle dopravních úřadů </a:t>
            </a:r>
            <a:br>
              <a:rPr lang="cs-CZ" sz="3100" dirty="0"/>
            </a:br>
            <a:endParaRPr lang="cs-CZ" sz="3100" dirty="0"/>
          </a:p>
        </p:txBody>
      </p:sp>
      <p:graphicFrame>
        <p:nvGraphicFramePr>
          <p:cNvPr id="29700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293774"/>
              </p:ext>
            </p:extLst>
          </p:nvPr>
        </p:nvGraphicFramePr>
        <p:xfrm>
          <a:off x="512903" y="1245831"/>
          <a:ext cx="11217517" cy="530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096338" imgH="4191000" progId="Excel.Chart.8">
                  <p:embed/>
                </p:oleObj>
              </mc:Choice>
              <mc:Fallback>
                <p:oleObj name="Chart" r:id="rId2" imgW="9096338" imgH="4191000" progId="Excel.Chart.8">
                  <p:embed/>
                  <p:pic>
                    <p:nvPicPr>
                      <p:cNvPr id="29700" name="Graf 8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03" y="1245831"/>
                        <a:ext cx="11217517" cy="530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33290" y="630662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4FEEF90-4115-473E-92D4-902EB5E620C1}" type="slidenum">
              <a:rPr lang="cs-CZ" altLang="cs-CZ" sz="1000"/>
              <a:pPr/>
              <a:t>19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583434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58213" y="213542"/>
            <a:ext cx="9393168" cy="122450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Plán a plnění kontrol pracovních dní řidičů v roce 2025</a:t>
            </a:r>
            <a:b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863974" y="1323224"/>
            <a:ext cx="4464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2E518A"/>
              </a:buClr>
              <a:defRPr/>
            </a:pPr>
            <a:r>
              <a:rPr lang="cs-CZ" altLang="cs-CZ" b="1" dirty="0">
                <a:latin typeface="+mn-lt"/>
                <a:cs typeface="Times New Roman" panose="02020603050405020304" pitchFamily="18" charset="0"/>
              </a:rPr>
              <a:t>Plán kontrol 3 %  </a:t>
            </a:r>
            <a:r>
              <a:rPr lang="cs-CZ" altLang="cs-CZ" dirty="0">
                <a:latin typeface="+mn-lt"/>
                <a:cs typeface="Times New Roman" panose="02020603050405020304" pitchFamily="18" charset="0"/>
              </a:rPr>
              <a:t>pracovních dnů řidičů</a:t>
            </a:r>
          </a:p>
        </p:txBody>
      </p:sp>
      <p:graphicFrame>
        <p:nvGraphicFramePr>
          <p:cNvPr id="2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524148"/>
              </p:ext>
            </p:extLst>
          </p:nvPr>
        </p:nvGraphicFramePr>
        <p:xfrm>
          <a:off x="2255350" y="1883816"/>
          <a:ext cx="7681300" cy="406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délník 2"/>
          <p:cNvSpPr/>
          <p:nvPr/>
        </p:nvSpPr>
        <p:spPr>
          <a:xfrm>
            <a:off x="11712624" y="630932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FB6A5BA-BFD3-4A9D-985C-EF575AE3D360}" type="slidenum">
              <a:rPr lang="cs-CZ" altLang="cs-CZ" sz="1000" smtClean="0"/>
              <a:pPr/>
              <a:t>2</a:t>
            </a:fld>
            <a:endParaRPr lang="cs-CZ" sz="10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968EC95-29DB-6214-852E-74E3C540A34F}"/>
              </a:ext>
            </a:extLst>
          </p:cNvPr>
          <p:cNvSpPr/>
          <p:nvPr/>
        </p:nvSpPr>
        <p:spPr>
          <a:xfrm>
            <a:off x="3863974" y="3765850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bg1"/>
                </a:solidFill>
              </a:rPr>
              <a:t>4,97 %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7BADD51-0455-8DA6-76D3-9192B6408197}"/>
              </a:ext>
            </a:extLst>
          </p:cNvPr>
          <p:cNvSpPr/>
          <p:nvPr/>
        </p:nvSpPr>
        <p:spPr>
          <a:xfrm>
            <a:off x="5210741" y="3765850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bg1"/>
                </a:solidFill>
              </a:rPr>
              <a:t>4,68 %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AA709AC-4B0E-4E7B-F24A-F4535EEF616E}"/>
              </a:ext>
            </a:extLst>
          </p:cNvPr>
          <p:cNvSpPr/>
          <p:nvPr/>
        </p:nvSpPr>
        <p:spPr>
          <a:xfrm>
            <a:off x="6543933" y="3646580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bg1"/>
                </a:solidFill>
              </a:rPr>
              <a:t>4,79 %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16111E5-35F4-4951-FFF7-DCBE205B0CA6}"/>
              </a:ext>
            </a:extLst>
          </p:cNvPr>
          <p:cNvSpPr/>
          <p:nvPr/>
        </p:nvSpPr>
        <p:spPr>
          <a:xfrm>
            <a:off x="7846744" y="2547725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bg1"/>
                </a:solidFill>
              </a:rPr>
              <a:t>7,72 %</a:t>
            </a:r>
          </a:p>
        </p:txBody>
      </p:sp>
    </p:spTree>
    <p:extLst>
      <p:ext uri="{BB962C8B-B14F-4D97-AF65-F5344CB8AC3E}">
        <p14:creationId xmlns:p14="http://schemas.microsoft.com/office/powerpoint/2010/main" val="102431287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0366" y="116632"/>
            <a:ext cx="9711267" cy="96770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3100" dirty="0">
                <a:solidFill>
                  <a:schemeClr val="tx1"/>
                </a:solidFill>
              </a:rPr>
              <a:t>Počet zkontrolovaných řidičů v provozovnách dle dopravních úřadů 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30724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386824"/>
              </p:ext>
            </p:extLst>
          </p:nvPr>
        </p:nvGraphicFramePr>
        <p:xfrm>
          <a:off x="204877" y="1140977"/>
          <a:ext cx="11731091" cy="560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239287" imgH="4390894" progId="Excel.Chart.8">
                  <p:embed/>
                </p:oleObj>
              </mc:Choice>
              <mc:Fallback>
                <p:oleObj name="Chart" r:id="rId2" imgW="9239287" imgH="4390894" progId="Excel.Chart.8">
                  <p:embed/>
                  <p:pic>
                    <p:nvPicPr>
                      <p:cNvPr id="30724" name="Graf 8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77" y="1140977"/>
                        <a:ext cx="11731091" cy="5600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40616" y="6309320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4FEEF90-4115-473E-92D4-902EB5E620C1}" type="slidenum">
              <a:rPr lang="cs-CZ" altLang="cs-CZ" sz="1000"/>
              <a:pPr/>
              <a:t>20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5745028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0366" y="188640"/>
            <a:ext cx="9711267" cy="719137"/>
          </a:xfrm>
        </p:spPr>
        <p:txBody>
          <a:bodyPr/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Závadovost při kontrolách v provozovnách dle dopravního úřadu</a:t>
            </a:r>
          </a:p>
        </p:txBody>
      </p:sp>
      <p:graphicFrame>
        <p:nvGraphicFramePr>
          <p:cNvPr id="31748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153420"/>
              </p:ext>
            </p:extLst>
          </p:nvPr>
        </p:nvGraphicFramePr>
        <p:xfrm>
          <a:off x="1510770" y="1327868"/>
          <a:ext cx="9170459" cy="5341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96141" imgH="4267200" progId="Excel.Chart.8">
                  <p:embed/>
                </p:oleObj>
              </mc:Choice>
              <mc:Fallback>
                <p:oleObj name="Chart" r:id="rId2" imgW="7696141" imgH="4267200" progId="Excel.Chart.8">
                  <p:embed/>
                  <p:pic>
                    <p:nvPicPr>
                      <p:cNvPr id="31748" name="Graf 10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770" y="1327868"/>
                        <a:ext cx="9170459" cy="5341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40616" y="6309320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4FEEF90-4115-473E-92D4-902EB5E620C1}" type="slidenum">
              <a:rPr lang="cs-CZ" altLang="cs-CZ" sz="1000"/>
              <a:pPr/>
              <a:t>21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23025481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3771" y="219999"/>
            <a:ext cx="8929315" cy="863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dirty="0">
                <a:solidFill>
                  <a:schemeClr val="tx1"/>
                </a:solidFill>
              </a:rPr>
              <a:t>Počet kontrol v provozovnách dle velikosti dopravce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9191480"/>
              </p:ext>
            </p:extLst>
          </p:nvPr>
        </p:nvGraphicFramePr>
        <p:xfrm>
          <a:off x="2156285" y="1489205"/>
          <a:ext cx="7633470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046">
                  <a:extLst>
                    <a:ext uri="{9D8B030D-6E8A-4147-A177-3AD203B41FA5}">
                      <a16:colId xmlns:a16="http://schemas.microsoft.com/office/drawing/2014/main" val="2348765839"/>
                    </a:ext>
                  </a:extLst>
                </a:gridCol>
                <a:gridCol w="2171890">
                  <a:extLst>
                    <a:ext uri="{9D8B030D-6E8A-4147-A177-3AD203B41FA5}">
                      <a16:colId xmlns:a16="http://schemas.microsoft.com/office/drawing/2014/main" val="4176856943"/>
                    </a:ext>
                  </a:extLst>
                </a:gridCol>
                <a:gridCol w="1901728">
                  <a:extLst>
                    <a:ext uri="{9D8B030D-6E8A-4147-A177-3AD203B41FA5}">
                      <a16:colId xmlns:a16="http://schemas.microsoft.com/office/drawing/2014/main" val="466590424"/>
                    </a:ext>
                  </a:extLst>
                </a:gridCol>
                <a:gridCol w="1805806">
                  <a:extLst>
                    <a:ext uri="{9D8B030D-6E8A-4147-A177-3AD203B41FA5}">
                      <a16:colId xmlns:a16="http://schemas.microsoft.com/office/drawing/2014/main" val="2863117566"/>
                    </a:ext>
                  </a:extLst>
                </a:gridCol>
              </a:tblGrid>
              <a:tr h="82305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Velikost</a:t>
                      </a:r>
                      <a:r>
                        <a:rPr lang="cs-CZ" sz="1600" baseline="0" dirty="0">
                          <a:solidFill>
                            <a:schemeClr val="tx2"/>
                          </a:solidFill>
                        </a:rPr>
                        <a:t> vozového parku</a:t>
                      </a:r>
                      <a:endParaRPr lang="cs-CZ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Počet zkontrolovaných</a:t>
                      </a:r>
                      <a:r>
                        <a:rPr lang="cs-CZ" sz="1600" baseline="0" dirty="0">
                          <a:solidFill>
                            <a:schemeClr val="tx2"/>
                          </a:solidFill>
                        </a:rPr>
                        <a:t> dopravců</a:t>
                      </a:r>
                      <a:endParaRPr lang="cs-CZ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Počet registrovaných dopravců</a:t>
                      </a:r>
                    </a:p>
                  </a:txBody>
                  <a:tcPr marL="91438" marR="91438" marT="45725" marB="45725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Poměr kontrol a</a:t>
                      </a:r>
                      <a:r>
                        <a:rPr lang="cs-CZ" sz="1600" baseline="0" dirty="0">
                          <a:solidFill>
                            <a:schemeClr val="tx2"/>
                          </a:solidFill>
                        </a:rPr>
                        <a:t> počtu dopravců</a:t>
                      </a:r>
                      <a:endParaRPr lang="cs-CZ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>
                    <a:solidFill>
                      <a:srgbClr val="6DB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47007"/>
                  </a:ext>
                </a:extLst>
              </a:tr>
              <a:tr h="4602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11 795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0,75%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3608"/>
                  </a:ext>
                </a:extLst>
              </a:tr>
              <a:tr h="4602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až 5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8 835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1,26%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91243"/>
                  </a:ext>
                </a:extLst>
              </a:tr>
              <a:tr h="4602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až 10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2 385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2,31%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97174"/>
                  </a:ext>
                </a:extLst>
              </a:tr>
              <a:tr h="4602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až 20 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1 375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4,15%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74934"/>
                  </a:ext>
                </a:extLst>
              </a:tr>
              <a:tr h="4602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až 50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4,17%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513118"/>
                  </a:ext>
                </a:extLst>
              </a:tr>
              <a:tr h="4602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až 200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2,78%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677461"/>
                  </a:ext>
                </a:extLst>
              </a:tr>
              <a:tr h="44776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až 500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2,94%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5328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více než 500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74488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640616" y="6309320"/>
            <a:ext cx="441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C439933-EE8E-41BD-A3EC-83034BD5E948}" type="slidenum">
              <a:rPr lang="cs-CZ" altLang="cs-CZ" sz="1000"/>
              <a:pPr/>
              <a:t>22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5683452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366" y="188640"/>
            <a:ext cx="9302666" cy="719137"/>
          </a:xfrm>
        </p:spPr>
        <p:txBody>
          <a:bodyPr>
            <a:noAutofit/>
          </a:bodyPr>
          <a:lstStyle/>
          <a:p>
            <a:pPr indent="-419100"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 v letech 2011-2025 (v Kč) </a:t>
            </a:r>
          </a:p>
        </p:txBody>
      </p:sp>
      <p:graphicFrame>
        <p:nvGraphicFramePr>
          <p:cNvPr id="33795" name="Zástupný symbol pro graf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41312043"/>
              </p:ext>
            </p:extLst>
          </p:nvPr>
        </p:nvGraphicFramePr>
        <p:xfrm>
          <a:off x="1014984" y="1320062"/>
          <a:ext cx="9994392" cy="5248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9029748" imgH="5153096" progId="Excel.Chart.8">
                  <p:embed/>
                </p:oleObj>
              </mc:Choice>
              <mc:Fallback>
                <p:oleObj name="Chart" r:id="rId3" imgW="9029748" imgH="5153096" progId="Excel.Chart.8">
                  <p:embed/>
                  <p:pic>
                    <p:nvPicPr>
                      <p:cNvPr id="33795" name="Zástupný symbol pro graf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984" y="1320062"/>
                        <a:ext cx="9994392" cy="5248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33290" y="63224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AD4311C-47CB-46CD-A1BA-170473C1D823}" type="slidenum">
              <a:rPr lang="cs-CZ" altLang="cs-CZ" sz="1000"/>
              <a:pPr/>
              <a:t>23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2463806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5675" y="166977"/>
            <a:ext cx="9199459" cy="981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 v roce 2025 (v Kč) dle dopravních úřadů</a:t>
            </a:r>
          </a:p>
        </p:txBody>
      </p:sp>
      <p:graphicFrame>
        <p:nvGraphicFramePr>
          <p:cNvPr id="35843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069922"/>
              </p:ext>
            </p:extLst>
          </p:nvPr>
        </p:nvGraphicFramePr>
        <p:xfrm>
          <a:off x="1325881" y="1269912"/>
          <a:ext cx="9403012" cy="533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477250" imgH="4210050" progId="Excel.Chart.8">
                  <p:embed/>
                </p:oleObj>
              </mc:Choice>
              <mc:Fallback>
                <p:oleObj name="Chart" r:id="rId2" imgW="7477250" imgH="4210050" progId="Excel.Chart.8">
                  <p:embed/>
                  <p:pic>
                    <p:nvPicPr>
                      <p:cNvPr id="35843" name="Graf 10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881" y="1269912"/>
                        <a:ext cx="9403012" cy="5331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640616" y="630932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C439933-EE8E-41BD-A3EC-83034BD5E948}" type="slidenum">
              <a:rPr lang="cs-CZ" altLang="cs-CZ" sz="1000"/>
              <a:pPr/>
              <a:t>24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4538942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0343" y="272256"/>
            <a:ext cx="9542843" cy="792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dirty="0">
                <a:solidFill>
                  <a:schemeClr val="tx1"/>
                </a:solidFill>
              </a:rPr>
              <a:t>Poměr výše (v Kč) a počtu pokut  dle dopravních úřadů</a:t>
            </a:r>
          </a:p>
        </p:txBody>
      </p:sp>
      <p:graphicFrame>
        <p:nvGraphicFramePr>
          <p:cNvPr id="36868" name="Zástupný symbol pro obsah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141125"/>
              </p:ext>
            </p:extLst>
          </p:nvPr>
        </p:nvGraphicFramePr>
        <p:xfrm>
          <a:off x="1259119" y="1064418"/>
          <a:ext cx="10236463" cy="2620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58197" imgH="1943100" progId="Excel.Chart.8">
                  <p:embed/>
                </p:oleObj>
              </mc:Choice>
              <mc:Fallback>
                <p:oleObj name="Chart" r:id="rId2" imgW="8258197" imgH="1943100" progId="Excel.Chart.8">
                  <p:embed/>
                  <p:pic>
                    <p:nvPicPr>
                      <p:cNvPr id="36868" name="Zástupný symbol pro obsah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119" y="1064418"/>
                        <a:ext cx="10236463" cy="2620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057856"/>
              </p:ext>
            </p:extLst>
          </p:nvPr>
        </p:nvGraphicFramePr>
        <p:xfrm>
          <a:off x="1410579" y="3915282"/>
          <a:ext cx="9172607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7943739" imgH="2124206" progId="Excel.Chart.8">
                  <p:embed/>
                </p:oleObj>
              </mc:Choice>
              <mc:Fallback>
                <p:oleObj name="Chart" r:id="rId4" imgW="7943739" imgH="2124206" progId="Excel.Chart.8">
                  <p:embed/>
                  <p:pic>
                    <p:nvPicPr>
                      <p:cNvPr id="36869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579" y="3915282"/>
                        <a:ext cx="9172607" cy="276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640616" y="630932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C439933-EE8E-41BD-A3EC-83034BD5E948}" type="slidenum">
              <a:rPr lang="cs-CZ" altLang="cs-CZ" sz="1000"/>
              <a:pPr/>
              <a:t>25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57495945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0366" y="267707"/>
            <a:ext cx="9711267" cy="719137"/>
          </a:xfrm>
        </p:spPr>
        <p:txBody>
          <a:bodyPr/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Vybrané kauce v roce 2024 a 2025</a:t>
            </a:r>
          </a:p>
        </p:txBody>
      </p:sp>
      <p:graphicFrame>
        <p:nvGraphicFramePr>
          <p:cNvPr id="44035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387447"/>
              </p:ext>
            </p:extLst>
          </p:nvPr>
        </p:nvGraphicFramePr>
        <p:xfrm>
          <a:off x="985838" y="1343025"/>
          <a:ext cx="4619832" cy="444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495550" imgH="3629025" progId="Excel.Chart.8">
                  <p:embed/>
                </p:oleObj>
              </mc:Choice>
              <mc:Fallback>
                <p:oleObj name="Chart" r:id="rId2" imgW="3495550" imgH="3629025" progId="Excel.Chart.8">
                  <p:embed/>
                  <p:pic>
                    <p:nvPicPr>
                      <p:cNvPr id="44035" name="Graf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1343025"/>
                        <a:ext cx="4619832" cy="444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690492"/>
              </p:ext>
            </p:extLst>
          </p:nvPr>
        </p:nvGraphicFramePr>
        <p:xfrm>
          <a:off x="6400801" y="1343025"/>
          <a:ext cx="4057650" cy="411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3181335" imgH="3248025" progId="Excel.Chart.8">
                  <p:embed/>
                </p:oleObj>
              </mc:Choice>
              <mc:Fallback>
                <p:oleObj name="Chart" r:id="rId4" imgW="3181335" imgH="3248025" progId="Excel.Chart.8">
                  <p:embed/>
                  <p:pic>
                    <p:nvPicPr>
                      <p:cNvPr id="44036" name="Graf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1343025"/>
                        <a:ext cx="4057650" cy="411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30662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26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0363905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5063" y="191966"/>
            <a:ext cx="8939240" cy="719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Počet vybraných kaucí  v roce 2025 dle státu registrace dopravce</a:t>
            </a:r>
            <a:br>
              <a:rPr lang="cs-CZ" sz="3200" dirty="0"/>
            </a:br>
            <a:endParaRPr lang="cs-CZ" sz="3200" dirty="0"/>
          </a:p>
        </p:txBody>
      </p:sp>
      <p:graphicFrame>
        <p:nvGraphicFramePr>
          <p:cNvPr id="45060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691167"/>
              </p:ext>
            </p:extLst>
          </p:nvPr>
        </p:nvGraphicFramePr>
        <p:xfrm>
          <a:off x="1135063" y="1115568"/>
          <a:ext cx="9936162" cy="565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401182" imgH="5295900" progId="Excel.Chart.8">
                  <p:embed/>
                </p:oleObj>
              </mc:Choice>
              <mc:Fallback>
                <p:oleObj name="Chart" r:id="rId2" imgW="8401182" imgH="5295900" progId="Excel.Chart.8">
                  <p:embed/>
                  <p:pic>
                    <p:nvPicPr>
                      <p:cNvPr id="45060" name="Graf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1115568"/>
                        <a:ext cx="9936162" cy="5658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30662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27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2898660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3071" y="178847"/>
            <a:ext cx="9321607" cy="719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Výše vybraných kaucí  v roce 2025 dle státu registrace dopravce (v Kč)</a:t>
            </a:r>
            <a:br>
              <a:rPr lang="cs-CZ" sz="2800" dirty="0">
                <a:solidFill>
                  <a:schemeClr val="tx1"/>
                </a:solidFill>
              </a:rPr>
            </a:br>
            <a:endParaRPr lang="cs-CZ" sz="2800" dirty="0">
              <a:solidFill>
                <a:schemeClr val="tx1"/>
              </a:solidFill>
            </a:endParaRPr>
          </a:p>
        </p:txBody>
      </p:sp>
      <p:graphicFrame>
        <p:nvGraphicFramePr>
          <p:cNvPr id="46084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467921"/>
              </p:ext>
            </p:extLst>
          </p:nvPr>
        </p:nvGraphicFramePr>
        <p:xfrm>
          <a:off x="905257" y="969606"/>
          <a:ext cx="10338816" cy="5709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344179" imgH="5600700" progId="Excel.Chart.8">
                  <p:embed/>
                </p:oleObj>
              </mc:Choice>
              <mc:Fallback>
                <p:oleObj name="Chart" r:id="rId2" imgW="9344179" imgH="5600700" progId="Excel.Chart.8">
                  <p:embed/>
                  <p:pic>
                    <p:nvPicPr>
                      <p:cNvPr id="46084" name="Graf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257" y="969606"/>
                        <a:ext cx="10338816" cy="5709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30662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28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399820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9073" y="166560"/>
            <a:ext cx="9711267" cy="7191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tx1"/>
                </a:solidFill>
              </a:rPr>
              <a:t>Počet vybraných kaucí (KÚ) v roce 2025 dle místa kontroly</a:t>
            </a:r>
          </a:p>
        </p:txBody>
      </p:sp>
      <p:graphicFrame>
        <p:nvGraphicFramePr>
          <p:cNvPr id="47108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142011"/>
              </p:ext>
            </p:extLst>
          </p:nvPr>
        </p:nvGraphicFramePr>
        <p:xfrm>
          <a:off x="1037759" y="1230744"/>
          <a:ext cx="10116482" cy="507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53335" imgH="4010025" progId="Excel.Chart.8">
                  <p:embed/>
                </p:oleObj>
              </mc:Choice>
              <mc:Fallback>
                <p:oleObj name="Chart" r:id="rId2" imgW="7753335" imgH="4010025" progId="Excel.Chart.8">
                  <p:embed/>
                  <p:pic>
                    <p:nvPicPr>
                      <p:cNvPr id="47108" name="Graf 9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759" y="1230744"/>
                        <a:ext cx="10116482" cy="5075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30662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29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459453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366" y="219995"/>
            <a:ext cx="9711267" cy="7191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při silničních kontrolách</a:t>
            </a:r>
          </a:p>
        </p:txBody>
      </p:sp>
      <p:graphicFrame>
        <p:nvGraphicFramePr>
          <p:cNvPr id="11267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112262"/>
              </p:ext>
            </p:extLst>
          </p:nvPr>
        </p:nvGraphicFramePr>
        <p:xfrm>
          <a:off x="1847461" y="1492250"/>
          <a:ext cx="3696089" cy="355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2962183" imgH="3248091" progId="Excel.Chart.8">
                  <p:embed/>
                </p:oleObj>
              </mc:Choice>
              <mc:Fallback>
                <p:oleObj name="Chart" r:id="rId2" imgW="2962183" imgH="3248091" progId="Excel.Chart.8">
                  <p:embed/>
                  <p:pic>
                    <p:nvPicPr>
                      <p:cNvPr id="11267" name="Graf 12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461" y="1492250"/>
                        <a:ext cx="3696089" cy="3555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199111"/>
              </p:ext>
            </p:extLst>
          </p:nvPr>
        </p:nvGraphicFramePr>
        <p:xfrm>
          <a:off x="6708775" y="2771775"/>
          <a:ext cx="3797494" cy="3041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3162226" imgH="2705363" progId="Excel.Chart.8">
                  <p:embed/>
                </p:oleObj>
              </mc:Choice>
              <mc:Fallback>
                <p:oleObj name="Chart" r:id="rId4" imgW="3162226" imgH="2705363" progId="Excel.Chart.8">
                  <p:embed/>
                  <p:pic>
                    <p:nvPicPr>
                      <p:cNvPr id="11268" name="Graf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5" y="2771775"/>
                        <a:ext cx="3797494" cy="3041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11705347" y="627328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0FAAC4-D13B-4A54-AC8F-C81F7E73C2C7}" type="slidenum">
              <a:rPr lang="cs-CZ" altLang="cs-CZ" sz="1000"/>
              <a:pPr/>
              <a:t>3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31719877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8703" y="239436"/>
            <a:ext cx="10074340" cy="7191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tx1"/>
                </a:solidFill>
              </a:rPr>
              <a:t>Výše vybraných kaucí v roce 2025 dle místa kontroly (v Kč)</a:t>
            </a:r>
          </a:p>
        </p:txBody>
      </p:sp>
      <p:graphicFrame>
        <p:nvGraphicFramePr>
          <p:cNvPr id="48132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454991"/>
              </p:ext>
            </p:extLst>
          </p:nvPr>
        </p:nvGraphicFramePr>
        <p:xfrm>
          <a:off x="1371600" y="777240"/>
          <a:ext cx="9281159" cy="5766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933876" imgH="2924175" progId="Excel.Chart.8">
                  <p:embed/>
                </p:oleObj>
              </mc:Choice>
              <mc:Fallback>
                <p:oleObj name="Chart" r:id="rId2" imgW="4933876" imgH="2924175" progId="Excel.Chart.8">
                  <p:embed/>
                  <p:pic>
                    <p:nvPicPr>
                      <p:cNvPr id="48132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77240"/>
                        <a:ext cx="9281159" cy="5766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2970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30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64111425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8829" y="158377"/>
            <a:ext cx="9903387" cy="719137"/>
          </a:xfrm>
        </p:spPr>
        <p:txBody>
          <a:bodyPr/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Počet vybraných kaucí v roce 2025 dle kontrolního orgánu</a:t>
            </a:r>
          </a:p>
        </p:txBody>
      </p:sp>
      <p:graphicFrame>
        <p:nvGraphicFramePr>
          <p:cNvPr id="49156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523511"/>
              </p:ext>
            </p:extLst>
          </p:nvPr>
        </p:nvGraphicFramePr>
        <p:xfrm>
          <a:off x="2891819" y="772073"/>
          <a:ext cx="8117159" cy="465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505748" imgH="4048011" progId="Excel.Chart.8">
                  <p:embed/>
                </p:oleObj>
              </mc:Choice>
              <mc:Fallback>
                <p:oleObj name="Chart" r:id="rId2" imgW="7505748" imgH="4048011" progId="Excel.Chart.8">
                  <p:embed/>
                  <p:pic>
                    <p:nvPicPr>
                      <p:cNvPr id="49156" name="Graf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819" y="772073"/>
                        <a:ext cx="8117159" cy="4650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2970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31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4570845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1096" y="108681"/>
            <a:ext cx="9711267" cy="719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Počet koncesí v nákladní dopravě nad 3,5t 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a v osobní dopravě nad 9 osob</a:t>
            </a:r>
          </a:p>
        </p:txBody>
      </p:sp>
      <p:graphicFrame>
        <p:nvGraphicFramePr>
          <p:cNvPr id="50180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858051"/>
              </p:ext>
            </p:extLst>
          </p:nvPr>
        </p:nvGraphicFramePr>
        <p:xfrm>
          <a:off x="2264436" y="1362456"/>
          <a:ext cx="8961119" cy="472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000930" imgH="3505266" progId="Excel.Chart.8">
                  <p:embed/>
                </p:oleObj>
              </mc:Choice>
              <mc:Fallback>
                <p:oleObj name="Chart" r:id="rId2" imgW="7000930" imgH="3505266" progId="Excel.Chart.8">
                  <p:embed/>
                  <p:pic>
                    <p:nvPicPr>
                      <p:cNvPr id="50180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436" y="1362456"/>
                        <a:ext cx="8961119" cy="4727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11641227" y="62970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32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185773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4950" y="179940"/>
            <a:ext cx="9711267" cy="7191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2800" dirty="0" err="1">
                <a:solidFill>
                  <a:schemeClr val="tx1"/>
                </a:solidFill>
              </a:rPr>
              <a:t>Eurolicence</a:t>
            </a:r>
            <a:r>
              <a:rPr lang="cs-CZ" sz="2800" dirty="0">
                <a:solidFill>
                  <a:schemeClr val="tx1"/>
                </a:solidFill>
              </a:rPr>
              <a:t> a opisy platné v roce 2024 a 2025</a:t>
            </a:r>
          </a:p>
        </p:txBody>
      </p:sp>
      <p:graphicFrame>
        <p:nvGraphicFramePr>
          <p:cNvPr id="6" name="Zástupný symbol pro tabulku 5" title="Eurolicence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62533839"/>
              </p:ext>
            </p:extLst>
          </p:nvPr>
        </p:nvGraphicFramePr>
        <p:xfrm>
          <a:off x="2457196" y="1681522"/>
          <a:ext cx="6985000" cy="1593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50">
                  <a:extLst>
                    <a:ext uri="{9D8B030D-6E8A-4147-A177-3AD203B41FA5}">
                      <a16:colId xmlns:a16="http://schemas.microsoft.com/office/drawing/2014/main" val="3808704666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365470501"/>
                    </a:ext>
                  </a:extLst>
                </a:gridCol>
                <a:gridCol w="1620232">
                  <a:extLst>
                    <a:ext uri="{9D8B030D-6E8A-4147-A177-3AD203B41FA5}">
                      <a16:colId xmlns:a16="http://schemas.microsoft.com/office/drawing/2014/main" val="1647966351"/>
                    </a:ext>
                  </a:extLst>
                </a:gridCol>
                <a:gridCol w="1872268">
                  <a:extLst>
                    <a:ext uri="{9D8B030D-6E8A-4147-A177-3AD203B41FA5}">
                      <a16:colId xmlns:a16="http://schemas.microsoft.com/office/drawing/2014/main" val="74497542"/>
                    </a:ext>
                  </a:extLst>
                </a:gridCol>
              </a:tblGrid>
              <a:tr h="717475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060"/>
                          </a:solidFill>
                        </a:rPr>
                        <a:t>Eurolicence</a:t>
                      </a:r>
                    </a:p>
                  </a:txBody>
                  <a:tcPr marL="91443" marR="91443" marT="45708" marB="45708">
                    <a:solidFill>
                      <a:srgbClr val="429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CELKEM</a:t>
                      </a:r>
                    </a:p>
                  </a:txBody>
                  <a:tcPr marL="91443" marR="91443" marT="45708" marB="45708">
                    <a:solidFill>
                      <a:srgbClr val="429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Osobní</a:t>
                      </a:r>
                    </a:p>
                  </a:txBody>
                  <a:tcPr marL="91443" marR="91443" marT="45708" marB="45708">
                    <a:solidFill>
                      <a:srgbClr val="429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Nákladní</a:t>
                      </a:r>
                    </a:p>
                  </a:txBody>
                  <a:tcPr marL="91443" marR="91443" marT="45708" marB="45708">
                    <a:solidFill>
                      <a:srgbClr val="429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38281"/>
                  </a:ext>
                </a:extLst>
              </a:tr>
              <a:tr h="505639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marL="91443" marR="91443" marT="45708" marB="45708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12 399</a:t>
                      </a:r>
                    </a:p>
                  </a:txBody>
                  <a:tcPr marL="91443" marR="91443" marT="45708" marB="45708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1 151 (9,4 %)</a:t>
                      </a:r>
                    </a:p>
                  </a:txBody>
                  <a:tcPr marL="91443" marR="91443" marT="45708" marB="45708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11 248 (90,6 %)</a:t>
                      </a:r>
                    </a:p>
                  </a:txBody>
                  <a:tcPr marL="91443" marR="91443" marT="45708" marB="45708">
                    <a:solidFill>
                      <a:srgbClr val="6DB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67332"/>
                  </a:ext>
                </a:extLst>
              </a:tr>
              <a:tr h="370737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marL="91443" marR="91443" marT="45708" marB="45708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12 267</a:t>
                      </a:r>
                    </a:p>
                  </a:txBody>
                  <a:tcPr marL="91443" marR="91443" marT="45708" marB="45708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1 124 (9,2 %)</a:t>
                      </a:r>
                    </a:p>
                  </a:txBody>
                  <a:tcPr marL="91443" marR="91443" marT="45708" marB="45708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11 143 (90,8 %)</a:t>
                      </a:r>
                    </a:p>
                  </a:txBody>
                  <a:tcPr marL="91443" marR="91443" marT="45708" marB="45708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9547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tabulk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102769"/>
              </p:ext>
            </p:extLst>
          </p:nvPr>
        </p:nvGraphicFramePr>
        <p:xfrm>
          <a:off x="2457196" y="4121126"/>
          <a:ext cx="6985000" cy="165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50">
                  <a:extLst>
                    <a:ext uri="{9D8B030D-6E8A-4147-A177-3AD203B41FA5}">
                      <a16:colId xmlns:a16="http://schemas.microsoft.com/office/drawing/2014/main" val="3808704666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365470501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1647966351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74497542"/>
                    </a:ext>
                  </a:extLst>
                </a:gridCol>
              </a:tblGrid>
              <a:tr h="791261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060"/>
                          </a:solidFill>
                        </a:rPr>
                        <a:t>Opisy</a:t>
                      </a:r>
                    </a:p>
                  </a:txBody>
                  <a:tcPr marL="91436" marR="91436" marT="45697" marB="45697">
                    <a:solidFill>
                      <a:srgbClr val="429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CELKEM</a:t>
                      </a:r>
                    </a:p>
                  </a:txBody>
                  <a:tcPr marL="91436" marR="91436" marT="45697" marB="45697">
                    <a:solidFill>
                      <a:srgbClr val="429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Osobní</a:t>
                      </a:r>
                    </a:p>
                  </a:txBody>
                  <a:tcPr marL="91436" marR="91436" marT="45697" marB="45697">
                    <a:solidFill>
                      <a:srgbClr val="429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Nákladní</a:t>
                      </a:r>
                    </a:p>
                  </a:txBody>
                  <a:tcPr marL="91436" marR="91436" marT="45697" marB="45697">
                    <a:solidFill>
                      <a:srgbClr val="429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38281"/>
                  </a:ext>
                </a:extLst>
              </a:tr>
              <a:tr h="433520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marL="91436" marR="91436" marT="45697" marB="45697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77 645</a:t>
                      </a:r>
                    </a:p>
                  </a:txBody>
                  <a:tcPr marL="91436" marR="91436" marT="45697" marB="45697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4 727 (6,1 %)</a:t>
                      </a:r>
                    </a:p>
                  </a:txBody>
                  <a:tcPr marL="91436" marR="91436" marT="45697" marB="45697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72 918 (93,9 %)</a:t>
                      </a:r>
                    </a:p>
                  </a:txBody>
                  <a:tcPr marL="91436" marR="91436" marT="45697" marB="45697">
                    <a:solidFill>
                      <a:srgbClr val="6DB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67332"/>
                  </a:ext>
                </a:extLst>
              </a:tr>
              <a:tr h="430982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marL="91436" marR="91436" marT="45697" marB="45697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77 507</a:t>
                      </a:r>
                    </a:p>
                  </a:txBody>
                  <a:tcPr marL="91436" marR="91436" marT="45697" marB="45697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4 814 (6,2 %)</a:t>
                      </a:r>
                    </a:p>
                  </a:txBody>
                  <a:tcPr marL="91436" marR="91436" marT="45697" marB="45697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72 693 (93,8 %)</a:t>
                      </a:r>
                    </a:p>
                  </a:txBody>
                  <a:tcPr marL="91436" marR="91436" marT="45697" marB="45697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9547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1633290" y="630662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33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80596468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0366" y="188640"/>
            <a:ext cx="9439825" cy="719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Platné Eurolicence  v nákladní dopravě v letech 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2013 - 2025</a:t>
            </a:r>
          </a:p>
        </p:txBody>
      </p:sp>
      <p:graphicFrame>
        <p:nvGraphicFramePr>
          <p:cNvPr id="5222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993145"/>
              </p:ext>
            </p:extLst>
          </p:nvPr>
        </p:nvGraphicFramePr>
        <p:xfrm>
          <a:off x="966897" y="1875290"/>
          <a:ext cx="9966325" cy="402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096459" imgH="3495661" progId="Excel.Chart.8">
                  <p:embed/>
                </p:oleObj>
              </mc:Choice>
              <mc:Fallback>
                <p:oleObj name="Chart" r:id="rId2" imgW="9096459" imgH="3495661" progId="Excel.Chart.8">
                  <p:embed/>
                  <p:pic>
                    <p:nvPicPr>
                      <p:cNvPr id="52228" name="Graf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897" y="1875290"/>
                        <a:ext cx="9966325" cy="4022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289159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34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525706467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0366" y="188640"/>
            <a:ext cx="9711267" cy="719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Platné Eurolicence  v osobní dopravě v letech 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2013 - 2025</a:t>
            </a:r>
          </a:p>
        </p:txBody>
      </p:sp>
      <p:graphicFrame>
        <p:nvGraphicFramePr>
          <p:cNvPr id="53252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226002"/>
              </p:ext>
            </p:extLst>
          </p:nvPr>
        </p:nvGraphicFramePr>
        <p:xfrm>
          <a:off x="1151752" y="1339836"/>
          <a:ext cx="9250363" cy="482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153585" imgH="4771940" progId="Excel.Chart.8">
                  <p:embed/>
                </p:oleObj>
              </mc:Choice>
              <mc:Fallback>
                <p:oleObj name="Chart" r:id="rId2" imgW="9153585" imgH="4771940" progId="Excel.Chart.8">
                  <p:embed/>
                  <p:pic>
                    <p:nvPicPr>
                      <p:cNvPr id="53252" name="Graf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752" y="1339836"/>
                        <a:ext cx="9250363" cy="482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2970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35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36348349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3988" y="159618"/>
            <a:ext cx="9711267" cy="719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Počet platných eurolicencí v roce 2025 dle dopravních úřadů a porovnání s rokem 2024</a:t>
            </a:r>
          </a:p>
        </p:txBody>
      </p:sp>
      <p:graphicFrame>
        <p:nvGraphicFramePr>
          <p:cNvPr id="5" name="Zástupný symbol pro tabulku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7920877"/>
              </p:ext>
            </p:extLst>
          </p:nvPr>
        </p:nvGraphicFramePr>
        <p:xfrm>
          <a:off x="972021" y="1233733"/>
          <a:ext cx="10439318" cy="5321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7675">
                  <a:extLst>
                    <a:ext uri="{9D8B030D-6E8A-4147-A177-3AD203B41FA5}">
                      <a16:colId xmlns:a16="http://schemas.microsoft.com/office/drawing/2014/main" val="1704529508"/>
                    </a:ext>
                  </a:extLst>
                </a:gridCol>
                <a:gridCol w="2193728">
                  <a:extLst>
                    <a:ext uri="{9D8B030D-6E8A-4147-A177-3AD203B41FA5}">
                      <a16:colId xmlns:a16="http://schemas.microsoft.com/office/drawing/2014/main" val="2933081852"/>
                    </a:ext>
                  </a:extLst>
                </a:gridCol>
                <a:gridCol w="2223135">
                  <a:extLst>
                    <a:ext uri="{9D8B030D-6E8A-4147-A177-3AD203B41FA5}">
                      <a16:colId xmlns:a16="http://schemas.microsoft.com/office/drawing/2014/main" val="2096048669"/>
                    </a:ext>
                  </a:extLst>
                </a:gridCol>
                <a:gridCol w="2086772">
                  <a:extLst>
                    <a:ext uri="{9D8B030D-6E8A-4147-A177-3AD203B41FA5}">
                      <a16:colId xmlns:a16="http://schemas.microsoft.com/office/drawing/2014/main" val="1376120330"/>
                    </a:ext>
                  </a:extLst>
                </a:gridCol>
                <a:gridCol w="2258008">
                  <a:extLst>
                    <a:ext uri="{9D8B030D-6E8A-4147-A177-3AD203B41FA5}">
                      <a16:colId xmlns:a16="http://schemas.microsoft.com/office/drawing/2014/main" val="1086978749"/>
                    </a:ext>
                  </a:extLst>
                </a:gridCol>
              </a:tblGrid>
              <a:tr h="360732">
                <a:tc gridSpan="5"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5882" marR="5882" marT="5881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184121"/>
                  </a:ext>
                </a:extLst>
              </a:tr>
              <a:tr h="8092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Kraj</a:t>
                      </a:r>
                      <a:endParaRPr lang="cs-CZ" sz="1400" b="1" i="1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Počet platných licencí ND </a:t>
                      </a:r>
                    </a:p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(2025-2024)</a:t>
                      </a:r>
                      <a:endParaRPr lang="cs-CZ" sz="1400" b="1" i="1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Počet platných opisů licencí ND  (2025-2024)</a:t>
                      </a:r>
                    </a:p>
                  </a:txBody>
                  <a:tcPr marL="5882" marR="5882" marT="5881" marB="0" anchor="ctr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Počet platných licencí OD</a:t>
                      </a:r>
                    </a:p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(2025-2024)</a:t>
                      </a:r>
                      <a:endParaRPr lang="cs-CZ" sz="1400" b="1" i="1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Počet platných opisů licencí OD</a:t>
                      </a:r>
                      <a:r>
                        <a:rPr lang="cs-CZ" sz="14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(2025-2024)  </a:t>
                      </a:r>
                      <a:endParaRPr lang="cs-CZ" sz="1400" b="1" i="1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6DB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52832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Jihočeský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687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(-32)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4 934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(-90)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67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(-5)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222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(-26)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07807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Jihomoravský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1 348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(-28)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7 642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(-227)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121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600 (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-12)</a:t>
                      </a: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81477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Karlovarský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237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(-15)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1 376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(-74)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28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(-3)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135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(-12)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39780"/>
                  </a:ext>
                </a:extLst>
              </a:tr>
              <a:tr h="2720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Královéhradecký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601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(-19)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3 849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(-245)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68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(-1)</a:t>
                      </a: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297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(-4)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391234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Liberecký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319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1 994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(+259)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44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186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(+2)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329931"/>
                  </a:ext>
                </a:extLst>
              </a:tr>
              <a:tr h="3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MHMP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1 591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(+114)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11 369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(+190)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205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(+3)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1 370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(+143)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698498"/>
                  </a:ext>
                </a:extLst>
              </a:tr>
              <a:tr h="3300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Moravskoslezský</a:t>
                      </a: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1 227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(-24)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6 729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(-108)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86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(-6)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320 </a:t>
                      </a: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267018"/>
                  </a:ext>
                </a:extLst>
              </a:tr>
              <a:tr h="2446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Olomoucký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644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(-22)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3858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(+77)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53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177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(+2)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972720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Pardubický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476 </a:t>
                      </a: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3 717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(+13)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43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(-8)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161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(-16)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554922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Plzeňský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619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(-7)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4 349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(-92)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48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(+1)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185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(+21)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58379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Středočeský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1 371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(-11)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10 175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(+172)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173 </a:t>
                      </a: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584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(+2)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87653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Ústecký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742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5 036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(+56)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83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250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(+13)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77697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Vysočina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507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(-34)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3 185 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(-80)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39 </a:t>
                      </a: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126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01755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Zlínský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774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(-24)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4 480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(-76)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66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201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(-25)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91933"/>
                  </a:ext>
                </a:extLst>
              </a:tr>
              <a:tr h="5289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CELKEM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11 143 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(-105)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72 693 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(-225)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1 124 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(-27)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4 814 </a:t>
                      </a: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(+87)</a:t>
                      </a:r>
                    </a:p>
                  </a:txBody>
                  <a:tcPr marL="9525" marR="9525" marT="9524" marB="0" anchor="ctr">
                    <a:solidFill>
                      <a:srgbClr val="82C0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79403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11640616" y="6309320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36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01731752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27878-7249-41F4-8CBC-B5C81373A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836" y="2601376"/>
            <a:ext cx="6354147" cy="827624"/>
          </a:xfrm>
        </p:spPr>
        <p:txBody>
          <a:bodyPr/>
          <a:lstStyle/>
          <a:p>
            <a:pPr marL="180000">
              <a:spcBef>
                <a:spcPts val="1200"/>
              </a:spcBef>
            </a:pPr>
            <a:r>
              <a:rPr lang="cs-CZ" sz="3600" b="0" dirty="0"/>
              <a:t>Děkujeme za spolupráci</a:t>
            </a:r>
            <a:br>
              <a:rPr lang="cs-CZ" sz="3600" b="0" dirty="0"/>
            </a:br>
            <a:r>
              <a:rPr lang="cs-CZ" sz="3600" b="0" dirty="0"/>
              <a:t>	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E3664BB-A5C7-5746-7357-0B15A7BA4443}"/>
              </a:ext>
            </a:extLst>
          </p:cNvPr>
          <p:cNvSpPr txBox="1">
            <a:spLocks/>
          </p:cNvSpPr>
          <p:nvPr/>
        </p:nvSpPr>
        <p:spPr>
          <a:xfrm>
            <a:off x="5324671" y="3270380"/>
            <a:ext cx="5321559" cy="25491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>
              <a:spcBef>
                <a:spcPts val="1200"/>
              </a:spcBef>
            </a:pPr>
            <a:r>
              <a:rPr lang="cs-CZ" sz="3600" b="0" dirty="0"/>
              <a:t>	</a:t>
            </a:r>
            <a:r>
              <a:rPr lang="cs-CZ" sz="2800" b="0" dirty="0"/>
              <a:t>Dopravním úřadům</a:t>
            </a:r>
            <a:br>
              <a:rPr lang="cs-CZ" sz="2800" b="0" dirty="0"/>
            </a:br>
            <a:r>
              <a:rPr lang="cs-CZ" sz="2800" b="0" dirty="0"/>
              <a:t>	Policii České republiky </a:t>
            </a:r>
            <a:br>
              <a:rPr lang="cs-CZ" sz="2800" b="0" dirty="0"/>
            </a:br>
            <a:r>
              <a:rPr lang="cs-CZ" sz="2800" b="0" dirty="0"/>
              <a:t>	Inspekci silniční dopravy</a:t>
            </a:r>
            <a:endParaRPr lang="cs-CZ" sz="3600" b="0" dirty="0"/>
          </a:p>
        </p:txBody>
      </p:sp>
    </p:spTree>
    <p:extLst>
      <p:ext uri="{BB962C8B-B14F-4D97-AF65-F5344CB8AC3E}">
        <p14:creationId xmlns:p14="http://schemas.microsoft.com/office/powerpoint/2010/main" val="272638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504" y="225632"/>
            <a:ext cx="9528341" cy="7444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Počet vozidel zkontrolovaných při silničních kontrolách</a:t>
            </a:r>
          </a:p>
        </p:txBody>
      </p:sp>
      <p:graphicFrame>
        <p:nvGraphicFramePr>
          <p:cNvPr id="1229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249829"/>
              </p:ext>
            </p:extLst>
          </p:nvPr>
        </p:nvGraphicFramePr>
        <p:xfrm>
          <a:off x="1028208" y="1069849"/>
          <a:ext cx="9930384" cy="4274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867391" imgH="3305438" progId="Excel.Chart.8">
                  <p:embed/>
                </p:oleObj>
              </mc:Choice>
              <mc:Fallback>
                <p:oleObj name="Chart" r:id="rId3" imgW="7867391" imgH="3305438" progId="Excel.Chart.8">
                  <p:embed/>
                  <p:pic>
                    <p:nvPicPr>
                      <p:cNvPr id="12295" name="Graf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208" y="1069849"/>
                        <a:ext cx="9930384" cy="4274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11705347" y="626534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55F517-B7E9-445B-8739-25EBF8552A1C}" type="slidenum">
              <a:rPr lang="cs-CZ" altLang="cs-CZ" sz="1000"/>
              <a:pPr/>
              <a:t>4</a:t>
            </a:fld>
            <a:endParaRPr lang="cs-CZ" sz="1000" dirty="0"/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1A307989-FAD5-2143-8337-C5A49999D06E}"/>
              </a:ext>
            </a:extLst>
          </p:cNvPr>
          <p:cNvSpPr/>
          <p:nvPr/>
        </p:nvSpPr>
        <p:spPr>
          <a:xfrm rot="19604941">
            <a:off x="6805948" y="4988719"/>
            <a:ext cx="1569955" cy="25603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Závadovost</a:t>
            </a:r>
            <a:r>
              <a:rPr lang="cs-CZ" sz="1400" dirty="0"/>
              <a:t> 20,8 %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D5140B41-EF8E-673E-E521-F1437416F71E}"/>
              </a:ext>
            </a:extLst>
          </p:cNvPr>
          <p:cNvSpPr/>
          <p:nvPr/>
        </p:nvSpPr>
        <p:spPr>
          <a:xfrm rot="19604941">
            <a:off x="7604883" y="4988719"/>
            <a:ext cx="1569955" cy="25603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Závadovost</a:t>
            </a:r>
            <a:r>
              <a:rPr lang="cs-CZ" sz="1400" dirty="0"/>
              <a:t> 18,5 %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C0723360-9D44-1AA1-DE86-A3959984E27D}"/>
              </a:ext>
            </a:extLst>
          </p:cNvPr>
          <p:cNvSpPr/>
          <p:nvPr/>
        </p:nvSpPr>
        <p:spPr>
          <a:xfrm rot="19604941">
            <a:off x="8407485" y="4988719"/>
            <a:ext cx="1569955" cy="25603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Závadovost</a:t>
            </a:r>
            <a:r>
              <a:rPr lang="cs-CZ" sz="1400" dirty="0"/>
              <a:t> 20,1 %</a:t>
            </a:r>
          </a:p>
        </p:txBody>
      </p:sp>
    </p:spTree>
    <p:extLst>
      <p:ext uri="{BB962C8B-B14F-4D97-AF65-F5344CB8AC3E}">
        <p14:creationId xmlns:p14="http://schemas.microsoft.com/office/powerpoint/2010/main" val="42672425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4168" y="232012"/>
            <a:ext cx="9443012" cy="1044575"/>
          </a:xfrm>
        </p:spPr>
        <p:txBody>
          <a:bodyPr/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Kontroly na silnici v roce 2024 a 2025 dle kontrolního orgánu</a:t>
            </a:r>
          </a:p>
        </p:txBody>
      </p:sp>
      <p:graphicFrame>
        <p:nvGraphicFramePr>
          <p:cNvPr id="14340" name="Graf 8"/>
          <p:cNvGraphicFramePr>
            <a:graphicFrameLocks/>
          </p:cNvGraphicFramePr>
          <p:nvPr/>
        </p:nvGraphicFramePr>
        <p:xfrm>
          <a:off x="1847850" y="1385888"/>
          <a:ext cx="5126038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038965" imgH="2676394" progId="Excel.Chart.8">
                  <p:embed/>
                </p:oleObj>
              </mc:Choice>
              <mc:Fallback>
                <p:oleObj name="Chart" r:id="rId2" imgW="5038965" imgH="2676394" progId="Excel.Chart.8">
                  <p:embed/>
                  <p:pic>
                    <p:nvPicPr>
                      <p:cNvPr id="14340" name="Graf 8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385888"/>
                        <a:ext cx="5126038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11712624" y="6309320"/>
            <a:ext cx="2948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F2C7F7F2-9CD4-4152-BCB8-80FCF626EB72}" type="slidenum">
              <a:rPr lang="cs-CZ" altLang="cs-CZ" sz="1000"/>
              <a:pPr/>
              <a:t>5</a:t>
            </a:fld>
            <a:endParaRPr lang="cs-CZ" sz="1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C72B6A-5C9A-6086-0806-69060EAF0DBB}"/>
              </a:ext>
            </a:extLst>
          </p:cNvPr>
          <p:cNvSpPr txBox="1"/>
          <p:nvPr/>
        </p:nvSpPr>
        <p:spPr>
          <a:xfrm>
            <a:off x="911424" y="5373216"/>
            <a:ext cx="963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 1. 7. 2025 (novela zákona o SD) transformace Centra služeb pro silniční dopravu (CSPSD) na    Inspekci silniční dopravy (INSID).</a:t>
            </a:r>
          </a:p>
        </p:txBody>
      </p:sp>
      <p:graphicFrame>
        <p:nvGraphicFramePr>
          <p:cNvPr id="8" name="Graf 8">
            <a:extLst>
              <a:ext uri="{FF2B5EF4-FFF2-40B4-BE49-F238E27FC236}">
                <a16:creationId xmlns:a16="http://schemas.microsoft.com/office/drawing/2014/main" id="{09FD40F9-494B-47BC-9079-CD17CA1A9DB5}"/>
              </a:ext>
            </a:extLst>
          </p:cNvPr>
          <p:cNvGraphicFramePr>
            <a:graphicFrameLocks/>
          </p:cNvGraphicFramePr>
          <p:nvPr/>
        </p:nvGraphicFramePr>
        <p:xfrm>
          <a:off x="6253163" y="2965450"/>
          <a:ext cx="3832225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343548" imgH="2648016" progId="Excel.Chart.8">
                  <p:embed/>
                </p:oleObj>
              </mc:Choice>
              <mc:Fallback>
                <p:oleObj name="Chart" r:id="rId4" imgW="4343548" imgH="2648016" progId="Excel.Chart.8">
                  <p:embed/>
                  <p:pic>
                    <p:nvPicPr>
                      <p:cNvPr id="8" name="Graf 8">
                        <a:extLst>
                          <a:ext uri="{FF2B5EF4-FFF2-40B4-BE49-F238E27FC236}">
                            <a16:creationId xmlns:a16="http://schemas.microsoft.com/office/drawing/2014/main" id="{09FD40F9-494B-47BC-9079-CD17CA1A9DB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2965450"/>
                        <a:ext cx="3832225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vězda: šesticípá 4">
            <a:extLst>
              <a:ext uri="{FF2B5EF4-FFF2-40B4-BE49-F238E27FC236}">
                <a16:creationId xmlns:a16="http://schemas.microsoft.com/office/drawing/2014/main" id="{F3267DE0-D3A7-D737-5A90-07520156E4BE}"/>
              </a:ext>
            </a:extLst>
          </p:cNvPr>
          <p:cNvSpPr/>
          <p:nvPr/>
        </p:nvSpPr>
        <p:spPr>
          <a:xfrm>
            <a:off x="911424" y="5502303"/>
            <a:ext cx="45719" cy="51302"/>
          </a:xfrm>
          <a:prstGeom prst="star6">
            <a:avLst>
              <a:gd name="adj" fmla="val 13079"/>
              <a:gd name="hf" fmla="val 1154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Hvězda: šesticípá 5">
            <a:extLst>
              <a:ext uri="{FF2B5EF4-FFF2-40B4-BE49-F238E27FC236}">
                <a16:creationId xmlns:a16="http://schemas.microsoft.com/office/drawing/2014/main" id="{28A6980D-727C-4DA7-3359-F673CF362B88}"/>
              </a:ext>
            </a:extLst>
          </p:cNvPr>
          <p:cNvSpPr/>
          <p:nvPr/>
        </p:nvSpPr>
        <p:spPr>
          <a:xfrm>
            <a:off x="5954740" y="3690730"/>
            <a:ext cx="45719" cy="51302"/>
          </a:xfrm>
          <a:prstGeom prst="star6">
            <a:avLst>
              <a:gd name="adj" fmla="val 13079"/>
              <a:gd name="hf" fmla="val 1154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07796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7665" y="225718"/>
            <a:ext cx="9475278" cy="1008112"/>
          </a:xfrm>
        </p:spPr>
        <p:txBody>
          <a:bodyPr/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Silniční kontroly MD – CSPSD/INSID v roce 2025 dle států a závad</a:t>
            </a:r>
          </a:p>
        </p:txBody>
      </p:sp>
      <p:graphicFrame>
        <p:nvGraphicFramePr>
          <p:cNvPr id="15364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117085"/>
              </p:ext>
            </p:extLst>
          </p:nvPr>
        </p:nvGraphicFramePr>
        <p:xfrm>
          <a:off x="537369" y="1324948"/>
          <a:ext cx="11117262" cy="530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401452" imgH="4677038" progId="Excel.Chart.8">
                  <p:embed/>
                </p:oleObj>
              </mc:Choice>
              <mc:Fallback>
                <p:oleObj name="Chart" r:id="rId2" imgW="9401452" imgH="4677038" progId="Excel.Chart.8">
                  <p:embed/>
                  <p:pic>
                    <p:nvPicPr>
                      <p:cNvPr id="15364" name="Graf 14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9" y="1324948"/>
                        <a:ext cx="11117262" cy="5307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11712624" y="6309320"/>
            <a:ext cx="2948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F1C440-04B7-4686-A79A-7CF52966482D}" type="slidenum">
              <a:rPr lang="cs-CZ" altLang="cs-CZ" sz="1000"/>
              <a:pPr/>
              <a:t>6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4584970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872" y="151606"/>
            <a:ext cx="9910612" cy="1341438"/>
          </a:xfrm>
        </p:spPr>
        <p:txBody>
          <a:bodyPr/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Porovnání zjištěné závadovosti kontrolním orgánem v roce 2025 při silničních kontrolách řidičů dle místa registrace dopravce</a:t>
            </a:r>
          </a:p>
        </p:txBody>
      </p:sp>
      <p:graphicFrame>
        <p:nvGraphicFramePr>
          <p:cNvPr id="16388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216751"/>
              </p:ext>
            </p:extLst>
          </p:nvPr>
        </p:nvGraphicFramePr>
        <p:xfrm>
          <a:off x="1595535" y="1781174"/>
          <a:ext cx="9078815" cy="4528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01096" imgH="4010011" progId="Excel.Chart.8">
                  <p:embed/>
                </p:oleObj>
              </mc:Choice>
              <mc:Fallback>
                <p:oleObj name="Chart" r:id="rId2" imgW="8001096" imgH="4010011" progId="Excel.Chart.8">
                  <p:embed/>
                  <p:pic>
                    <p:nvPicPr>
                      <p:cNvPr id="16388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535" y="1781174"/>
                        <a:ext cx="9078815" cy="4528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11712624" y="630932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91B338-8EA8-4CCB-A576-543EE9F8846D}" type="slidenum">
              <a:rPr lang="cs-CZ" altLang="cs-CZ" sz="1000"/>
              <a:pPr/>
              <a:t>7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8224886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1052513" y="260398"/>
            <a:ext cx="9690486" cy="1008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Procenta závadových vozidel při silničních kontrolách</a:t>
            </a:r>
          </a:p>
        </p:txBody>
      </p:sp>
      <p:graphicFrame>
        <p:nvGraphicFramePr>
          <p:cNvPr id="17411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87837235"/>
              </p:ext>
            </p:extLst>
          </p:nvPr>
        </p:nvGraphicFramePr>
        <p:xfrm>
          <a:off x="1055689" y="1527175"/>
          <a:ext cx="10094393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10372785" imgH="4381571" progId="Excel.Chart.8">
                  <p:embed/>
                </p:oleObj>
              </mc:Choice>
              <mc:Fallback>
                <p:oleObj name="Chart" r:id="rId2" imgW="10372785" imgH="4381571" progId="Excel.Chart.8">
                  <p:embed/>
                  <p:pic>
                    <p:nvPicPr>
                      <p:cNvPr id="17411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9" y="1527175"/>
                        <a:ext cx="10094393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97410" y="630662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AD4311C-47CB-46CD-A1BA-170473C1D823}" type="slidenum">
              <a:rPr lang="cs-CZ" altLang="cs-CZ" sz="1000"/>
              <a:pPr/>
              <a:t>8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57675621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82" y="228843"/>
            <a:ext cx="9741336" cy="72531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Silniční kontroly vozidel registrovaných v ČR </a:t>
            </a:r>
            <a:b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v sousedních státech</a:t>
            </a:r>
          </a:p>
        </p:txBody>
      </p:sp>
      <p:graphicFrame>
        <p:nvGraphicFramePr>
          <p:cNvPr id="4" name="Zástupný symbol pro tabulku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74270123"/>
              </p:ext>
            </p:extLst>
          </p:nvPr>
        </p:nvGraphicFramePr>
        <p:xfrm>
          <a:off x="1942286" y="1642820"/>
          <a:ext cx="8165565" cy="4039523"/>
        </p:xfrm>
        <a:graphic>
          <a:graphicData uri="http://schemas.openxmlformats.org/drawingml/2006/table">
            <a:tbl>
              <a:tblPr/>
              <a:tblGrid>
                <a:gridCol w="1647929">
                  <a:extLst>
                    <a:ext uri="{9D8B030D-6E8A-4147-A177-3AD203B41FA5}">
                      <a16:colId xmlns:a16="http://schemas.microsoft.com/office/drawing/2014/main" val="1601403174"/>
                    </a:ext>
                  </a:extLst>
                </a:gridCol>
                <a:gridCol w="1573849">
                  <a:extLst>
                    <a:ext uri="{9D8B030D-6E8A-4147-A177-3AD203B41FA5}">
                      <a16:colId xmlns:a16="http://schemas.microsoft.com/office/drawing/2014/main" val="4069173958"/>
                    </a:ext>
                  </a:extLst>
                </a:gridCol>
                <a:gridCol w="1647929">
                  <a:extLst>
                    <a:ext uri="{9D8B030D-6E8A-4147-A177-3AD203B41FA5}">
                      <a16:colId xmlns:a16="http://schemas.microsoft.com/office/drawing/2014/main" val="505385395"/>
                    </a:ext>
                  </a:extLst>
                </a:gridCol>
                <a:gridCol w="1647929">
                  <a:extLst>
                    <a:ext uri="{9D8B030D-6E8A-4147-A177-3AD203B41FA5}">
                      <a16:colId xmlns:a16="http://schemas.microsoft.com/office/drawing/2014/main" val="4055066207"/>
                    </a:ext>
                  </a:extLst>
                </a:gridCol>
                <a:gridCol w="1647929">
                  <a:extLst>
                    <a:ext uri="{9D8B030D-6E8A-4147-A177-3AD203B41FA5}">
                      <a16:colId xmlns:a16="http://schemas.microsoft.com/office/drawing/2014/main" val="1215130241"/>
                    </a:ext>
                  </a:extLst>
                </a:gridCol>
              </a:tblGrid>
              <a:tr h="522263">
                <a:tc>
                  <a:txBody>
                    <a:bodyPr/>
                    <a:lstStyle/>
                    <a:p>
                      <a:pPr algn="l" fontAlgn="b"/>
                      <a:endParaRPr lang="cs-CZ" sz="800" b="1" i="0" u="none" strike="noStrike" dirty="0">
                        <a:effectLst/>
                        <a:latin typeface="+mn-lt"/>
                      </a:endParaRPr>
                    </a:p>
                  </a:txBody>
                  <a:tcPr marL="7422" marR="7422" marT="7422" marB="0" anchor="b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Stát registrace vozidla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Počet zkontrolovaných vozidel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Počet vozidel se závadou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Závadovost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259403"/>
                  </a:ext>
                </a:extLst>
              </a:tr>
              <a:tr h="35172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 roce 2024 bylo zkontrolováno</a:t>
                      </a:r>
                    </a:p>
                  </a:txBody>
                  <a:tcPr marL="7422" marR="7422" marT="7422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Česká republika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16 017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3 475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</a:t>
                      </a:r>
                      <a:r>
                        <a:rPr lang="cs-CZ" sz="900" b="1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cs-CZ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755338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Polsko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10 448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1 344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057370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Slovensko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3 357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624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667388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Německo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19,2%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431552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Rakousko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13,9%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236042"/>
                  </a:ext>
                </a:extLst>
              </a:tr>
              <a:tr h="35172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V roce 2025 bylo zkontrolováno</a:t>
                      </a:r>
                    </a:p>
                  </a:txBody>
                  <a:tcPr marL="7422" marR="7422" marT="7422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 Česká republika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19 001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4 228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22,25</a:t>
                      </a:r>
                      <a:r>
                        <a:rPr lang="cs-CZ" sz="900" b="1" i="0" u="none" strike="noStrike" kern="1200" noProof="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cs-CZ" sz="900" b="1" i="0" u="none" strike="noStrike" kern="1200" dirty="0">
                        <a:solidFill>
                          <a:srgbClr val="0066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55045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 Polsko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11 117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1 546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13,91%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926833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 Slovensko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3 079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571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18,54%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46526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 Německo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624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29,65%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214973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 Rakousko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424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19,34%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954091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11697410" y="629709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9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946010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JVS PPT Dark">
  <a:themeElements>
    <a:clrScheme name="JVS barvy">
      <a:dk1>
        <a:srgbClr val="545860"/>
      </a:dk1>
      <a:lt1>
        <a:srgbClr val="FFFFFF"/>
      </a:lt1>
      <a:dk2>
        <a:srgbClr val="0C1838"/>
      </a:dk2>
      <a:lt2>
        <a:srgbClr val="A7A9B3"/>
      </a:lt2>
      <a:accent1>
        <a:srgbClr val="00459B"/>
      </a:accent1>
      <a:accent2>
        <a:srgbClr val="D70C0F"/>
      </a:accent2>
      <a:accent3>
        <a:srgbClr val="F7C1B9"/>
      </a:accent3>
      <a:accent4>
        <a:srgbClr val="690527"/>
      </a:accent4>
      <a:accent5>
        <a:srgbClr val="9DC8E9"/>
      </a:accent5>
      <a:accent6>
        <a:srgbClr val="878A95"/>
      </a:accent6>
      <a:hlink>
        <a:srgbClr val="008C99"/>
      </a:hlink>
      <a:folHlink>
        <a:srgbClr val="452E73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8000" indent="-288000" algn="l">
          <a:spcAft>
            <a:spcPts val="1000"/>
          </a:spcAft>
          <a:buClr>
            <a:schemeClr val="accent5"/>
          </a:buClr>
          <a:buSzPct val="90000"/>
          <a:buFont typeface="Wingdings" pitchFamily="2" charset="2"/>
          <a:buChar char="§"/>
          <a:defRPr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VS PPS Light">
  <a:themeElements>
    <a:clrScheme name="JVS UOSS 1">
      <a:dk1>
        <a:srgbClr val="545860"/>
      </a:dk1>
      <a:lt1>
        <a:srgbClr val="FFFFFF"/>
      </a:lt1>
      <a:dk2>
        <a:srgbClr val="0C1838"/>
      </a:dk2>
      <a:lt2>
        <a:srgbClr val="A7A9B3"/>
      </a:lt2>
      <a:accent1>
        <a:srgbClr val="00459B"/>
      </a:accent1>
      <a:accent2>
        <a:srgbClr val="D70C0F"/>
      </a:accent2>
      <a:accent3>
        <a:srgbClr val="F7C1B9"/>
      </a:accent3>
      <a:accent4>
        <a:srgbClr val="690527"/>
      </a:accent4>
      <a:accent5>
        <a:srgbClr val="9DC8E9"/>
      </a:accent5>
      <a:accent6>
        <a:srgbClr val="878A95"/>
      </a:accent6>
      <a:hlink>
        <a:srgbClr val="008C99"/>
      </a:hlink>
      <a:folHlink>
        <a:srgbClr val="452E73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8000" indent="-288000" algn="l">
          <a:spcAft>
            <a:spcPts val="1000"/>
          </a:spcAft>
          <a:buClr>
            <a:schemeClr val="accent1"/>
          </a:buClr>
          <a:buSzPct val="90000"/>
          <a:buFont typeface="Wingdings" pitchFamily="2" charset="2"/>
          <a:buChar char="§"/>
          <a:defRPr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2277912d-9486-427e-8771-074d29398b0d" xsi:nil="true"/>
    <_dlc_DocId xmlns="2277912d-9486-427e-8771-074d29398b0d" xsi:nil="true"/>
    <_dlc_DocIdUrl xmlns="2277912d-9486-427e-8771-074d29398b0d">
      <Url xsi:nil="true"/>
      <Description xsi:nil="true"/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BFDC4E4214F74EA1F46E53A922CD63" ma:contentTypeVersion="8" ma:contentTypeDescription="Vytvoří nový dokument" ma:contentTypeScope="" ma:versionID="fca15ebfb45a84840779f357165fb05b">
  <xsd:schema xmlns:xsd="http://www.w3.org/2001/XMLSchema" xmlns:xs="http://www.w3.org/2001/XMLSchema" xmlns:p="http://schemas.microsoft.com/office/2006/metadata/properties" xmlns:ns2="2277912d-9486-427e-8771-074d29398b0d" targetNamespace="http://schemas.microsoft.com/office/2006/metadata/properties" ma:root="true" ma:fieldsID="7cb399c8b356b96102f271ec8bbdbde5" ns2:_="">
    <xsd:import namespace="2277912d-9486-427e-8771-074d29398b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7912d-9486-427e-8771-074d29398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false">
      <xsd:simpleType>
        <xsd:restriction base="dms:Text"/>
      </xsd:simpleType>
    </xsd:element>
    <xsd:element name="_dlc_DocIdUrl" ma:index="9" nillable="true" ma:displayName="ID dokumentu" ma:description="Trvalý odkaz na tento dokument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19C120-5274-443A-93A6-139E5591E124}">
  <ds:schemaRefs>
    <ds:schemaRef ds:uri="b42b3ace-cfc9-4323-a967-7cca6ffa24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277912d-9486-427e-8771-074d29398b0d"/>
  </ds:schemaRefs>
</ds:datastoreItem>
</file>

<file path=customXml/itemProps2.xml><?xml version="1.0" encoding="utf-8"?>
<ds:datastoreItem xmlns:ds="http://schemas.openxmlformats.org/officeDocument/2006/customXml" ds:itemID="{F694A9D3-8D07-4DCF-B5EA-9377D9F3C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77912d-9486-427e-8771-074d29398b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91B0F1-BDD1-486A-BD8F-8AC4E1CC6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</TotalTime>
  <Words>1177</Words>
  <Application>Microsoft Office PowerPoint</Application>
  <PresentationFormat>Širokoúhlá obrazovka</PresentationFormat>
  <Paragraphs>316</Paragraphs>
  <Slides>37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Wingdings</vt:lpstr>
      <vt:lpstr>JVS PPT Dark</vt:lpstr>
      <vt:lpstr>JVS PPS Light</vt:lpstr>
      <vt:lpstr>Chart</vt:lpstr>
      <vt:lpstr>STATISTIKY KONTROL</vt:lpstr>
      <vt:lpstr>Plán a plnění kontrol pracovních dní řidičů v roce 2025 </vt:lpstr>
      <vt:lpstr>Počet zkontrolovaných pracovních dnů řidičů při silničních kontrolách</vt:lpstr>
      <vt:lpstr>Počet vozidel zkontrolovaných při silničních kontrolách</vt:lpstr>
      <vt:lpstr>Kontroly na silnici v roce 2024 a 2025 dle kontrolního orgánu</vt:lpstr>
      <vt:lpstr>Silniční kontroly MD – CSPSD/INSID v roce 2025 dle států a závad</vt:lpstr>
      <vt:lpstr>Porovnání zjištěné závadovosti kontrolním orgánem v roce 2025 při silničních kontrolách řidičů dle místa registrace dopravce</vt:lpstr>
      <vt:lpstr>Procenta závadových vozidel při silničních kontrolách</vt:lpstr>
      <vt:lpstr>Silniční kontroly vozidel registrovaných v ČR  a v sousedních státech</vt:lpstr>
      <vt:lpstr>Vývoj závadovosti při silničních kontrolách vozidel registrovaných v ČR a sousedních státech v letech 2015 - 2025 (v %)</vt:lpstr>
      <vt:lpstr>Vozidla zkontrolovaná v letech 2024 a 2025, registrovaná v ČR, EU/EHP a ve třetích zemích (v %)</vt:lpstr>
      <vt:lpstr>Prezentace aplikace PowerPoint</vt:lpstr>
      <vt:lpstr>Tachografy v letech 2012-2025 </vt:lpstr>
      <vt:lpstr>Typy tachografů v závislosti na státu registrace vozidla v roce 2025</vt:lpstr>
      <vt:lpstr>Přeprava nebezpečných věcí dle Dohody ADR – počet dopravních jednotek kontrolovaných při silničních kontrolách</vt:lpstr>
      <vt:lpstr>Počet zkontrolovaných pracovních dnů řidičů  v provozovnách dopravců</vt:lpstr>
      <vt:lpstr>Počet zkontrolovaných pracovních dní řidičů  v provozovnách dopravců</vt:lpstr>
      <vt:lpstr>Počet zkontrolovaných řidičů v provozovnách dopravců</vt:lpstr>
      <vt:lpstr>Plán a splnění zkontrolovaných pracovních dnů řidičů  v provozovnách dle dopravních úřadů  </vt:lpstr>
      <vt:lpstr>Počet zkontrolovaných řidičů v provozovnách dle dopravních úřadů  </vt:lpstr>
      <vt:lpstr>Závadovost při kontrolách v provozovnách dle dopravního úřadu</vt:lpstr>
      <vt:lpstr>Počet kontrol v provozovnách dle velikosti dopravce</vt:lpstr>
      <vt:lpstr>Výše pokut uložených ve správním řízení v letech 2011-2025 (v Kč) </vt:lpstr>
      <vt:lpstr>Výše pokut uložených ve správním řízení v roce 2025 (v Kč) dle dopravních úřadů</vt:lpstr>
      <vt:lpstr>Poměr výše (v Kč) a počtu pokut  dle dopravních úřadů</vt:lpstr>
      <vt:lpstr>Vybrané kauce v roce 2024 a 2025</vt:lpstr>
      <vt:lpstr>Počet vybraných kaucí  v roce 2025 dle státu registrace dopravce </vt:lpstr>
      <vt:lpstr>Výše vybraných kaucí  v roce 2025 dle státu registrace dopravce (v Kč) </vt:lpstr>
      <vt:lpstr>Počet vybraných kaucí (KÚ) v roce 2025 dle místa kontroly</vt:lpstr>
      <vt:lpstr>Výše vybraných kaucí v roce 2025 dle místa kontroly (v Kč)</vt:lpstr>
      <vt:lpstr>Počet vybraných kaucí v roce 2025 dle kontrolního orgánu</vt:lpstr>
      <vt:lpstr>Počet koncesí v nákladní dopravě nad 3,5t  a v osobní dopravě nad 9 osob</vt:lpstr>
      <vt:lpstr>Eurolicence a opisy platné v roce 2024 a 2025</vt:lpstr>
      <vt:lpstr>Platné Eurolicence  v nákladní dopravě v letech  2013 - 2025</vt:lpstr>
      <vt:lpstr>Platné Eurolicence  v osobní dopravě v letech  2013 - 2025</vt:lpstr>
      <vt:lpstr>Počet platných eurolicencí v roce 2025 dle dopravních úřadů a porovnání s rokem 2024</vt:lpstr>
      <vt:lpstr>Děkujeme za spolupráci  </vt:lpstr>
    </vt:vector>
  </TitlesOfParts>
  <Manager/>
  <Company>Jednotný vizuální styl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Karel Drašnar</dc:creator>
  <cp:keywords/>
  <dc:description/>
  <cp:lastModifiedBy>Kokeš Jiří Ing.</cp:lastModifiedBy>
  <cp:revision>24</cp:revision>
  <cp:lastPrinted>2025-10-24T08:31:40Z</cp:lastPrinted>
  <dcterms:created xsi:type="dcterms:W3CDTF">2025-01-29T13:36:29Z</dcterms:created>
  <dcterms:modified xsi:type="dcterms:W3CDTF">2026-06-09T12:41:35Z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0x010100D6BFDC4E4214F74EA1F46E53A922CD63</vt:lpwstr>
  </property>
  <property fmtid="{D5CDD505-2E9C-101B-9397-08002B2CF9AE}" pid="3" name="MediaServiceImageTags">
    <vt:lpwstr/>
  </property>
  <property fmtid="{D5CDD505-2E9C-101B-9397-08002B2CF9AE}" pid="4" name="MSIP_Label_b3564849-fbfc-4795-ad59-055bb350645f_Enabled">
    <vt:lpwstr>true</vt:lpwstr>
  </property>
  <property fmtid="{D5CDD505-2E9C-101B-9397-08002B2CF9AE}" pid="5" name="MSIP_Label_b3564849-fbfc-4795-ad59-055bb350645f_SetDate">
    <vt:lpwstr>2025-11-05T08:47:26Z</vt:lpwstr>
  </property>
  <property fmtid="{D5CDD505-2E9C-101B-9397-08002B2CF9AE}" pid="6" name="MSIP_Label_b3564849-fbfc-4795-ad59-055bb350645f_Method">
    <vt:lpwstr>Standard</vt:lpwstr>
  </property>
  <property fmtid="{D5CDD505-2E9C-101B-9397-08002B2CF9AE}" pid="7" name="MSIP_Label_b3564849-fbfc-4795-ad59-055bb350645f_Name">
    <vt:lpwstr>M102S01</vt:lpwstr>
  </property>
  <property fmtid="{D5CDD505-2E9C-101B-9397-08002B2CF9AE}" pid="8" name="MSIP_Label_b3564849-fbfc-4795-ad59-055bb350645f_SiteId">
    <vt:lpwstr>65154e19-ce31-44e2-97af-2480f4c17f95</vt:lpwstr>
  </property>
  <property fmtid="{D5CDD505-2E9C-101B-9397-08002B2CF9AE}" pid="9" name="MSIP_Label_b3564849-fbfc-4795-ad59-055bb350645f_ActionId">
    <vt:lpwstr>a46c3e65-4ee5-4762-a82b-3d1c88712a7f</vt:lpwstr>
  </property>
  <property fmtid="{D5CDD505-2E9C-101B-9397-08002B2CF9AE}" pid="10" name="MSIP_Label_b3564849-fbfc-4795-ad59-055bb350645f_ContentBits">
    <vt:lpwstr>0</vt:lpwstr>
  </property>
  <property fmtid="{D5CDD505-2E9C-101B-9397-08002B2CF9AE}" pid="11" name="MSIP_Label_b3564849-fbfc-4795-ad59-055bb350645f_Tag">
    <vt:lpwstr>10, 3, 0, 1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</Properties>
</file>