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1" r:id="rId5"/>
  </p:sldMasterIdLst>
  <p:notesMasterIdLst>
    <p:notesMasterId r:id="rId43"/>
  </p:notesMasterIdLst>
  <p:sldIdLst>
    <p:sldId id="322" r:id="rId6"/>
    <p:sldId id="463" r:id="rId7"/>
    <p:sldId id="299" r:id="rId8"/>
    <p:sldId id="300" r:id="rId9"/>
    <p:sldId id="301" r:id="rId10"/>
    <p:sldId id="302" r:id="rId11"/>
    <p:sldId id="303" r:id="rId12"/>
    <p:sldId id="304" r:id="rId13"/>
    <p:sldId id="305" r:id="rId14"/>
    <p:sldId id="306" r:id="rId15"/>
    <p:sldId id="307" r:id="rId16"/>
    <p:sldId id="308" r:id="rId17"/>
    <p:sldId id="309" r:id="rId18"/>
    <p:sldId id="310" r:id="rId19"/>
    <p:sldId id="311" r:id="rId20"/>
    <p:sldId id="312" r:id="rId21"/>
    <p:sldId id="313" r:id="rId22"/>
    <p:sldId id="314" r:id="rId23"/>
    <p:sldId id="315" r:id="rId24"/>
    <p:sldId id="316" r:id="rId25"/>
    <p:sldId id="317" r:id="rId26"/>
    <p:sldId id="318" r:id="rId27"/>
    <p:sldId id="319" r:id="rId28"/>
    <p:sldId id="320" r:id="rId29"/>
    <p:sldId id="464" r:id="rId30"/>
    <p:sldId id="327" r:id="rId31"/>
    <p:sldId id="328" r:id="rId32"/>
    <p:sldId id="465" r:id="rId33"/>
    <p:sldId id="466" r:id="rId34"/>
    <p:sldId id="331" r:id="rId35"/>
    <p:sldId id="332" r:id="rId36"/>
    <p:sldId id="333" r:id="rId37"/>
    <p:sldId id="334" r:id="rId38"/>
    <p:sldId id="335" r:id="rId39"/>
    <p:sldId id="336" r:id="rId40"/>
    <p:sldId id="467" r:id="rId41"/>
    <p:sldId id="321" r:id="rId4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339"/>
    <a:srgbClr val="FFAA00"/>
    <a:srgbClr val="FCF9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Střední styl 3 – zvýraznění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84"/>
  </p:normalViewPr>
  <p:slideViewPr>
    <p:cSldViewPr snapToGrid="0">
      <p:cViewPr varScale="1">
        <p:scale>
          <a:sx n="116" d="100"/>
          <a:sy n="116" d="100"/>
        </p:scale>
        <p:origin x="3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theme" Target="theme/theme1.xml"/><Relationship Id="rId20" Type="http://schemas.openxmlformats.org/officeDocument/2006/relationships/slide" Target="slides/slide15.xml"/><Relationship Id="rId41" Type="http://schemas.openxmlformats.org/officeDocument/2006/relationships/slide" Target="slides/slide3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351415751983575"/>
          <c:y val="4.5301705593793234E-2"/>
          <c:w val="0.86125134931616099"/>
          <c:h val="0.8724242424242424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Plán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71450" prst="coolSlant"/>
              <a:bevelB w="171450"/>
              <a:contourClr>
                <a:srgbClr val="000000"/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71450" prst="coolSlant"/>
                <a:bevelB w="171450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0-3A6E-420B-AB95-C67964046270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3A6E-420B-AB95-C67964046270}"/>
              </c:ext>
            </c:extLst>
          </c:dPt>
          <c:dLbls>
            <c:dLbl>
              <c:idx val="0"/>
              <c:layout>
                <c:manualLayout>
                  <c:x val="-3.1470843040482101E-17"/>
                  <c:y val="-6.8588327994785758E-3"/>
                </c:manualLayout>
              </c:layout>
              <c:spPr>
                <a:noFill/>
                <a:ln w="24940">
                  <a:noFill/>
                </a:ln>
              </c:spPr>
              <c:txPr>
                <a:bodyPr/>
                <a:lstStyle/>
                <a:p>
                  <a:pPr>
                    <a:defRPr sz="983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A6E-420B-AB95-C67964046270}"/>
                </c:ext>
              </c:extLst>
            </c:dLbl>
            <c:dLbl>
              <c:idx val="1"/>
              <c:layout>
                <c:manualLayout>
                  <c:x val="0"/>
                  <c:y val="-2.0368843184939516E-2"/>
                </c:manualLayout>
              </c:layout>
              <c:spPr>
                <a:noFill/>
                <a:ln w="24940">
                  <a:noFill/>
                </a:ln>
              </c:spPr>
              <c:txPr>
                <a:bodyPr/>
                <a:lstStyle/>
                <a:p>
                  <a:pPr>
                    <a:defRPr sz="983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A6E-420B-AB95-C67964046270}"/>
                </c:ext>
              </c:extLst>
            </c:dLbl>
            <c:dLbl>
              <c:idx val="2"/>
              <c:layout>
                <c:manualLayout>
                  <c:x val="0"/>
                  <c:y val="-3.1526327926737494E-3"/>
                </c:manualLayout>
              </c:layout>
              <c:spPr>
                <a:noFill/>
                <a:ln w="24940">
                  <a:noFill/>
                </a:ln>
              </c:spPr>
              <c:txPr>
                <a:bodyPr/>
                <a:lstStyle/>
                <a:p>
                  <a:pPr>
                    <a:defRPr sz="983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A6E-420B-AB95-C67964046270}"/>
                </c:ext>
              </c:extLst>
            </c:dLbl>
            <c:dLbl>
              <c:idx val="3"/>
              <c:layout>
                <c:manualLayout>
                  <c:x val="0"/>
                  <c:y val="1.3694996258138754E-2"/>
                </c:manualLayout>
              </c:layout>
              <c:tx>
                <c:rich>
                  <a:bodyPr/>
                  <a:lstStyle/>
                  <a:p>
                    <a:pPr>
                      <a:defRPr sz="983" b="0" i="0" u="none" strike="noStrike" baseline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en-US" dirty="0"/>
                      <a:t>681 287 </a:t>
                    </a:r>
                  </a:p>
                </c:rich>
              </c:tx>
              <c:spPr>
                <a:noFill/>
                <a:ln w="24940">
                  <a:noFill/>
                </a:ln>
              </c:spPr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3A6E-420B-AB95-C67964046270}"/>
                </c:ext>
              </c:extLst>
            </c:dLbl>
            <c:spPr>
              <a:noFill/>
              <a:ln w="2494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83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List1!$A$2:$A$6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List1!$B$2:$B$6</c:f>
              <c:numCache>
                <c:formatCode>#,##0</c:formatCode>
                <c:ptCount val="5"/>
                <c:pt idx="0">
                  <c:v>653214</c:v>
                </c:pt>
                <c:pt idx="1">
                  <c:v>695456</c:v>
                </c:pt>
                <c:pt idx="2">
                  <c:v>712512</c:v>
                </c:pt>
                <c:pt idx="3">
                  <c:v>681287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A6E-420B-AB95-C67964046270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Plnění</c:v>
                </c:pt>
              </c:strCache>
            </c:strRef>
          </c:tx>
          <c:spPr>
            <a:solidFill>
              <a:schemeClr val="accent1"/>
            </a:solidFill>
            <a:scene3d>
              <a:camera prst="orthographicFront"/>
              <a:lightRig rig="threePt" dir="t"/>
            </a:scene3d>
            <a:sp3d>
              <a:bevelT w="165100" prst="coolSlant"/>
              <a:bevelB w="165100" prst="coolSlant"/>
            </a:sp3d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3A6E-420B-AB95-C67964046270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3A6E-420B-AB95-C67964046270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3A6E-420B-AB95-C67964046270}"/>
              </c:ext>
            </c:extLst>
          </c:dPt>
          <c:dLbls>
            <c:dLbl>
              <c:idx val="1"/>
              <c:layout>
                <c:manualLayout>
                  <c:x val="-1.653365966698406E-3"/>
                  <c:y val="-4.3713498760905301E-3"/>
                </c:manualLayout>
              </c:layout>
              <c:spPr>
                <a:noFill/>
                <a:ln w="24940">
                  <a:noFill/>
                </a:ln>
              </c:spPr>
              <c:txPr>
                <a:bodyPr/>
                <a:lstStyle/>
                <a:p>
                  <a:pPr>
                    <a:defRPr sz="983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A6E-420B-AB95-C67964046270}"/>
                </c:ext>
              </c:extLst>
            </c:dLbl>
            <c:dLbl>
              <c:idx val="2"/>
              <c:layout>
                <c:manualLayout>
                  <c:x val="0"/>
                  <c:y val="-0.01"/>
                </c:manualLayout>
              </c:layout>
              <c:spPr>
                <a:noFill/>
                <a:ln w="24940">
                  <a:noFill/>
                </a:ln>
              </c:spPr>
              <c:txPr>
                <a:bodyPr/>
                <a:lstStyle/>
                <a:p>
                  <a:pPr>
                    <a:defRPr sz="983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A6E-420B-AB95-C67964046270}"/>
                </c:ext>
              </c:extLst>
            </c:dLbl>
            <c:dLbl>
              <c:idx val="3"/>
              <c:layout>
                <c:manualLayout>
                  <c:x val="0"/>
                  <c:y val="-1.3694996258138881E-2"/>
                </c:manualLayout>
              </c:layout>
              <c:tx>
                <c:rich>
                  <a:bodyPr/>
                  <a:lstStyle/>
                  <a:p>
                    <a:pPr>
                      <a:defRPr sz="983" b="0" i="0" u="none" strike="noStrike" baseline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en-US" dirty="0"/>
                      <a:t>1 752</a:t>
                    </a:r>
                    <a:r>
                      <a:rPr lang="en-US" baseline="0" dirty="0"/>
                      <a:t> 118</a:t>
                    </a:r>
                    <a:r>
                      <a:rPr lang="en-US" dirty="0"/>
                      <a:t> </a:t>
                    </a:r>
                  </a:p>
                </c:rich>
              </c:tx>
              <c:spPr>
                <a:noFill/>
                <a:ln w="24940">
                  <a:noFill/>
                </a:ln>
              </c:spPr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3A6E-420B-AB95-C67964046270}"/>
                </c:ext>
              </c:extLst>
            </c:dLbl>
            <c:spPr>
              <a:noFill/>
              <a:ln w="2494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83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List1!$A$2:$A$6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List1!$C$2:$C$6</c:f>
              <c:numCache>
                <c:formatCode>#,##0</c:formatCode>
                <c:ptCount val="5"/>
                <c:pt idx="0">
                  <c:v>1081689</c:v>
                </c:pt>
                <c:pt idx="1">
                  <c:v>1083990</c:v>
                </c:pt>
                <c:pt idx="2">
                  <c:v>1138423</c:v>
                </c:pt>
                <c:pt idx="3">
                  <c:v>1752118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3A6E-420B-AB95-C679640462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725349359"/>
        <c:axId val="1"/>
      </c:barChart>
      <c:catAx>
        <c:axId val="17253493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248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179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cs-CZ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in val="0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spPr>
          <a:ln w="6165">
            <a:noFill/>
          </a:ln>
        </c:spPr>
        <c:txPr>
          <a:bodyPr rot="0" vert="horz"/>
          <a:lstStyle/>
          <a:p>
            <a:pPr>
              <a:defRPr sz="116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cs-CZ"/>
          </a:p>
        </c:txPr>
        <c:crossAx val="1725349359"/>
        <c:crosses val="autoZero"/>
        <c:crossBetween val="between"/>
      </c:valAx>
      <c:spPr>
        <a:noFill/>
        <a:ln w="24965">
          <a:noFill/>
        </a:ln>
      </c:spPr>
    </c:plotArea>
    <c:legend>
      <c:legendPos val="r"/>
      <c:layout>
        <c:manualLayout>
          <c:xMode val="edge"/>
          <c:yMode val="edge"/>
          <c:x val="0.84995382513502149"/>
          <c:y val="2.4603929131410397E-2"/>
          <c:w val="0.11654140580902961"/>
          <c:h val="0.19154220804067587"/>
        </c:manualLayout>
      </c:layout>
      <c:overlay val="0"/>
      <c:txPr>
        <a:bodyPr/>
        <a:lstStyle/>
        <a:p>
          <a:pPr>
            <a:defRPr sz="1066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83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cs-CZ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DEE7B8BB-D9D6-467F-9994-F012167BAEAE}" type="datetimeFigureOut">
              <a:rPr lang="cs-CZ" smtClean="0"/>
              <a:pPr/>
              <a:t>09.06.2026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D658EE2B-939F-47CD-9BC5-5FD16CEF39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5218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63165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" y="742950"/>
            <a:ext cx="6607175" cy="3716338"/>
          </a:xfrm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26820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" y="742950"/>
            <a:ext cx="6607175" cy="3716338"/>
          </a:xfrm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39671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300000" y="2109600"/>
            <a:ext cx="54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300000" y="4237200"/>
            <a:ext cx="54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6" name="Grafický objekt 5">
            <a:extLst>
              <a:ext uri="{FF2B5EF4-FFF2-40B4-BE49-F238E27FC236}">
                <a16:creationId xmlns:a16="http://schemas.microsoft.com/office/drawing/2014/main" id="{EA9DA9CA-644B-5C6F-792B-A96765CA15D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6963" t="24939" r="2402" b="22809"/>
          <a:stretch>
            <a:fillRect/>
          </a:stretch>
        </p:blipFill>
        <p:spPr>
          <a:xfrm>
            <a:off x="676935" y="643570"/>
            <a:ext cx="3418148" cy="15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810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02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Předělový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1015999"/>
            <a:ext cx="9900000" cy="2413001"/>
          </a:xfrm>
        </p:spPr>
        <p:txBody>
          <a:bodyPr anchor="b"/>
          <a:lstStyle>
            <a:lvl1pPr>
              <a:lnSpc>
                <a:spcPct val="100000"/>
              </a:lnSpc>
              <a:defRPr sz="480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684000" y="3676651"/>
            <a:ext cx="9900000" cy="2413000"/>
          </a:xfrm>
        </p:spPr>
        <p:txBody>
          <a:bodyPr/>
          <a:lstStyle>
            <a:lvl1pPr marL="0" indent="0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080103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ý slide 1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561599"/>
            <a:ext cx="9900000" cy="2160000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42838500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ý slide s obrázkem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rázku 5">
            <a:extLst>
              <a:ext uri="{FF2B5EF4-FFF2-40B4-BE49-F238E27FC236}">
                <a16:creationId xmlns:a16="http://schemas.microsoft.com/office/drawing/2014/main" id="{0EED0200-723A-192F-A0AB-3C11FC5331B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86501" y="0"/>
            <a:ext cx="5905499" cy="6858000"/>
          </a:xfrm>
        </p:spPr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563174"/>
            <a:ext cx="5412000" cy="3384358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4766654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ěžný s obrázkem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4476000" cy="3797036"/>
          </a:xfrm>
        </p:spPr>
        <p:txBody>
          <a:bodyPr numCol="1" spcCol="360000">
            <a:noAutofit/>
          </a:bodyPr>
          <a:lstStyle>
            <a:lvl1pPr marL="288000" indent="-288000">
              <a:lnSpc>
                <a:spcPct val="100000"/>
              </a:lnSpc>
              <a:spcAft>
                <a:spcPts val="1000"/>
              </a:spcAft>
              <a:buClr>
                <a:schemeClr val="accent5"/>
              </a:buClr>
              <a:buFont typeface="Wingdings" pitchFamily="2" charset="2"/>
              <a:buChar char="§"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obrázku 5">
            <a:extLst>
              <a:ext uri="{FF2B5EF4-FFF2-40B4-BE49-F238E27FC236}">
                <a16:creationId xmlns:a16="http://schemas.microsoft.com/office/drawing/2014/main" id="{BB38CCEF-CF1A-B72B-D67E-9A39E14D3E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98501" y="2213429"/>
            <a:ext cx="4285499" cy="3618660"/>
          </a:xfr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9217DFE5-4AB5-CB80-1E80-AF1A38727F6E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dopravy</a:t>
            </a:r>
          </a:p>
        </p:txBody>
      </p:sp>
    </p:spTree>
    <p:extLst>
      <p:ext uri="{BB962C8B-B14F-4D97-AF65-F5344CB8AC3E}">
        <p14:creationId xmlns:p14="http://schemas.microsoft.com/office/powerpoint/2010/main" val="41022323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dva sloupc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0" y="2160000"/>
            <a:ext cx="4323523" cy="3960537"/>
          </a:xfrm>
        </p:spPr>
        <p:txBody>
          <a:bodyPr/>
          <a:lstStyle>
            <a:lvl1pPr>
              <a:spcAft>
                <a:spcPts val="1800"/>
              </a:spcAft>
              <a:buFont typeface="Wingdings" pitchFamily="2" charset="2"/>
              <a:buNone/>
              <a:defRPr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4BF51896-151D-3843-DB7C-41BB6E22FE4B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260477" y="2165625"/>
            <a:ext cx="4323523" cy="3960537"/>
          </a:xfrm>
        </p:spPr>
        <p:txBody>
          <a:bodyPr/>
          <a:lstStyle>
            <a:lvl1pPr>
              <a:spcAft>
                <a:spcPts val="1800"/>
              </a:spcAft>
              <a:buFont typeface="Wingdings" pitchFamily="2" charset="2"/>
              <a:buNone/>
              <a:defRPr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6F99AF0C-D583-5D11-E4A5-C93DED75A4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3999" y="1243809"/>
            <a:ext cx="52596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506D5A9D-5B24-E761-D1A3-27947B1C890A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dopravy</a:t>
            </a:r>
          </a:p>
        </p:txBody>
      </p:sp>
    </p:spTree>
    <p:extLst>
      <p:ext uri="{BB962C8B-B14F-4D97-AF65-F5344CB8AC3E}">
        <p14:creationId xmlns:p14="http://schemas.microsoft.com/office/powerpoint/2010/main" val="21705855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sloupc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93601" y="2165625"/>
            <a:ext cx="3375982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7671851E-E145-B540-BFE6-BCB164F7650F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119333" y="2165625"/>
            <a:ext cx="3375982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C5DD8208-8E62-3BCD-5295-A5DE908611E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408009" y="2165625"/>
            <a:ext cx="3375982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2" name="Zástupný symbol pro číslo snímku 5">
            <a:extLst>
              <a:ext uri="{FF2B5EF4-FFF2-40B4-BE49-F238E27FC236}">
                <a16:creationId xmlns:a16="http://schemas.microsoft.com/office/drawing/2014/main" id="{C2D358F0-6A79-42DF-456E-F8DBAF212BBF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dopravy</a:t>
            </a:r>
          </a:p>
        </p:txBody>
      </p:sp>
    </p:spTree>
    <p:extLst>
      <p:ext uri="{BB962C8B-B14F-4D97-AF65-F5344CB8AC3E}">
        <p14:creationId xmlns:p14="http://schemas.microsoft.com/office/powerpoint/2010/main" val="2346318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3 sloupce podbarvené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0" y="2257436"/>
            <a:ext cx="3355437" cy="3590706"/>
          </a:xfrm>
          <a:solidFill>
            <a:schemeClr val="accent1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6F99AF0C-D583-5D11-E4A5-C93DED75A4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99000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2C9E7C88-D105-85BB-7817-7828128845B7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8156517" y="2257436"/>
            <a:ext cx="3355437" cy="3590706"/>
          </a:xfrm>
          <a:solidFill>
            <a:schemeClr val="accent1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F3B495C6-E9D9-BB16-034D-BB35D518475B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4420259" y="2257436"/>
            <a:ext cx="3355437" cy="3590706"/>
          </a:xfrm>
          <a:solidFill>
            <a:schemeClr val="accent1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6362B212-FD62-9F50-CE3D-DFF199FD57C2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dopravy</a:t>
            </a:r>
          </a:p>
        </p:txBody>
      </p:sp>
    </p:spTree>
    <p:extLst>
      <p:ext uri="{BB962C8B-B14F-4D97-AF65-F5344CB8AC3E}">
        <p14:creationId xmlns:p14="http://schemas.microsoft.com/office/powerpoint/2010/main" val="6830137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loupce podbarvené se šipkami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2257436"/>
            <a:ext cx="3105680" cy="3590706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36B0AA4C-B328-7C47-A4DA-F8ED2EFC471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85314" y="3880589"/>
            <a:ext cx="363853" cy="301120"/>
          </a:xfrm>
          <a:prstGeom prst="rect">
            <a:avLst/>
          </a:prstGeom>
        </p:spPr>
      </p:pic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963E211A-EC28-5A07-3501-03AC420E839A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405601" y="2257436"/>
            <a:ext cx="3105680" cy="3590706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CA544A6B-12C5-DC1B-EDF5-D0332255C4DE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544801" y="2257436"/>
            <a:ext cx="3105680" cy="3590706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7D22E6FE-C4C5-B012-E7A4-C906162897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46114" y="3880589"/>
            <a:ext cx="363853" cy="301120"/>
          </a:xfrm>
          <a:prstGeom prst="rect">
            <a:avLst/>
          </a:prstGeom>
        </p:spPr>
      </p:pic>
      <p:sp>
        <p:nvSpPr>
          <p:cNvPr id="13" name="Zástupný text 8">
            <a:extLst>
              <a:ext uri="{FF2B5EF4-FFF2-40B4-BE49-F238E27FC236}">
                <a16:creationId xmlns:a16="http://schemas.microsoft.com/office/drawing/2014/main" id="{E61F4B55-11B4-1167-283D-55E922C6340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83999" y="1243809"/>
            <a:ext cx="52596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4" name="Zástupný symbol pro číslo snímku 5">
            <a:extLst>
              <a:ext uri="{FF2B5EF4-FFF2-40B4-BE49-F238E27FC236}">
                <a16:creationId xmlns:a16="http://schemas.microsoft.com/office/drawing/2014/main" id="{82C2015C-6855-8BFE-A304-EDB16134EE6C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dopravy</a:t>
            </a:r>
          </a:p>
        </p:txBody>
      </p:sp>
    </p:spTree>
    <p:extLst>
      <p:ext uri="{BB962C8B-B14F-4D97-AF65-F5344CB8AC3E}">
        <p14:creationId xmlns:p14="http://schemas.microsoft.com/office/powerpoint/2010/main" val="19077225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loupce s obrázk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4444252"/>
            <a:ext cx="2428993" cy="1403889"/>
          </a:xfr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1FE252C3-C241-69C2-ACDF-A6765E53EC81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077724" y="4444252"/>
            <a:ext cx="2428993" cy="1403889"/>
          </a:xfr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D5AA8550-16D6-4AA2-0FA5-8338C81AFAC5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279817" y="4444252"/>
            <a:ext cx="2428993" cy="1403889"/>
          </a:xfr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obsah 2">
            <a:extLst>
              <a:ext uri="{FF2B5EF4-FFF2-40B4-BE49-F238E27FC236}">
                <a16:creationId xmlns:a16="http://schemas.microsoft.com/office/drawing/2014/main" id="{1F7AACE7-568D-33D9-AF71-3ED0BB808ED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3481909" y="4444252"/>
            <a:ext cx="2428993" cy="1403889"/>
          </a:xfr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18" name="Zástupný symbol pro číslo snímku 5">
            <a:extLst>
              <a:ext uri="{FF2B5EF4-FFF2-40B4-BE49-F238E27FC236}">
                <a16:creationId xmlns:a16="http://schemas.microsoft.com/office/drawing/2014/main" id="{E6FDC1DE-B4B0-083B-CF86-1E57EC819B18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dopravy</a:t>
            </a:r>
          </a:p>
        </p:txBody>
      </p:sp>
    </p:spTree>
    <p:extLst>
      <p:ext uri="{BB962C8B-B14F-4D97-AF65-F5344CB8AC3E}">
        <p14:creationId xmlns:p14="http://schemas.microsoft.com/office/powerpoint/2010/main" val="42547428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4 sloupce s obrázk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4444252"/>
            <a:ext cx="2428993" cy="1403889"/>
          </a:xfr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1FE252C3-C241-69C2-ACDF-A6765E53EC81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077724" y="4444252"/>
            <a:ext cx="2428993" cy="1403889"/>
          </a:xfr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D5AA8550-16D6-4AA2-0FA5-8338C81AFAC5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279817" y="4444252"/>
            <a:ext cx="2428993" cy="1403889"/>
          </a:xfr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obsah 2">
            <a:extLst>
              <a:ext uri="{FF2B5EF4-FFF2-40B4-BE49-F238E27FC236}">
                <a16:creationId xmlns:a16="http://schemas.microsoft.com/office/drawing/2014/main" id="{1F7AACE7-568D-33D9-AF71-3ED0BB808ED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3481909" y="4444252"/>
            <a:ext cx="2428993" cy="1403889"/>
          </a:xfr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3F155FFF-35D5-B4D6-8671-E1360187A5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3999" y="1243809"/>
            <a:ext cx="5259600" cy="772560"/>
          </a:xfrm>
        </p:spPr>
        <p:txBody>
          <a:bodyPr/>
          <a:lstStyle>
            <a:lvl1pPr indent="0">
              <a:buNone/>
              <a:defRPr lang="cs-CZ" sz="2000" kern="1200" dirty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F60B77F-477A-D5FB-8405-23971B2738BD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dopravy</a:t>
            </a:r>
          </a:p>
        </p:txBody>
      </p:sp>
    </p:spTree>
    <p:extLst>
      <p:ext uri="{BB962C8B-B14F-4D97-AF65-F5344CB8AC3E}">
        <p14:creationId xmlns:p14="http://schemas.microsoft.com/office/powerpoint/2010/main" val="3712844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Úvodní sníme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obrázku 5">
            <a:extLst>
              <a:ext uri="{FF2B5EF4-FFF2-40B4-BE49-F238E27FC236}">
                <a16:creationId xmlns:a16="http://schemas.microsoft.com/office/drawing/2014/main" id="{9F0403E7-BC0D-3F6B-6A17-DC5CF67E19D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905499" cy="6858000"/>
          </a:xfrm>
        </p:spPr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300000" y="2109516"/>
            <a:ext cx="54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300000" y="4237731"/>
            <a:ext cx="54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5" name="Grafický objekt 4">
            <a:extLst>
              <a:ext uri="{FF2B5EF4-FFF2-40B4-BE49-F238E27FC236}">
                <a16:creationId xmlns:a16="http://schemas.microsoft.com/office/drawing/2014/main" id="{287A2240-4673-6D23-6508-17A4D7D78B9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6963" t="24939" r="2402" b="22809"/>
          <a:stretch>
            <a:fillRect/>
          </a:stretch>
        </p:blipFill>
        <p:spPr>
          <a:xfrm>
            <a:off x="676935" y="643570"/>
            <a:ext cx="3418148" cy="15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9308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02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dnadpis, 4 sloupce s obrázk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3F155FFF-35D5-B4D6-8671-E1360187A5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3999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E7812EDD-8649-F4D5-7B51-E6CC2223D022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693600" y="4444252"/>
            <a:ext cx="2419393" cy="1403889"/>
          </a:xfr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CAD76A9F-6DA0-AC18-4A06-8DD0C0F56CAD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3484926" y="4444252"/>
            <a:ext cx="2419393" cy="1403889"/>
          </a:xfr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7FED81D5-414D-425B-67EE-DA3352694518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6279400" y="4444252"/>
            <a:ext cx="2419393" cy="1403889"/>
          </a:xfr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BD1F73CC-2087-3052-FC89-2B1E982B6210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9073875" y="4444252"/>
            <a:ext cx="2419393" cy="1403889"/>
          </a:xfr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8" name="Zástupný symbol pro číslo snímku 5">
            <a:extLst>
              <a:ext uri="{FF2B5EF4-FFF2-40B4-BE49-F238E27FC236}">
                <a16:creationId xmlns:a16="http://schemas.microsoft.com/office/drawing/2014/main" id="{0E9E0BDC-B470-B4BC-892A-7CD72300D49D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dopravy</a:t>
            </a:r>
          </a:p>
        </p:txBody>
      </p:sp>
    </p:spTree>
    <p:extLst>
      <p:ext uri="{BB962C8B-B14F-4D97-AF65-F5344CB8AC3E}">
        <p14:creationId xmlns:p14="http://schemas.microsoft.com/office/powerpoint/2010/main" val="5201656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loupce s obrázky a popisem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E7812EDD-8649-F4D5-7B51-E6CC2223D022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693600" y="4444252"/>
            <a:ext cx="2419393" cy="1403889"/>
          </a:xfr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CAD76A9F-6DA0-AC18-4A06-8DD0C0F56CAD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3484926" y="4444252"/>
            <a:ext cx="2419393" cy="1403889"/>
          </a:xfr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7FED81D5-414D-425B-67EE-DA3352694518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6279400" y="4444252"/>
            <a:ext cx="2419393" cy="1403889"/>
          </a:xfr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BD1F73CC-2087-3052-FC89-2B1E982B6210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9073875" y="4444252"/>
            <a:ext cx="2419393" cy="1403889"/>
          </a:xfr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3" name="Zástupný symbol pro číslo snímku 5">
            <a:extLst>
              <a:ext uri="{FF2B5EF4-FFF2-40B4-BE49-F238E27FC236}">
                <a16:creationId xmlns:a16="http://schemas.microsoft.com/office/drawing/2014/main" id="{7556DA22-95D2-B84C-8D36-C93C88F1A70B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dopravy</a:t>
            </a:r>
          </a:p>
        </p:txBody>
      </p:sp>
    </p:spTree>
    <p:extLst>
      <p:ext uri="{BB962C8B-B14F-4D97-AF65-F5344CB8AC3E}">
        <p14:creationId xmlns:p14="http://schemas.microsoft.com/office/powerpoint/2010/main" val="9986508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 graf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1" y="2165625"/>
            <a:ext cx="3516021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Wingdings" pitchFamily="2" charset="2"/>
              <a:buNone/>
              <a:defRPr b="0">
                <a:solidFill>
                  <a:schemeClr val="bg1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/>
              <a:t>Text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objekt grafu 7">
            <a:extLst>
              <a:ext uri="{FF2B5EF4-FFF2-40B4-BE49-F238E27FC236}">
                <a16:creationId xmlns:a16="http://schemas.microsoft.com/office/drawing/2014/main" id="{7C54CE2A-0CB4-8467-2966-0F4B4D0EA70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341121" y="1846262"/>
            <a:ext cx="6157278" cy="3383763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56068FBD-80A0-A131-94EA-3F77B4064DBE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dopravy</a:t>
            </a:r>
          </a:p>
        </p:txBody>
      </p:sp>
    </p:spTree>
    <p:extLst>
      <p:ext uri="{BB962C8B-B14F-4D97-AF65-F5344CB8AC3E}">
        <p14:creationId xmlns:p14="http://schemas.microsoft.com/office/powerpoint/2010/main" val="12338423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text a graf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1" y="2165625"/>
            <a:ext cx="3516021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Wingdings" pitchFamily="2" charset="2"/>
              <a:buNone/>
              <a:defRPr b="0">
                <a:solidFill>
                  <a:schemeClr val="bg1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/>
              <a:t>Text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objekt grafu 7">
            <a:extLst>
              <a:ext uri="{FF2B5EF4-FFF2-40B4-BE49-F238E27FC236}">
                <a16:creationId xmlns:a16="http://schemas.microsoft.com/office/drawing/2014/main" id="{7C54CE2A-0CB4-8467-2966-0F4B4D0EA70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341121" y="2175418"/>
            <a:ext cx="6157278" cy="3383763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4979A1C8-AB56-208C-E695-4985A095C3C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FFB432D-C3B5-D43F-DAB7-52E395EF4C41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dopravy</a:t>
            </a:r>
          </a:p>
        </p:txBody>
      </p:sp>
    </p:spTree>
    <p:extLst>
      <p:ext uri="{BB962C8B-B14F-4D97-AF65-F5344CB8AC3E}">
        <p14:creationId xmlns:p14="http://schemas.microsoft.com/office/powerpoint/2010/main" val="30260777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text a tabulk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88833E3E-D9C4-1B56-E700-3FE02CF54D6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3999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9" name="Zástupný symbol pro tabulku 8">
            <a:extLst>
              <a:ext uri="{FF2B5EF4-FFF2-40B4-BE49-F238E27FC236}">
                <a16:creationId xmlns:a16="http://schemas.microsoft.com/office/drawing/2014/main" id="{38C15361-4216-1F02-862E-96F0428B738D}"/>
              </a:ext>
            </a:extLst>
          </p:cNvPr>
          <p:cNvSpPr>
            <a:spLocks noGrp="1"/>
          </p:cNvSpPr>
          <p:nvPr>
            <p:ph type="tbl" sz="quarter" idx="21"/>
          </p:nvPr>
        </p:nvSpPr>
        <p:spPr>
          <a:xfrm>
            <a:off x="5400942" y="2213361"/>
            <a:ext cx="6097458" cy="2836476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B66658BE-27EF-DD53-8F17-938260B54B8F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1620000" y="2167003"/>
            <a:ext cx="3516021" cy="3915521"/>
          </a:xfrm>
        </p:spPr>
        <p:txBody>
          <a:bodyPr numCol="1" spcCol="360000">
            <a:noAutofit/>
          </a:bodyPr>
          <a:lstStyle>
            <a:lvl1pPr marL="288000" indent="-2880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accent5"/>
              </a:buClr>
              <a:buSzPct val="90000"/>
              <a:buFont typeface="Wingdings" pitchFamily="2" charset="2"/>
              <a:buChar char="§"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/>
              <a:t>Upravte styly předlohy textu</a:t>
            </a:r>
          </a:p>
        </p:txBody>
      </p:sp>
      <p:sp>
        <p:nvSpPr>
          <p:cNvPr id="11" name="Zástupný symbol pro číslo snímku 5">
            <a:extLst>
              <a:ext uri="{FF2B5EF4-FFF2-40B4-BE49-F238E27FC236}">
                <a16:creationId xmlns:a16="http://schemas.microsoft.com/office/drawing/2014/main" id="{E903755D-63C9-7F62-34B8-C0C2AFB43970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dopravy</a:t>
            </a:r>
          </a:p>
        </p:txBody>
      </p:sp>
    </p:spTree>
    <p:extLst>
      <p:ext uri="{BB962C8B-B14F-4D97-AF65-F5344CB8AC3E}">
        <p14:creationId xmlns:p14="http://schemas.microsoft.com/office/powerpoint/2010/main" val="26520197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44D3900D-FEF7-DC42-A070-58AF49658B8B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dopravy</a:t>
            </a:r>
          </a:p>
        </p:txBody>
      </p:sp>
    </p:spTree>
    <p:extLst>
      <p:ext uri="{BB962C8B-B14F-4D97-AF65-F5344CB8AC3E}">
        <p14:creationId xmlns:p14="http://schemas.microsoft.com/office/powerpoint/2010/main" val="30792740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69063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ADDA6-D629-44E6-B234-A73E9F4FF45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95577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Závěr a shrnutí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</p:spPr>
        <p:txBody>
          <a:bodyPr numCol="2" spcCol="360000"/>
          <a:lstStyle>
            <a:lvl1pPr marL="0" indent="-504000">
              <a:lnSpc>
                <a:spcPct val="120000"/>
              </a:lnSpc>
              <a:spcAft>
                <a:spcPts val="1000"/>
              </a:spcAft>
              <a:buNone/>
              <a:defRPr sz="2000">
                <a:solidFill>
                  <a:schemeClr val="accent5"/>
                </a:solidFill>
              </a:defRPr>
            </a:lvl1pPr>
            <a:lvl2pPr marL="0"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marL="0" indent="0">
              <a:lnSpc>
                <a:spcPct val="120000"/>
              </a:lnSpc>
              <a:spcAft>
                <a:spcPts val="400"/>
              </a:spcAft>
              <a:buNone/>
              <a:defRPr/>
            </a:lvl3pPr>
            <a:lvl4pPr marL="0" indent="0">
              <a:lnSpc>
                <a:spcPct val="120000"/>
              </a:lnSpc>
              <a:spcAft>
                <a:spcPts val="400"/>
              </a:spcAft>
              <a:buNone/>
              <a:defRPr/>
            </a:lvl4pPr>
            <a:lvl5pPr marL="0" indent="0">
              <a:lnSpc>
                <a:spcPct val="120000"/>
              </a:lnSpc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9254956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kladní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0" y="2160000"/>
            <a:ext cx="8964000" cy="4078068"/>
          </a:xfrm>
          <a:prstGeom prst="rect">
            <a:avLst/>
          </a:prstGeom>
        </p:spPr>
        <p:txBody>
          <a:bodyPr/>
          <a:lstStyle>
            <a:lvl1pPr>
              <a:spcBef>
                <a:spcPts val="1000"/>
              </a:spcBef>
              <a:spcAft>
                <a:spcPts val="1000"/>
              </a:spcAft>
              <a:defRPr/>
            </a:lvl1pPr>
            <a:lvl2pPr>
              <a:spcAft>
                <a:spcPts val="1000"/>
              </a:spcAft>
              <a:defRPr sz="1800"/>
            </a:lvl2pPr>
            <a:lvl3pPr marL="720000" indent="-216000">
              <a:spcAft>
                <a:spcPts val="1000"/>
              </a:spcAft>
              <a:defRPr>
                <a:solidFill>
                  <a:schemeClr val="accent2"/>
                </a:solidFill>
              </a:defRPr>
            </a:lvl3pPr>
            <a:lvl4pPr marL="936000" indent="-216000">
              <a:spcAft>
                <a:spcPts val="1000"/>
              </a:spcAft>
              <a:defRPr/>
            </a:lvl4pPr>
            <a:lvl5pPr marL="1152000" indent="-216000">
              <a:spcAft>
                <a:spcPts val="1000"/>
              </a:spcAft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42833127-FA44-2449-652E-7C7C47C7D871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bg2"/>
                </a:solidFill>
              </a:rPr>
              <a:t>Ministerstvo dopravy 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4CC50D58-9C13-7041-41AC-823B5DE45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398010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Úvodní sníme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400000" y="2340000"/>
            <a:ext cx="63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400000" y="4500000"/>
            <a:ext cx="63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pic>
        <p:nvPicPr>
          <p:cNvPr id="5" name="Grafický objekt 4">
            <a:extLst>
              <a:ext uri="{FF2B5EF4-FFF2-40B4-BE49-F238E27FC236}">
                <a16:creationId xmlns:a16="http://schemas.microsoft.com/office/drawing/2014/main" id="{AE03A098-8E9F-6109-7245-47288BBDCDD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6963" t="24939" r="2402" b="22809"/>
          <a:stretch>
            <a:fillRect/>
          </a:stretch>
        </p:blipFill>
        <p:spPr>
          <a:xfrm>
            <a:off x="676935" y="643570"/>
            <a:ext cx="3418148" cy="15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7050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7388244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40832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300000" y="2109600"/>
            <a:ext cx="54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300000" y="4237200"/>
            <a:ext cx="5400000" cy="196894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pic>
        <p:nvPicPr>
          <p:cNvPr id="6" name="Obrázek 5" descr="Obsah obrázku text, Písmo, logo, Grafika&#10;&#10;Obsah generovaný pomocí AI může být nesprávný.">
            <a:extLst>
              <a:ext uri="{FF2B5EF4-FFF2-40B4-BE49-F238E27FC236}">
                <a16:creationId xmlns:a16="http://schemas.microsoft.com/office/drawing/2014/main" id="{929A6961-5EEC-174F-E58B-AF167CA0EB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38" t="23292" r="3989" b="23642"/>
          <a:stretch>
            <a:fillRect/>
          </a:stretch>
        </p:blipFill>
        <p:spPr>
          <a:xfrm>
            <a:off x="669996" y="640319"/>
            <a:ext cx="3441966" cy="15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793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02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obrázku 5">
            <a:extLst>
              <a:ext uri="{FF2B5EF4-FFF2-40B4-BE49-F238E27FC236}">
                <a16:creationId xmlns:a16="http://schemas.microsoft.com/office/drawing/2014/main" id="{9F0403E7-BC0D-3F6B-6A17-DC5CF67E19D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5905499" cy="685800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300000" y="2109516"/>
            <a:ext cx="54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300000" y="4237731"/>
            <a:ext cx="5400000" cy="196894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3313178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02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400000" y="2340000"/>
            <a:ext cx="63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400000" y="4500000"/>
            <a:ext cx="6300000" cy="196894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4" name="Obrázek 3" descr="Obsah obrázku text, Písmo, logo, Grafika&#10;&#10;Obsah generovaný pomocí AI může být nesprávný.">
            <a:extLst>
              <a:ext uri="{FF2B5EF4-FFF2-40B4-BE49-F238E27FC236}">
                <a16:creationId xmlns:a16="http://schemas.microsoft.com/office/drawing/2014/main" id="{F1FA3F06-7B20-D162-79A4-4FFC094CEA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38" t="23292" r="3989" b="23642"/>
          <a:stretch>
            <a:fillRect/>
          </a:stretch>
        </p:blipFill>
        <p:spPr>
          <a:xfrm>
            <a:off x="669996" y="640319"/>
            <a:ext cx="3441966" cy="15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40482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  <a:prstGeom prst="rect">
            <a:avLst/>
          </a:prstGeom>
        </p:spPr>
        <p:txBody>
          <a:bodyPr numCol="2" spcCol="360000"/>
          <a:lstStyle>
            <a:lvl1pPr marL="288000" indent="-288000">
              <a:lnSpc>
                <a:spcPct val="100000"/>
              </a:lnSpc>
              <a:spcAft>
                <a:spcPts val="1000"/>
              </a:spcAft>
              <a:buFont typeface="Wingdings" pitchFamily="2" charset="2"/>
              <a:buChar char="§"/>
              <a:defRPr sz="2000"/>
            </a:lvl1pPr>
            <a:lvl2pPr marL="288000" indent="216000">
              <a:lnSpc>
                <a:spcPct val="100000"/>
              </a:lnSpc>
              <a:spcAft>
                <a:spcPts val="1000"/>
              </a:spcAft>
              <a:buFont typeface="Wingdings" pitchFamily="2" charset="2"/>
              <a:buChar char="§"/>
              <a:defRPr sz="1800"/>
            </a:lvl2pPr>
            <a:lvl3pPr marL="720000" indent="-216000">
              <a:lnSpc>
                <a:spcPct val="100000"/>
              </a:lnSpc>
              <a:spcAft>
                <a:spcPts val="1000"/>
              </a:spcAft>
              <a:buFont typeface="Wingdings" pitchFamily="2" charset="2"/>
              <a:buChar char="§"/>
              <a:defRPr/>
            </a:lvl3pPr>
            <a:lvl4pPr marL="936000" indent="-216000">
              <a:lnSpc>
                <a:spcPct val="100000"/>
              </a:lnSpc>
              <a:spcAft>
                <a:spcPts val="1000"/>
              </a:spcAft>
              <a:buFont typeface="Wingdings" pitchFamily="2" charset="2"/>
              <a:buChar char="§"/>
              <a:defRPr/>
            </a:lvl4pPr>
            <a:lvl5pPr indent="-216000">
              <a:lnSpc>
                <a:spcPct val="100000"/>
              </a:lnSpc>
              <a:spcAft>
                <a:spcPts val="1000"/>
              </a:spcAft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0955142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velk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  <a:prstGeom prst="rect">
            <a:avLst/>
          </a:prstGeom>
        </p:spPr>
        <p:txBody>
          <a:bodyPr numCol="1" spcCol="360000">
            <a:no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32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FB23D414-7544-6455-E8D2-C72A3EBC3FA9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bg2"/>
                </a:solidFill>
              </a:rPr>
              <a:t>Ministerstvo dopravy </a:t>
            </a:r>
          </a:p>
        </p:txBody>
      </p:sp>
    </p:spTree>
    <p:extLst>
      <p:ext uri="{BB962C8B-B14F-4D97-AF65-F5344CB8AC3E}">
        <p14:creationId xmlns:p14="http://schemas.microsoft.com/office/powerpoint/2010/main" val="18331627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  <p15:guide id="2" orient="horz" pos="4110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běž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26021"/>
          </a:xfrm>
          <a:prstGeom prst="rect">
            <a:avLst/>
          </a:prstGeom>
        </p:spPr>
        <p:txBody>
          <a:bodyPr numCol="1" spcCol="360000">
            <a:no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2BBC0884-F87E-1907-FF5F-2AB324A5C47E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bg2"/>
                </a:solidFill>
              </a:rPr>
              <a:t>Ministerstvo dopravy </a:t>
            </a:r>
          </a:p>
        </p:txBody>
      </p:sp>
    </p:spTree>
    <p:extLst>
      <p:ext uri="{BB962C8B-B14F-4D97-AF65-F5344CB8AC3E}">
        <p14:creationId xmlns:p14="http://schemas.microsoft.com/office/powerpoint/2010/main" val="18167945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drážky velk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46919"/>
          </a:xfrm>
          <a:prstGeom prst="rect">
            <a:avLst/>
          </a:prstGeom>
        </p:spPr>
        <p:txBody>
          <a:bodyPr numCol="1" spcCol="360000">
            <a:noAutofit/>
          </a:bodyPr>
          <a:lstStyle>
            <a:lvl1pPr marL="504000" indent="-504000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SzPct val="90000"/>
              <a:buFont typeface="Wingdings" pitchFamily="2" charset="2"/>
              <a:buChar char="§"/>
              <a:defRPr sz="32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/>
              <a:t>Upravte styly předlohy textu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84905BBB-F9FE-9FBF-15BB-B1658C5A09FF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bg2"/>
                </a:solidFill>
              </a:rPr>
              <a:t>Ministerstvo dopravy </a:t>
            </a:r>
          </a:p>
        </p:txBody>
      </p:sp>
    </p:spTree>
    <p:extLst>
      <p:ext uri="{BB962C8B-B14F-4D97-AF65-F5344CB8AC3E}">
        <p14:creationId xmlns:p14="http://schemas.microsoft.com/office/powerpoint/2010/main" val="17850832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drážky ma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15521"/>
          </a:xfrm>
          <a:prstGeom prst="rect">
            <a:avLst/>
          </a:prstGeom>
        </p:spPr>
        <p:txBody>
          <a:bodyPr numCol="1" spcCol="360000">
            <a:noAutofit/>
          </a:bodyPr>
          <a:lstStyle>
            <a:lvl1pPr marL="360000" indent="-3600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accent1"/>
              </a:buClr>
              <a:buSzPct val="90000"/>
              <a:buFont typeface="Wingdings" pitchFamily="2" charset="2"/>
              <a:buChar char="§"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93163992-C525-2C66-6CAF-F1C6D7A2FF4B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bg2"/>
                </a:solidFill>
              </a:rPr>
              <a:t>Ministerstvo dopravy </a:t>
            </a:r>
          </a:p>
        </p:txBody>
      </p:sp>
    </p:spTree>
    <p:extLst>
      <p:ext uri="{BB962C8B-B14F-4D97-AF65-F5344CB8AC3E}">
        <p14:creationId xmlns:p14="http://schemas.microsoft.com/office/powerpoint/2010/main" val="13007375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Základní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</p:spPr>
        <p:txBody>
          <a:bodyPr numCol="1" spcCol="360000"/>
          <a:lstStyle>
            <a:lvl1pPr marL="504000" indent="-50400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9492766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Předělový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1015999"/>
            <a:ext cx="9900000" cy="2413001"/>
          </a:xfrm>
        </p:spPr>
        <p:txBody>
          <a:bodyPr anchor="b"/>
          <a:lstStyle>
            <a:lvl1pPr>
              <a:lnSpc>
                <a:spcPct val="100000"/>
              </a:lnSpc>
              <a:defRPr sz="480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684000" y="3676651"/>
            <a:ext cx="9900000" cy="2413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97497038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ý slide 1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561599"/>
            <a:ext cx="9900000" cy="2160000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85686477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ý slide s obrázkem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rázku 5">
            <a:extLst>
              <a:ext uri="{FF2B5EF4-FFF2-40B4-BE49-F238E27FC236}">
                <a16:creationId xmlns:a16="http://schemas.microsoft.com/office/drawing/2014/main" id="{0EED0200-723A-192F-A0AB-3C11FC5331B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86501" y="0"/>
            <a:ext cx="5905499" cy="685800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563174"/>
            <a:ext cx="5412000" cy="3384358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68091953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ěžný s obráz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4476000" cy="3797036"/>
          </a:xfrm>
          <a:prstGeom prst="rect">
            <a:avLst/>
          </a:prstGeom>
        </p:spPr>
        <p:txBody>
          <a:bodyPr numCol="1" spcCol="360000">
            <a:noAutofit/>
          </a:bodyPr>
          <a:lstStyle>
            <a:lvl1pPr marL="360000" indent="-360000">
              <a:lnSpc>
                <a:spcPct val="100000"/>
              </a:lnSpc>
              <a:spcAft>
                <a:spcPts val="1000"/>
              </a:spcAft>
              <a:buSzPct val="90000"/>
              <a:buFont typeface="Wingdings" pitchFamily="2" charset="2"/>
              <a:buChar char="§"/>
              <a:tabLst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Font typeface="Arial" panose="020B0604020202020204" pitchFamily="34" charset="0"/>
              <a:buChar char="•"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Font typeface="Arial" panose="020B0604020202020204" pitchFamily="34" charset="0"/>
              <a:buChar char="•"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Font typeface="Arial" panose="020B0604020202020204" pitchFamily="34" charset="0"/>
              <a:buChar char="•"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Font typeface="Arial" panose="020B0604020202020204" pitchFamily="34" charset="0"/>
              <a:buChar char="•"/>
              <a:defRPr sz="1800"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obrázku 5">
            <a:extLst>
              <a:ext uri="{FF2B5EF4-FFF2-40B4-BE49-F238E27FC236}">
                <a16:creationId xmlns:a16="http://schemas.microsoft.com/office/drawing/2014/main" id="{BB38CCEF-CF1A-B72B-D67E-9A39E14D3E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98501" y="2213429"/>
            <a:ext cx="4285499" cy="361866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2C7EEF15-9663-FDF8-3786-E9D1170BC091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bg2"/>
                </a:solidFill>
              </a:rPr>
              <a:t>Ministerstvo dopravy </a:t>
            </a:r>
          </a:p>
        </p:txBody>
      </p:sp>
    </p:spTree>
    <p:extLst>
      <p:ext uri="{BB962C8B-B14F-4D97-AF65-F5344CB8AC3E}">
        <p14:creationId xmlns:p14="http://schemas.microsoft.com/office/powerpoint/2010/main" val="13941029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dva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0" y="2160000"/>
            <a:ext cx="4323523" cy="3960537"/>
          </a:xfrm>
          <a:prstGeom prst="rect">
            <a:avLst/>
          </a:prstGeom>
        </p:spPr>
        <p:txBody>
          <a:bodyPr/>
          <a:lstStyle>
            <a:lvl1pPr>
              <a:spcAft>
                <a:spcPts val="1800"/>
              </a:spcAft>
              <a:buFont typeface="Wingdings" pitchFamily="2" charset="2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1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6F99AF0C-D583-5D11-E4A5-C93DED75A4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5259600" cy="7725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C2843CF9-B3FD-9E68-3D7A-392FEBCB4FEE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6266427" y="2160000"/>
            <a:ext cx="4323523" cy="3960537"/>
          </a:xfrm>
          <a:prstGeom prst="rect">
            <a:avLst/>
          </a:prstGeom>
        </p:spPr>
        <p:txBody>
          <a:bodyPr/>
          <a:lstStyle>
            <a:lvl1pPr>
              <a:spcAft>
                <a:spcPts val="1800"/>
              </a:spcAft>
              <a:buFont typeface="Wingdings" pitchFamily="2" charset="2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1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8" name="Zástupný symbol pro číslo snímku 5">
            <a:extLst>
              <a:ext uri="{FF2B5EF4-FFF2-40B4-BE49-F238E27FC236}">
                <a16:creationId xmlns:a16="http://schemas.microsoft.com/office/drawing/2014/main" id="{1A2E329E-B047-5BCC-C0F2-88F14A418F05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bg2"/>
                </a:solidFill>
              </a:rPr>
              <a:t>Ministerstvo dopravy </a:t>
            </a:r>
          </a:p>
        </p:txBody>
      </p:sp>
    </p:spTree>
    <p:extLst>
      <p:ext uri="{BB962C8B-B14F-4D97-AF65-F5344CB8AC3E}">
        <p14:creationId xmlns:p14="http://schemas.microsoft.com/office/powerpoint/2010/main" val="118202800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93601" y="2160000"/>
            <a:ext cx="3375982" cy="3960537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7671851E-E145-B540-BFE6-BCB164F7650F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119333" y="2160000"/>
            <a:ext cx="3375982" cy="3960537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C5DD8208-8E62-3BCD-5295-A5DE908611E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408009" y="2160000"/>
            <a:ext cx="3375982" cy="3960537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7B9A68AD-FB4B-8978-5212-ECDC03A6FB0B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bg2"/>
                </a:solidFill>
              </a:rPr>
              <a:t>Ministerstvo dopravy </a:t>
            </a:r>
          </a:p>
        </p:txBody>
      </p:sp>
    </p:spTree>
    <p:extLst>
      <p:ext uri="{BB962C8B-B14F-4D97-AF65-F5344CB8AC3E}">
        <p14:creationId xmlns:p14="http://schemas.microsoft.com/office/powerpoint/2010/main" val="43556455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3 sloupce podbarve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0" y="2257436"/>
            <a:ext cx="3355437" cy="3590706"/>
          </a:xfrm>
          <a:prstGeom prst="rect">
            <a:avLst/>
          </a:prstGeom>
          <a:solidFill>
            <a:schemeClr val="tx2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6F99AF0C-D583-5D11-E4A5-C93DED75A4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5259600" cy="772560"/>
          </a:xfrm>
          <a:prstGeom prst="rect">
            <a:avLst/>
          </a:prstGeom>
        </p:spPr>
        <p:txBody>
          <a:bodyPr/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2C9E7C88-D105-85BB-7817-7828128845B7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8156517" y="2257436"/>
            <a:ext cx="3355437" cy="3590706"/>
          </a:xfrm>
          <a:prstGeom prst="rect">
            <a:avLst/>
          </a:prstGeom>
          <a:solidFill>
            <a:schemeClr val="tx2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F3B495C6-E9D9-BB16-034D-BB35D518475B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4420259" y="2257436"/>
            <a:ext cx="3355437" cy="3590706"/>
          </a:xfrm>
          <a:prstGeom prst="rect">
            <a:avLst/>
          </a:prstGeom>
          <a:solidFill>
            <a:schemeClr val="tx2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CC1C452-BE80-BC5C-7921-09A8FE89B918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bg2"/>
                </a:solidFill>
              </a:rPr>
              <a:t>Ministerstvo dopravy </a:t>
            </a:r>
          </a:p>
        </p:txBody>
      </p:sp>
    </p:spTree>
    <p:extLst>
      <p:ext uri="{BB962C8B-B14F-4D97-AF65-F5344CB8AC3E}">
        <p14:creationId xmlns:p14="http://schemas.microsoft.com/office/powerpoint/2010/main" val="42884705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loupce podbarvené se šip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>
            <a:no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2257436"/>
            <a:ext cx="3105680" cy="3590706"/>
          </a:xfrm>
          <a:prstGeom prst="rect">
            <a:avLst/>
          </a:prstGeom>
          <a:solidFill>
            <a:schemeClr val="accent1"/>
          </a:solidFill>
        </p:spPr>
        <p:txBody>
          <a:bodyPr lIns="180000" tIns="180000" rIns="144000" bIns="7200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963E211A-EC28-5A07-3501-03AC420E839A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405601" y="2246803"/>
            <a:ext cx="3105680" cy="3590706"/>
          </a:xfrm>
          <a:prstGeom prst="rect">
            <a:avLst/>
          </a:prstGeom>
          <a:solidFill>
            <a:schemeClr val="accent1"/>
          </a:solidFill>
        </p:spPr>
        <p:txBody>
          <a:bodyPr lIns="180000" tIns="180000" rIns="144000" bIns="7200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CA544A6B-12C5-DC1B-EDF5-D0332255C4DE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544801" y="2257436"/>
            <a:ext cx="3105680" cy="3590706"/>
          </a:xfrm>
          <a:prstGeom prst="rect">
            <a:avLst/>
          </a:prstGeom>
          <a:solidFill>
            <a:schemeClr val="accent1"/>
          </a:solidFill>
        </p:spPr>
        <p:txBody>
          <a:bodyPr lIns="180000" tIns="180000" rIns="144000" bIns="7200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2A3086D1-EC65-B74C-A8BB-C58567182BE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85314" y="3880589"/>
            <a:ext cx="360717" cy="301120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CAAABE1A-E3F7-8D77-4BC1-22DA8776E5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46114" y="3880589"/>
            <a:ext cx="360717" cy="301120"/>
          </a:xfrm>
          <a:prstGeom prst="rect">
            <a:avLst/>
          </a:prstGeom>
        </p:spPr>
      </p:pic>
      <p:sp>
        <p:nvSpPr>
          <p:cNvPr id="21" name="Zástupný text 8">
            <a:extLst>
              <a:ext uri="{FF2B5EF4-FFF2-40B4-BE49-F238E27FC236}">
                <a16:creationId xmlns:a16="http://schemas.microsoft.com/office/drawing/2014/main" id="{EE858B53-D403-C768-50C6-B820DCD4E5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84000" y="1243809"/>
            <a:ext cx="5259600" cy="77256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22" name="Zástupný symbol pro číslo snímku 5">
            <a:extLst>
              <a:ext uri="{FF2B5EF4-FFF2-40B4-BE49-F238E27FC236}">
                <a16:creationId xmlns:a16="http://schemas.microsoft.com/office/drawing/2014/main" id="{7BDEE34E-2AD1-D45A-CDC5-B7356B87F969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bg2"/>
                </a:solidFill>
              </a:rPr>
              <a:t>Ministerstvo dopravy </a:t>
            </a:r>
          </a:p>
        </p:txBody>
      </p:sp>
    </p:spTree>
    <p:extLst>
      <p:ext uri="{BB962C8B-B14F-4D97-AF65-F5344CB8AC3E}">
        <p14:creationId xmlns:p14="http://schemas.microsoft.com/office/powerpoint/2010/main" val="92248586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>
            <a:no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4444252"/>
            <a:ext cx="2428993" cy="1403889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1492625"/>
            <a:ext cx="2428993" cy="2602004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1FE252C3-C241-69C2-ACDF-A6765E53EC81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077724" y="4444252"/>
            <a:ext cx="2428993" cy="1403889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1492625"/>
            <a:ext cx="2428993" cy="2602004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D5AA8550-16D6-4AA2-0FA5-8338C81AFAC5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279817" y="4444252"/>
            <a:ext cx="2428993" cy="1403889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1492625"/>
            <a:ext cx="2428993" cy="2602004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16" name="Zástupný symbol pro obsah 2">
            <a:extLst>
              <a:ext uri="{FF2B5EF4-FFF2-40B4-BE49-F238E27FC236}">
                <a16:creationId xmlns:a16="http://schemas.microsoft.com/office/drawing/2014/main" id="{1F7AACE7-568D-33D9-AF71-3ED0BB808ED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3481909" y="4444252"/>
            <a:ext cx="2428993" cy="1403889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1492625"/>
            <a:ext cx="2428993" cy="2602004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496F11FE-78A2-69C8-0643-BE729D4F1FDE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bg2"/>
                </a:solidFill>
              </a:rPr>
              <a:t>Ministerstvo dopravy </a:t>
            </a:r>
          </a:p>
        </p:txBody>
      </p:sp>
    </p:spTree>
    <p:extLst>
      <p:ext uri="{BB962C8B-B14F-4D97-AF65-F5344CB8AC3E}">
        <p14:creationId xmlns:p14="http://schemas.microsoft.com/office/powerpoint/2010/main" val="1344064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4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>
            <a:no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4444252"/>
            <a:ext cx="2428993" cy="1403889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2215662"/>
            <a:ext cx="2428993" cy="1878966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1FE252C3-C241-69C2-ACDF-A6765E53EC81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077724" y="4444252"/>
            <a:ext cx="2428993" cy="1403889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2215662"/>
            <a:ext cx="2428993" cy="1878966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D5AA8550-16D6-4AA2-0FA5-8338C81AFAC5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279817" y="4444252"/>
            <a:ext cx="2428993" cy="1403889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2215662"/>
            <a:ext cx="2428993" cy="1878966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16" name="Zástupný symbol pro obsah 2">
            <a:extLst>
              <a:ext uri="{FF2B5EF4-FFF2-40B4-BE49-F238E27FC236}">
                <a16:creationId xmlns:a16="http://schemas.microsoft.com/office/drawing/2014/main" id="{1F7AACE7-568D-33D9-AF71-3ED0BB808ED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3481909" y="4444252"/>
            <a:ext cx="2428993" cy="1403889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2215662"/>
            <a:ext cx="2428993" cy="1878966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3F155FFF-35D5-B4D6-8671-E1360187A5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lang="cs-CZ" sz="2000" kern="1200" dirty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034D6FE-BA08-8A8E-D5AE-55D3E756260C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bg2"/>
                </a:solidFill>
              </a:rPr>
              <a:t>Ministerstvo dopravy </a:t>
            </a:r>
          </a:p>
        </p:txBody>
      </p:sp>
    </p:spTree>
    <p:extLst>
      <p:ext uri="{BB962C8B-B14F-4D97-AF65-F5344CB8AC3E}">
        <p14:creationId xmlns:p14="http://schemas.microsoft.com/office/powerpoint/2010/main" val="36101484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</p:spPr>
        <p:txBody>
          <a:bodyPr numCol="2" spcCol="360000"/>
          <a:lstStyle>
            <a:lvl1pPr marL="504000" indent="-50400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5638249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dnadpis, 4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>
            <a:no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2215662"/>
            <a:ext cx="2428993" cy="1878966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2215662"/>
            <a:ext cx="2428993" cy="1878966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2215662"/>
            <a:ext cx="2428993" cy="1878966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2215662"/>
            <a:ext cx="2428993" cy="1878966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3F155FFF-35D5-B4D6-8671-E1360187A5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E7812EDD-8649-F4D5-7B51-E6CC2223D022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693600" y="4444252"/>
            <a:ext cx="2419393" cy="14038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CAD76A9F-6DA0-AC18-4A06-8DD0C0F56CAD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3484926" y="4444252"/>
            <a:ext cx="2419393" cy="14038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7FED81D5-414D-425B-67EE-DA3352694518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6279400" y="4444252"/>
            <a:ext cx="2419393" cy="14038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BD1F73CC-2087-3052-FC89-2B1E982B6210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9073875" y="4444252"/>
            <a:ext cx="2419393" cy="14038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6BCC6951-FCF3-7B03-5562-7840A02525D2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bg2"/>
                </a:solidFill>
              </a:rPr>
              <a:t>Ministerstvo dopravy </a:t>
            </a:r>
          </a:p>
        </p:txBody>
      </p:sp>
    </p:spTree>
    <p:extLst>
      <p:ext uri="{BB962C8B-B14F-4D97-AF65-F5344CB8AC3E}">
        <p14:creationId xmlns:p14="http://schemas.microsoft.com/office/powerpoint/2010/main" val="176891814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loupce s obrázky a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>
            <a:no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1486968"/>
            <a:ext cx="2428993" cy="260766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1486968"/>
            <a:ext cx="2428993" cy="260766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1486968"/>
            <a:ext cx="2428993" cy="260766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1486968"/>
            <a:ext cx="2428993" cy="260766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E7812EDD-8649-F4D5-7B51-E6CC2223D022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693600" y="4444252"/>
            <a:ext cx="2419393" cy="14038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CAD76A9F-6DA0-AC18-4A06-8DD0C0F56CAD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3484926" y="4444252"/>
            <a:ext cx="2419393" cy="14038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7FED81D5-414D-425B-67EE-DA3352694518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6279400" y="4444252"/>
            <a:ext cx="2419393" cy="14038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BD1F73CC-2087-3052-FC89-2B1E982B6210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9073875" y="4444252"/>
            <a:ext cx="2419393" cy="14038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3" name="Zástupný symbol pro číslo snímku 5">
            <a:extLst>
              <a:ext uri="{FF2B5EF4-FFF2-40B4-BE49-F238E27FC236}">
                <a16:creationId xmlns:a16="http://schemas.microsoft.com/office/drawing/2014/main" id="{893E901C-6AA0-0F75-C9B1-BE19FABFC393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bg2"/>
                </a:solidFill>
              </a:rPr>
              <a:t>Ministerstvo dopravy </a:t>
            </a:r>
          </a:p>
        </p:txBody>
      </p:sp>
    </p:spTree>
    <p:extLst>
      <p:ext uri="{BB962C8B-B14F-4D97-AF65-F5344CB8AC3E}">
        <p14:creationId xmlns:p14="http://schemas.microsoft.com/office/powerpoint/2010/main" val="258338000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>
            <a:no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1" y="2165625"/>
            <a:ext cx="3516021" cy="39605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Aft>
                <a:spcPts val="1800"/>
              </a:spcAft>
              <a:buFont typeface="Wingdings" pitchFamily="2" charset="2"/>
              <a:buNone/>
              <a:defRPr b="0">
                <a:solidFill>
                  <a:schemeClr val="tx1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/>
              <a:t>Text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objekt grafu 7">
            <a:extLst>
              <a:ext uri="{FF2B5EF4-FFF2-40B4-BE49-F238E27FC236}">
                <a16:creationId xmlns:a16="http://schemas.microsoft.com/office/drawing/2014/main" id="{7C54CE2A-0CB4-8467-2966-0F4B4D0EA70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341121" y="1846262"/>
            <a:ext cx="6157278" cy="3383763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C3AB57E5-30E5-1721-7ABB-F3BD27E78527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bg2"/>
                </a:solidFill>
              </a:rPr>
              <a:t>Ministerstvo dopravy </a:t>
            </a:r>
          </a:p>
        </p:txBody>
      </p:sp>
    </p:spTree>
    <p:extLst>
      <p:ext uri="{BB962C8B-B14F-4D97-AF65-F5344CB8AC3E}">
        <p14:creationId xmlns:p14="http://schemas.microsoft.com/office/powerpoint/2010/main" val="315089386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text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>
            <a:no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1" y="2165625"/>
            <a:ext cx="3516021" cy="39605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Aft>
                <a:spcPts val="1800"/>
              </a:spcAft>
              <a:buFont typeface="Wingdings" pitchFamily="2" charset="2"/>
              <a:buNone/>
              <a:defRPr b="0">
                <a:solidFill>
                  <a:schemeClr val="tx1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/>
              <a:t>Text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objekt grafu 7">
            <a:extLst>
              <a:ext uri="{FF2B5EF4-FFF2-40B4-BE49-F238E27FC236}">
                <a16:creationId xmlns:a16="http://schemas.microsoft.com/office/drawing/2014/main" id="{7C54CE2A-0CB4-8467-2966-0F4B4D0EA70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341121" y="2165625"/>
            <a:ext cx="6157278" cy="3383763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4F692555-6195-4F09-FB48-4EF6E638FA7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880B733-56AF-86CD-D756-629084A16536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bg2"/>
                </a:solidFill>
              </a:rPr>
              <a:t>Ministerstvo dopravy </a:t>
            </a:r>
          </a:p>
        </p:txBody>
      </p:sp>
    </p:spTree>
    <p:extLst>
      <p:ext uri="{BB962C8B-B14F-4D97-AF65-F5344CB8AC3E}">
        <p14:creationId xmlns:p14="http://schemas.microsoft.com/office/powerpoint/2010/main" val="361182848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text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>
            <a:no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88833E3E-D9C4-1B56-E700-3FE02CF54D6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9" name="Zástupný symbol pro tabulku 8">
            <a:extLst>
              <a:ext uri="{FF2B5EF4-FFF2-40B4-BE49-F238E27FC236}">
                <a16:creationId xmlns:a16="http://schemas.microsoft.com/office/drawing/2014/main" id="{38C15361-4216-1F02-862E-96F0428B738D}"/>
              </a:ext>
            </a:extLst>
          </p:cNvPr>
          <p:cNvSpPr>
            <a:spLocks noGrp="1"/>
          </p:cNvSpPr>
          <p:nvPr>
            <p:ph type="tbl" sz="quarter" idx="21"/>
          </p:nvPr>
        </p:nvSpPr>
        <p:spPr>
          <a:xfrm>
            <a:off x="5400942" y="2213361"/>
            <a:ext cx="6097458" cy="2836476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1AA2B79E-EBDF-2530-1330-B70DF2E98A5F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1620000" y="2167003"/>
            <a:ext cx="3516021" cy="3915521"/>
          </a:xfrm>
          <a:prstGeom prst="rect">
            <a:avLst/>
          </a:prstGeom>
        </p:spPr>
        <p:txBody>
          <a:bodyPr numCol="1" spcCol="360000">
            <a:noAutofit/>
          </a:bodyPr>
          <a:lstStyle>
            <a:lvl1pPr marL="288000" indent="-2880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accent1"/>
              </a:buClr>
              <a:buSzPct val="90000"/>
              <a:buFont typeface="Wingdings" pitchFamily="2" charset="2"/>
              <a:buChar char="§"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/>
              <a:t>Upravte styly předlohy textu</a:t>
            </a:r>
          </a:p>
        </p:txBody>
      </p:sp>
      <p:sp>
        <p:nvSpPr>
          <p:cNvPr id="8" name="Zástupný symbol pro číslo snímku 5">
            <a:extLst>
              <a:ext uri="{FF2B5EF4-FFF2-40B4-BE49-F238E27FC236}">
                <a16:creationId xmlns:a16="http://schemas.microsoft.com/office/drawing/2014/main" id="{0CAAE527-231E-9248-0A0C-52E8BA0AF602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bg2"/>
                </a:solidFill>
              </a:rPr>
              <a:t>Ministerstvo dopravy </a:t>
            </a:r>
          </a:p>
        </p:txBody>
      </p:sp>
    </p:spTree>
    <p:extLst>
      <p:ext uri="{BB962C8B-B14F-4D97-AF65-F5344CB8AC3E}">
        <p14:creationId xmlns:p14="http://schemas.microsoft.com/office/powerpoint/2010/main" val="165724562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Závěr a shrnut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  <a:prstGeom prst="rect">
            <a:avLst/>
          </a:prstGeom>
        </p:spPr>
        <p:txBody>
          <a:bodyPr numCol="2" spcCol="360000">
            <a:noAutofit/>
          </a:bodyPr>
          <a:lstStyle>
            <a:lvl1pPr marL="0" indent="-504000">
              <a:lnSpc>
                <a:spcPct val="120000"/>
              </a:lnSpc>
              <a:spcAft>
                <a:spcPts val="1000"/>
              </a:spcAft>
              <a:buNone/>
              <a:defRPr sz="2000">
                <a:solidFill>
                  <a:schemeClr val="tx1"/>
                </a:solidFill>
              </a:defRPr>
            </a:lvl1pPr>
            <a:lvl2pPr marL="0"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marL="0" indent="0">
              <a:lnSpc>
                <a:spcPct val="120000"/>
              </a:lnSpc>
              <a:spcAft>
                <a:spcPts val="400"/>
              </a:spcAft>
              <a:buNone/>
              <a:defRPr/>
            </a:lvl3pPr>
            <a:lvl4pPr marL="0" indent="0">
              <a:lnSpc>
                <a:spcPct val="120000"/>
              </a:lnSpc>
              <a:spcAft>
                <a:spcPts val="400"/>
              </a:spcAft>
              <a:buNone/>
              <a:defRPr/>
            </a:lvl4pPr>
            <a:lvl5pPr marL="0" indent="0">
              <a:lnSpc>
                <a:spcPct val="120000"/>
              </a:lnSpc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716306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71A0C973-C08E-95A7-04DC-A227455E46BF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bg2"/>
                </a:solidFill>
              </a:rPr>
              <a:t>Ministerstvo dopravy </a:t>
            </a:r>
          </a:p>
        </p:txBody>
      </p:sp>
    </p:spTree>
    <p:extLst>
      <p:ext uri="{BB962C8B-B14F-4D97-AF65-F5344CB8AC3E}">
        <p14:creationId xmlns:p14="http://schemas.microsoft.com/office/powerpoint/2010/main" val="89559103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598148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Nadpis, 1 velký a 2 malé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71133" y="188914"/>
            <a:ext cx="9711267" cy="719137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871134" y="1196975"/>
            <a:ext cx="4754033" cy="49291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6828368" y="1196975"/>
            <a:ext cx="4754033" cy="23876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6828368" y="3736975"/>
            <a:ext cx="4754033" cy="23891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4F20E2-055E-43E7-98E6-C468FD69EBED}" type="slidenum">
              <a:rPr lang="cs-CZ" altLang="cs-CZ" smtClean="0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63931352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914400" y="1628800"/>
            <a:ext cx="5080000" cy="44672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628800"/>
            <a:ext cx="5080000" cy="44672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008064667"/>
      </p:ext>
    </p:extLst>
  </p:cSld>
  <p:clrMapOvr>
    <a:masterClrMapping/>
  </p:clrMapOvr>
  <p:transition spd="med">
    <p:pull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velký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</p:spPr>
        <p:txBody>
          <a:bodyPr numCol="1" spcCol="360000">
            <a:no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32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FB23D414-7544-6455-E8D2-C72A3EBC3FA9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dopravy</a:t>
            </a:r>
          </a:p>
        </p:txBody>
      </p:sp>
    </p:spTree>
    <p:extLst>
      <p:ext uri="{BB962C8B-B14F-4D97-AF65-F5344CB8AC3E}">
        <p14:creationId xmlns:p14="http://schemas.microsoft.com/office/powerpoint/2010/main" val="15499228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  <p15:guide id="2" orient="horz" pos="4110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5413" y="-171400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926538950"/>
      </p:ext>
    </p:extLst>
  </p:cSld>
  <p:clrMapOvr>
    <a:masterClrMapping/>
  </p:clrMapOvr>
  <p:transition spd="med">
    <p:pull dir="d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Nadpis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71133" y="188914"/>
            <a:ext cx="9711267" cy="719137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graf 2"/>
          <p:cNvSpPr>
            <a:spLocks noGrp="1"/>
          </p:cNvSpPr>
          <p:nvPr>
            <p:ph type="chart" idx="1"/>
          </p:nvPr>
        </p:nvSpPr>
        <p:spPr>
          <a:xfrm>
            <a:off x="1871133" y="1196975"/>
            <a:ext cx="9711267" cy="4929188"/>
          </a:xfrm>
        </p:spPr>
        <p:txBody>
          <a:bodyPr rtlCol="0">
            <a:normAutofit/>
          </a:bodyPr>
          <a:lstStyle/>
          <a:p>
            <a:pPr lvl="0"/>
            <a:endParaRPr lang="cs-CZ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D4311C-47CB-46CD-A1BA-170473C1D823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71240911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71133" y="188914"/>
            <a:ext cx="9711267" cy="719137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1871133" y="1196975"/>
            <a:ext cx="9711267" cy="4929188"/>
          </a:xfrm>
        </p:spPr>
        <p:txBody>
          <a:bodyPr rtlCol="0">
            <a:normAutofit/>
          </a:bodyPr>
          <a:lstStyle/>
          <a:p>
            <a:pPr lvl="0"/>
            <a:endParaRPr lang="cs-CZ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991F6E-46CF-4E48-8802-1368F8CD0CC6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51214793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Nadpis, text a klip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71133" y="188914"/>
            <a:ext cx="9711267" cy="719137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1871134" y="1196975"/>
            <a:ext cx="4754033" cy="49291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nline obrázek 3"/>
          <p:cNvSpPr>
            <a:spLocks noGrp="1"/>
          </p:cNvSpPr>
          <p:nvPr>
            <p:ph type="clipArt" sz="half" idx="2"/>
          </p:nvPr>
        </p:nvSpPr>
        <p:spPr>
          <a:xfrm>
            <a:off x="6828368" y="1196975"/>
            <a:ext cx="4754033" cy="4929188"/>
          </a:xfrm>
        </p:spPr>
        <p:txBody>
          <a:bodyPr rtlCol="0">
            <a:normAutofit/>
          </a:bodyPr>
          <a:lstStyle/>
          <a:p>
            <a:pPr lvl="0"/>
            <a:endParaRPr lang="cs-CZ" noProof="0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439933-EE8E-41BD-A3EC-83034BD5E948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44493010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Nadpis, text a 2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71133" y="188914"/>
            <a:ext cx="9711267" cy="719137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1871134" y="1196975"/>
            <a:ext cx="4754033" cy="49291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6828368" y="1196975"/>
            <a:ext cx="4754033" cy="23876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6828368" y="3736975"/>
            <a:ext cx="4754033" cy="23891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FEEF90-4115-473E-92D4-902EB5E620C1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419585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běžný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26021"/>
          </a:xfrm>
        </p:spPr>
        <p:txBody>
          <a:bodyPr numCol="1" spcCol="360000">
            <a:no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287EABB6-9EA1-4F27-1C21-C571E0100C58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dopravy</a:t>
            </a:r>
          </a:p>
        </p:txBody>
      </p:sp>
    </p:spTree>
    <p:extLst>
      <p:ext uri="{BB962C8B-B14F-4D97-AF65-F5344CB8AC3E}">
        <p14:creationId xmlns:p14="http://schemas.microsoft.com/office/powerpoint/2010/main" val="37677577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drážky velké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46919"/>
          </a:xfrm>
        </p:spPr>
        <p:txBody>
          <a:bodyPr numCol="1" spcCol="360000">
            <a:noAutofit/>
          </a:bodyPr>
          <a:lstStyle>
            <a:lvl1pPr marL="504000" indent="-504000">
              <a:lnSpc>
                <a:spcPct val="100000"/>
              </a:lnSpc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Char char="§"/>
              <a:defRPr sz="32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/>
              <a:t>Upravte styly předlohy textu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B5547E9F-BA9C-9C4B-9DF5-F81989FE8098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dopravy</a:t>
            </a:r>
          </a:p>
        </p:txBody>
      </p:sp>
    </p:spTree>
    <p:extLst>
      <p:ext uri="{BB962C8B-B14F-4D97-AF65-F5344CB8AC3E}">
        <p14:creationId xmlns:p14="http://schemas.microsoft.com/office/powerpoint/2010/main" val="25620019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drážky malé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15521"/>
          </a:xfrm>
        </p:spPr>
        <p:txBody>
          <a:bodyPr numCol="1" spcCol="360000">
            <a:noAutofit/>
          </a:bodyPr>
          <a:lstStyle>
            <a:lvl1pPr marL="360000" indent="-3600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accent5"/>
              </a:buClr>
              <a:buSzPct val="90000"/>
              <a:buFont typeface="Wingdings" pitchFamily="2" charset="2"/>
              <a:buChar char="§"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667C9E67-68A9-C008-6034-D232C1AF110C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dopravy</a:t>
            </a:r>
          </a:p>
        </p:txBody>
      </p:sp>
    </p:spTree>
    <p:extLst>
      <p:ext uri="{BB962C8B-B14F-4D97-AF65-F5344CB8AC3E}">
        <p14:creationId xmlns:p14="http://schemas.microsoft.com/office/powerpoint/2010/main" val="34070550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1.xml"/><Relationship Id="rId18" Type="http://schemas.openxmlformats.org/officeDocument/2006/relationships/slideLayout" Target="../slideLayouts/slideLayout46.xml"/><Relationship Id="rId26" Type="http://schemas.openxmlformats.org/officeDocument/2006/relationships/slideLayout" Target="../slideLayouts/slideLayout54.xml"/><Relationship Id="rId21" Type="http://schemas.openxmlformats.org/officeDocument/2006/relationships/slideLayout" Target="../slideLayouts/slideLayout49.xml"/><Relationship Id="rId34" Type="http://schemas.openxmlformats.org/officeDocument/2006/relationships/slideLayout" Target="../slideLayouts/slideLayout62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5" Type="http://schemas.openxmlformats.org/officeDocument/2006/relationships/slideLayout" Target="../slideLayouts/slideLayout53.xml"/><Relationship Id="rId33" Type="http://schemas.openxmlformats.org/officeDocument/2006/relationships/slideLayout" Target="../slideLayouts/slideLayout61.xml"/><Relationship Id="rId38" Type="http://schemas.openxmlformats.org/officeDocument/2006/relationships/image" Target="../media/image1.png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20" Type="http://schemas.openxmlformats.org/officeDocument/2006/relationships/slideLayout" Target="../slideLayouts/slideLayout48.xml"/><Relationship Id="rId29" Type="http://schemas.openxmlformats.org/officeDocument/2006/relationships/slideLayout" Target="../slideLayouts/slideLayout57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24" Type="http://schemas.openxmlformats.org/officeDocument/2006/relationships/slideLayout" Target="../slideLayouts/slideLayout52.xml"/><Relationship Id="rId32" Type="http://schemas.openxmlformats.org/officeDocument/2006/relationships/slideLayout" Target="../slideLayouts/slideLayout60.xml"/><Relationship Id="rId37" Type="http://schemas.openxmlformats.org/officeDocument/2006/relationships/theme" Target="../theme/theme2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23" Type="http://schemas.openxmlformats.org/officeDocument/2006/relationships/slideLayout" Target="../slideLayouts/slideLayout51.xml"/><Relationship Id="rId28" Type="http://schemas.openxmlformats.org/officeDocument/2006/relationships/slideLayout" Target="../slideLayouts/slideLayout56.xml"/><Relationship Id="rId36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47.xml"/><Relationship Id="rId31" Type="http://schemas.openxmlformats.org/officeDocument/2006/relationships/slideLayout" Target="../slideLayouts/slideLayout59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Relationship Id="rId22" Type="http://schemas.openxmlformats.org/officeDocument/2006/relationships/slideLayout" Target="../slideLayouts/slideLayout50.xml"/><Relationship Id="rId27" Type="http://schemas.openxmlformats.org/officeDocument/2006/relationships/slideLayout" Target="../slideLayouts/slideLayout55.xml"/><Relationship Id="rId30" Type="http://schemas.openxmlformats.org/officeDocument/2006/relationships/slideLayout" Target="../slideLayouts/slideLayout58.xml"/><Relationship Id="rId35" Type="http://schemas.openxmlformats.org/officeDocument/2006/relationships/slideLayout" Target="../slideLayouts/slideLayout63.xml"/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620000" y="2160000"/>
            <a:ext cx="8964000" cy="4078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55200" y="630000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CF5A12E-3DFE-4C3E-9036-7893F29C52C1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8" name="Obrázek 7" descr="Obsah obrázku symbol, Grafika, logo, snímek obrazovky&#10;&#10;Obsah generovaný pomocí AI může být nesprávný.">
            <a:extLst>
              <a:ext uri="{FF2B5EF4-FFF2-40B4-BE49-F238E27FC236}">
                <a16:creationId xmlns:a16="http://schemas.microsoft.com/office/drawing/2014/main" id="{DF67F3F1-F3D2-EC43-5EB5-2BB7ED887C96}"/>
              </a:ext>
            </a:extLst>
          </p:cNvPr>
          <p:cNvPicPr>
            <a:picLocks noChangeAspect="1"/>
          </p:cNvPicPr>
          <p:nvPr userDrawn="1"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11" t="23639" r="32108" b="23684"/>
          <a:stretch>
            <a:fillRect/>
          </a:stretch>
        </p:blipFill>
        <p:spPr>
          <a:xfrm>
            <a:off x="11037600" y="0"/>
            <a:ext cx="504859" cy="10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724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5" r:id="rId2"/>
    <p:sldLayoutId id="2147483660" r:id="rId3"/>
    <p:sldLayoutId id="2147483718" r:id="rId4"/>
    <p:sldLayoutId id="2147483650" r:id="rId5"/>
    <p:sldLayoutId id="2147483676" r:id="rId6"/>
    <p:sldLayoutId id="2147483677" r:id="rId7"/>
    <p:sldLayoutId id="2147483678" r:id="rId8"/>
    <p:sldLayoutId id="2147483679" r:id="rId9"/>
    <p:sldLayoutId id="2147483651" r:id="rId10"/>
    <p:sldLayoutId id="2147483680" r:id="rId11"/>
    <p:sldLayoutId id="2147483681" r:id="rId12"/>
    <p:sldLayoutId id="2147483682" r:id="rId13"/>
    <p:sldLayoutId id="2147483652" r:id="rId14"/>
    <p:sldLayoutId id="2147483683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716" r:id="rId23"/>
    <p:sldLayoutId id="2147483691" r:id="rId24"/>
    <p:sldLayoutId id="2147483654" r:id="rId25"/>
    <p:sldLayoutId id="2147483655" r:id="rId26"/>
    <p:sldLayoutId id="2147483721" r:id="rId27"/>
    <p:sldLayoutId id="2147483719" r:id="rId28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88000" indent="-288000" algn="l" defTabSz="914400" rtl="0" eaLnBrk="1" latinLnBrk="0" hangingPunct="1">
        <a:lnSpc>
          <a:spcPct val="100000"/>
        </a:lnSpc>
        <a:spcBef>
          <a:spcPts val="1000"/>
        </a:spcBef>
        <a:spcAft>
          <a:spcPts val="1000"/>
        </a:spcAft>
        <a:buFont typeface="Wingdings" pitchFamily="2" charset="2"/>
        <a:buChar char="§"/>
        <a:defRPr sz="2000" b="0" i="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0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2000" b="0" i="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20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500" b="0" i="0" kern="1200">
          <a:solidFill>
            <a:schemeClr val="accent3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36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500" b="0" i="0" kern="1200">
          <a:solidFill>
            <a:schemeClr val="accent5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152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200" b="0" i="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36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620000" y="2160000"/>
            <a:ext cx="8964000" cy="407806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55200" y="630000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CF5A12E-3DFE-4C3E-9036-7893F29C52C1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4" name="Obrázek 3" descr="Obsah obrázku symbol, Grafika, logo, snímek obrazovky&#10;&#10;Obsah generovaný pomocí AI může být nesprávný.">
            <a:extLst>
              <a:ext uri="{FF2B5EF4-FFF2-40B4-BE49-F238E27FC236}">
                <a16:creationId xmlns:a16="http://schemas.microsoft.com/office/drawing/2014/main" id="{025FCB21-8AB5-EA3D-1803-9CBD8B12DF84}"/>
              </a:ext>
            </a:extLst>
          </p:cNvPr>
          <p:cNvPicPr>
            <a:picLocks noChangeAspect="1"/>
          </p:cNvPicPr>
          <p:nvPr userDrawn="1"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11" t="23639" r="32108" b="23684"/>
          <a:stretch>
            <a:fillRect/>
          </a:stretch>
        </p:blipFill>
        <p:spPr>
          <a:xfrm>
            <a:off x="11037600" y="0"/>
            <a:ext cx="504859" cy="10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316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8" r:id="rId2"/>
    <p:sldLayoutId id="2147483669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  <p:sldLayoutId id="2147483705" r:id="rId17"/>
    <p:sldLayoutId id="2147483706" r:id="rId18"/>
    <p:sldLayoutId id="2147483707" r:id="rId19"/>
    <p:sldLayoutId id="2147483708" r:id="rId20"/>
    <p:sldLayoutId id="2147483709" r:id="rId21"/>
    <p:sldLayoutId id="2147483710" r:id="rId22"/>
    <p:sldLayoutId id="2147483711" r:id="rId23"/>
    <p:sldLayoutId id="2147483712" r:id="rId24"/>
    <p:sldLayoutId id="2147483717" r:id="rId25"/>
    <p:sldLayoutId id="2147483713" r:id="rId26"/>
    <p:sldLayoutId id="2147483720" r:id="rId27"/>
    <p:sldLayoutId id="2147483714" r:id="rId28"/>
    <p:sldLayoutId id="2147483715" r:id="rId29"/>
    <p:sldLayoutId id="2147483723" r:id="rId30"/>
    <p:sldLayoutId id="2147483724" r:id="rId31"/>
    <p:sldLayoutId id="2147483725" r:id="rId32"/>
    <p:sldLayoutId id="2147483726" r:id="rId33"/>
    <p:sldLayoutId id="2147483727" r:id="rId34"/>
    <p:sldLayoutId id="2147483728" r:id="rId35"/>
    <p:sldLayoutId id="2147483729" r:id="rId3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88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Font typeface="Wingdings" pitchFamily="2" charset="2"/>
        <a:buChar char="§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0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20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500" kern="1200">
          <a:solidFill>
            <a:schemeClr val="accent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36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500" kern="120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152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40" userDrawn="1">
          <p15:clr>
            <a:srgbClr val="F26B43"/>
          </p15:clr>
        </p15:guide>
        <p15:guide id="2" pos="41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6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oleObject" Target="../embeddings/oleObject10.bin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16.emf"/><Relationship Id="rId4" Type="http://schemas.openxmlformats.org/officeDocument/2006/relationships/oleObject" Target="../embeddings/oleObject1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oleObject" Target="../embeddings/oleObject12.bin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18.emf"/><Relationship Id="rId4" Type="http://schemas.openxmlformats.org/officeDocument/2006/relationships/oleObject" Target="../embeddings/oleObject13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oleObject" Target="../embeddings/oleObject14.bin"/><Relationship Id="rId1" Type="http://schemas.openxmlformats.org/officeDocument/2006/relationships/slideLayout" Target="../slideLayouts/slideLayout6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7" Type="http://schemas.openxmlformats.org/officeDocument/2006/relationships/image" Target="../media/image22.emf"/><Relationship Id="rId2" Type="http://schemas.openxmlformats.org/officeDocument/2006/relationships/oleObject" Target="../embeddings/oleObject15.bin"/><Relationship Id="rId1" Type="http://schemas.openxmlformats.org/officeDocument/2006/relationships/slideLayout" Target="../slideLayouts/slideLayout58.xml"/><Relationship Id="rId6" Type="http://schemas.openxmlformats.org/officeDocument/2006/relationships/oleObject" Target="../embeddings/oleObject17.bin"/><Relationship Id="rId5" Type="http://schemas.openxmlformats.org/officeDocument/2006/relationships/image" Target="../media/image21.emf"/><Relationship Id="rId4" Type="http://schemas.openxmlformats.org/officeDocument/2006/relationships/oleObject" Target="../embeddings/oleObject16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23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oleObject" Target="../embeddings/oleObject19.bin"/><Relationship Id="rId1" Type="http://schemas.openxmlformats.org/officeDocument/2006/relationships/slideLayout" Target="../slideLayouts/slideLayout5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oleObject" Target="../embeddings/oleObject20.bin"/><Relationship Id="rId1" Type="http://schemas.openxmlformats.org/officeDocument/2006/relationships/slideLayout" Target="../slideLayouts/slideLayout59.xml"/><Relationship Id="rId5" Type="http://schemas.openxmlformats.org/officeDocument/2006/relationships/image" Target="../media/image26.emf"/><Relationship Id="rId4" Type="http://schemas.openxmlformats.org/officeDocument/2006/relationships/oleObject" Target="../embeddings/oleObject21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oleObject" Target="../embeddings/oleObject22.bin"/><Relationship Id="rId1" Type="http://schemas.openxmlformats.org/officeDocument/2006/relationships/slideLayout" Target="../slideLayouts/slideLayout6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oleObject" Target="../embeddings/oleObject23.bin"/><Relationship Id="rId1" Type="http://schemas.openxmlformats.org/officeDocument/2006/relationships/slideLayout" Target="../slideLayouts/slideLayout6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oleObject" Target="../embeddings/oleObject24.bin"/><Relationship Id="rId1" Type="http://schemas.openxmlformats.org/officeDocument/2006/relationships/slideLayout" Target="../slideLayouts/slideLayout6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oleObject" Target="../embeddings/oleObject25.bin"/><Relationship Id="rId1" Type="http://schemas.openxmlformats.org/officeDocument/2006/relationships/slideLayout" Target="../slideLayouts/slideLayout6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31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oleObject" Target="../embeddings/oleObject27.bin"/><Relationship Id="rId1" Type="http://schemas.openxmlformats.org/officeDocument/2006/relationships/slideLayout" Target="../slideLayouts/slideLayout3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oleObject" Target="../embeddings/oleObject28.bin"/><Relationship Id="rId1" Type="http://schemas.openxmlformats.org/officeDocument/2006/relationships/slideLayout" Target="../slideLayouts/slideLayout59.xml"/><Relationship Id="rId5" Type="http://schemas.openxmlformats.org/officeDocument/2006/relationships/image" Target="../media/image34.emf"/><Relationship Id="rId4" Type="http://schemas.openxmlformats.org/officeDocument/2006/relationships/oleObject" Target="../embeddings/oleObject29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oleObject" Target="../embeddings/oleObject30.bin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36.emf"/><Relationship Id="rId4" Type="http://schemas.openxmlformats.org/officeDocument/2006/relationships/oleObject" Target="../embeddings/oleObject31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oleObject" Target="../embeddings/oleObject32.bin"/><Relationship Id="rId1" Type="http://schemas.openxmlformats.org/officeDocument/2006/relationships/slideLayout" Target="../slideLayouts/slideLayout6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oleObject" Target="../embeddings/oleObject33.bin"/><Relationship Id="rId1" Type="http://schemas.openxmlformats.org/officeDocument/2006/relationships/slideLayout" Target="../slideLayouts/slideLayout6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oleObject" Target="../embeddings/oleObject34.bin"/><Relationship Id="rId1" Type="http://schemas.openxmlformats.org/officeDocument/2006/relationships/slideLayout" Target="../slideLayouts/slideLayout6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58.x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2.bin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oleObject" Target="../embeddings/oleObject35.bin"/><Relationship Id="rId1" Type="http://schemas.openxmlformats.org/officeDocument/2006/relationships/slideLayout" Target="../slideLayouts/slideLayout6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oleObject" Target="../embeddings/oleObject36.bin"/><Relationship Id="rId1" Type="http://schemas.openxmlformats.org/officeDocument/2006/relationships/slideLayout" Target="../slideLayouts/slideLayout6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oleObject" Target="../embeddings/oleObject37.bin"/><Relationship Id="rId1" Type="http://schemas.openxmlformats.org/officeDocument/2006/relationships/slideLayout" Target="../slideLayouts/slideLayout6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oleObject" Target="../embeddings/oleObject38.bin"/><Relationship Id="rId1" Type="http://schemas.openxmlformats.org/officeDocument/2006/relationships/slideLayout" Target="../slideLayouts/slideLayout6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oleObject" Target="../embeddings/oleObject39.bin"/><Relationship Id="rId1" Type="http://schemas.openxmlformats.org/officeDocument/2006/relationships/slideLayout" Target="../slideLayouts/slideLayout6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9.xml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59.xml"/><Relationship Id="rId5" Type="http://schemas.openxmlformats.org/officeDocument/2006/relationships/image" Target="../media/image10.emf"/><Relationship Id="rId4" Type="http://schemas.openxmlformats.org/officeDocument/2006/relationships/oleObject" Target="../embeddings/oleObject5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6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6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2FEACA-1020-20A3-E183-1CEB85D8DD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26980" y="2706759"/>
            <a:ext cx="5400000" cy="978834"/>
          </a:xfrm>
        </p:spPr>
        <p:txBody>
          <a:bodyPr/>
          <a:lstStyle/>
          <a:p>
            <a:r>
              <a:rPr lang="cs-CZ" dirty="0"/>
              <a:t>STATISTIKY KONTROL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6131F65-3A82-DFF0-E99A-6E04CBE1E18B}"/>
              </a:ext>
            </a:extLst>
          </p:cNvPr>
          <p:cNvSpPr txBox="1">
            <a:spLocks/>
          </p:cNvSpPr>
          <p:nvPr/>
        </p:nvSpPr>
        <p:spPr>
          <a:xfrm>
            <a:off x="720000" y="597600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>
                <a:latin typeface="Arial"/>
                <a:cs typeface="Arial"/>
              </a:rPr>
              <a:t>Březen 2026</a:t>
            </a:r>
            <a:endParaRPr lang="cs-CZ" dirty="0"/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63785660-2CF8-899C-7522-F20651E1CFD0}"/>
              </a:ext>
            </a:extLst>
          </p:cNvPr>
          <p:cNvSpPr txBox="1">
            <a:spLocks/>
          </p:cNvSpPr>
          <p:nvPr/>
        </p:nvSpPr>
        <p:spPr>
          <a:xfrm>
            <a:off x="5217649" y="3498975"/>
            <a:ext cx="6410473" cy="118498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7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dirty="0"/>
              <a:t>SILNIČNÍ DOPRAVA 2025</a:t>
            </a:r>
          </a:p>
        </p:txBody>
      </p:sp>
    </p:spTree>
    <p:extLst>
      <p:ext uri="{BB962C8B-B14F-4D97-AF65-F5344CB8AC3E}">
        <p14:creationId xmlns:p14="http://schemas.microsoft.com/office/powerpoint/2010/main" val="27092597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892844" y="191853"/>
            <a:ext cx="9485596" cy="1184744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cs-CZ" altLang="cs-CZ" sz="3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Vývoj závadovosti při silničních kontrolách vozidel registrovaných v ČR a sousedních státech v letech 2015 - 2025 (v %)</a:t>
            </a:r>
          </a:p>
        </p:txBody>
      </p:sp>
      <p:graphicFrame>
        <p:nvGraphicFramePr>
          <p:cNvPr id="19459" name="Object 4"/>
          <p:cNvGraphicFramePr>
            <a:graphicFrameLocks noGrp="1" noChangeAspect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320779715"/>
              </p:ext>
            </p:extLst>
          </p:nvPr>
        </p:nvGraphicFramePr>
        <p:xfrm>
          <a:off x="2173288" y="1760538"/>
          <a:ext cx="7442200" cy="4335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5495985" imgH="3248082" progId="Excel.Chart.8">
                  <p:embed/>
                </p:oleObj>
              </mc:Choice>
              <mc:Fallback>
                <p:oleObj name="Chart" r:id="rId2" imgW="5495985" imgH="3248082" progId="Excel.Chart.8">
                  <p:embed/>
                  <p:pic>
                    <p:nvPicPr>
                      <p:cNvPr id="19459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73288" y="1760538"/>
                        <a:ext cx="7442200" cy="4335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Obdélník 4"/>
          <p:cNvSpPr/>
          <p:nvPr/>
        </p:nvSpPr>
        <p:spPr>
          <a:xfrm>
            <a:off x="11697410" y="6306622"/>
            <a:ext cx="32573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2AD4311C-47CB-46CD-A1BA-170473C1D823}" type="slidenum">
              <a:rPr lang="cs-CZ" altLang="cs-CZ" sz="1000"/>
              <a:pPr/>
              <a:t>10</a:t>
            </a:fld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688181822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title"/>
          </p:nvPr>
        </p:nvSpPr>
        <p:spPr>
          <a:xfrm>
            <a:off x="870129" y="135600"/>
            <a:ext cx="9575621" cy="1077252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cs-CZ" altLang="cs-CZ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Vozidla zkontrolovaná v letech 2024 a 2025, registrovaná v ČR, EU/EHP a ve třetích zemích (v %)</a:t>
            </a:r>
          </a:p>
        </p:txBody>
      </p:sp>
      <p:sp>
        <p:nvSpPr>
          <p:cNvPr id="93186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766762" y="1573214"/>
            <a:ext cx="8243888" cy="4498975"/>
          </a:xfrm>
        </p:spPr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</a:pPr>
            <a:r>
              <a:rPr lang="cs-CZ" altLang="cs-CZ" b="1" i="1" dirty="0">
                <a:latin typeface="Arial Black" panose="020B0A04020102020204" pitchFamily="34" charset="0"/>
              </a:rPr>
              <a:t> </a:t>
            </a:r>
            <a:endParaRPr lang="cs-CZ" altLang="cs-CZ" b="1" i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20484" name="Rectangle 5"/>
          <p:cNvSpPr>
            <a:spLocks noChangeArrowheads="1"/>
          </p:cNvSpPr>
          <p:nvPr/>
        </p:nvSpPr>
        <p:spPr bwMode="auto">
          <a:xfrm>
            <a:off x="3431704" y="3941099"/>
            <a:ext cx="6329835" cy="2446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b="1" u="sng" dirty="0">
                <a:latin typeface="Arial" panose="020B0604020202020204" pitchFamily="34" charset="0"/>
                <a:cs typeface="Arial" panose="020B0604020202020204" pitchFamily="34" charset="0"/>
              </a:rPr>
              <a:t>2024	         </a:t>
            </a:r>
            <a:r>
              <a:rPr lang="cs-CZ" altLang="cs-CZ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altLang="cs-CZ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algn="ctr" eaLnBrk="1" hangingPunct="1">
              <a:spcBef>
                <a:spcPct val="50000"/>
              </a:spcBef>
            </a:pPr>
            <a:endParaRPr lang="cs-CZ" alt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50000"/>
              </a:spcBef>
            </a:pPr>
            <a:endParaRPr lang="cs-CZ" alt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cs-CZ" altLang="cs-CZ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</a:t>
            </a:r>
          </a:p>
          <a:p>
            <a:pPr algn="ctr" eaLnBrk="1" hangingPunct="1">
              <a:spcBef>
                <a:spcPct val="50000"/>
              </a:spcBef>
            </a:pPr>
            <a:r>
              <a:rPr lang="cs-CZ" altLang="cs-CZ" b="1" dirty="0">
                <a:solidFill>
                  <a:srgbClr val="00B0F0"/>
                </a:solidFill>
                <a:latin typeface="Arial" panose="020B0604020202020204" pitchFamily="34" charset="0"/>
              </a:rPr>
              <a:t>		 	</a:t>
            </a:r>
            <a:r>
              <a:rPr lang="cs-CZ" altLang="cs-CZ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cs-CZ" altLang="cs-CZ" b="1" u="sng" dirty="0">
                <a:latin typeface="Arial" panose="020B0604020202020204" pitchFamily="34" charset="0"/>
                <a:cs typeface="Arial" panose="020B0604020202020204" pitchFamily="34" charset="0"/>
              </a:rPr>
              <a:t>	           2025</a:t>
            </a:r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50000"/>
              </a:spcBef>
            </a:pPr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0485" name="Graf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045033"/>
              </p:ext>
            </p:extLst>
          </p:nvPr>
        </p:nvGraphicFramePr>
        <p:xfrm>
          <a:off x="1972361" y="1265872"/>
          <a:ext cx="4624260" cy="29832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4390885" imgH="2676525" progId="Excel.Chart.8">
                  <p:embed/>
                </p:oleObj>
              </mc:Choice>
              <mc:Fallback>
                <p:oleObj name="Chart" r:id="rId2" imgW="4390885" imgH="2676525" progId="Excel.Chart.8">
                  <p:embed/>
                  <p:pic>
                    <p:nvPicPr>
                      <p:cNvPr id="20485" name="Graf 18"/>
                      <p:cNvPicPr>
                        <a:picLocks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2361" y="1265872"/>
                        <a:ext cx="4624260" cy="298323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ovéPole 5"/>
          <p:cNvSpPr txBox="1"/>
          <p:nvPr/>
        </p:nvSpPr>
        <p:spPr>
          <a:xfrm>
            <a:off x="11640616" y="6309320"/>
            <a:ext cx="325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CC439933-EE8E-41BD-A3EC-83034BD5E948}" type="slidenum">
              <a:rPr lang="cs-CZ" altLang="cs-CZ" sz="1000"/>
              <a:pPr/>
              <a:t>11</a:t>
            </a:fld>
            <a:endParaRPr lang="cs-CZ" sz="1000" dirty="0"/>
          </a:p>
        </p:txBody>
      </p:sp>
      <p:graphicFrame>
        <p:nvGraphicFramePr>
          <p:cNvPr id="2" name="Graf 18">
            <a:extLst>
              <a:ext uri="{FF2B5EF4-FFF2-40B4-BE49-F238E27FC236}">
                <a16:creationId xmlns:a16="http://schemas.microsoft.com/office/drawing/2014/main" id="{4440F93C-4954-687E-A44E-02E97DF0956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7234378"/>
              </p:ext>
            </p:extLst>
          </p:nvPr>
        </p:nvGraphicFramePr>
        <p:xfrm>
          <a:off x="5916168" y="3117850"/>
          <a:ext cx="4529582" cy="28552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4" imgW="4409950" imgH="2695575" progId="Excel.Chart.8">
                  <p:embed/>
                </p:oleObj>
              </mc:Choice>
              <mc:Fallback>
                <p:oleObj name="Chart" r:id="rId4" imgW="4409950" imgH="2695575" progId="Excel.Chart.8">
                  <p:embed/>
                  <p:pic>
                    <p:nvPicPr>
                      <p:cNvPr id="2" name="Graf 18">
                        <a:extLst>
                          <a:ext uri="{FF2B5EF4-FFF2-40B4-BE49-F238E27FC236}">
                            <a16:creationId xmlns:a16="http://schemas.microsoft.com/office/drawing/2014/main" id="{4440F93C-4954-687E-A44E-02E97DF09561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16168" y="3117850"/>
                        <a:ext cx="4529582" cy="28552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765462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86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ChangeArrowheads="1"/>
          </p:cNvSpPr>
          <p:nvPr/>
        </p:nvSpPr>
        <p:spPr bwMode="auto">
          <a:xfrm>
            <a:off x="1998191" y="198874"/>
            <a:ext cx="790300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9pPr>
          </a:lstStyle>
          <a:p>
            <a:pPr algn="ctr" eaLnBrk="1" hangingPunct="1">
              <a:defRPr/>
            </a:pPr>
            <a:r>
              <a:rPr lang="cs-CZ" sz="2800" b="1" noProof="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Zkontrolovaná vozidla dle typu tachografu</a:t>
            </a:r>
          </a:p>
        </p:txBody>
      </p:sp>
      <p:sp>
        <p:nvSpPr>
          <p:cNvPr id="21507" name="Rectangle 5"/>
          <p:cNvSpPr>
            <a:spLocks noChangeArrowheads="1"/>
          </p:cNvSpPr>
          <p:nvPr/>
        </p:nvSpPr>
        <p:spPr bwMode="auto">
          <a:xfrm>
            <a:off x="1524000" y="3462338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9pPr>
          </a:lstStyle>
          <a:p>
            <a:pPr eaLnBrk="1" hangingPunct="1"/>
            <a:endParaRPr lang="cs-CZ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508" name="Rectangle 6"/>
          <p:cNvSpPr>
            <a:spLocks noChangeArrowheads="1"/>
          </p:cNvSpPr>
          <p:nvPr/>
        </p:nvSpPr>
        <p:spPr bwMode="auto">
          <a:xfrm>
            <a:off x="1524000" y="576528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9pPr>
          </a:lstStyle>
          <a:p>
            <a:pPr eaLnBrk="1" hangingPunct="1"/>
            <a:endParaRPr lang="cs-CZ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7956322" y="2253069"/>
            <a:ext cx="795338" cy="378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 sz="1862" b="0" i="0" u="none" strike="noStrike" kern="1200" spc="0" baseline="0">
                <a:solidFill>
                  <a:srgbClr val="000000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cs-CZ" b="1" cap="all" noProof="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2025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11640616" y="6309320"/>
            <a:ext cx="325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CC439933-EE8E-41BD-A3EC-83034BD5E948}" type="slidenum">
              <a:rPr lang="cs-CZ" sz="1000" noProof="0" smtClean="0"/>
              <a:pPr/>
              <a:t>12</a:t>
            </a:fld>
            <a:endParaRPr lang="cs-CZ" sz="1000" noProof="0" dirty="0"/>
          </a:p>
        </p:txBody>
      </p:sp>
      <p:graphicFrame>
        <p:nvGraphicFramePr>
          <p:cNvPr id="9" name="Graf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1246676"/>
              </p:ext>
            </p:extLst>
          </p:nvPr>
        </p:nvGraphicFramePr>
        <p:xfrm>
          <a:off x="1092200" y="1658938"/>
          <a:ext cx="3459163" cy="270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6210252" imgH="4619554" progId="Excel.Chart.8">
                  <p:embed/>
                </p:oleObj>
              </mc:Choice>
              <mc:Fallback>
                <p:oleObj name="Chart" r:id="rId2" imgW="6210252" imgH="4619554" progId="Excel.Chart.8">
                  <p:embed/>
                  <p:pic>
                    <p:nvPicPr>
                      <p:cNvPr id="9" name="Graf 5"/>
                      <p:cNvPicPr>
                        <a:picLocks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2200" y="1658938"/>
                        <a:ext cx="3459163" cy="2705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Obdélník 9"/>
          <p:cNvSpPr/>
          <p:nvPr/>
        </p:nvSpPr>
        <p:spPr>
          <a:xfrm>
            <a:off x="2423592" y="1159040"/>
            <a:ext cx="795338" cy="378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 sz="1862" b="0" i="0" u="none" strike="noStrike" kern="1200" spc="0" baseline="0">
                <a:solidFill>
                  <a:srgbClr val="000000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cs-CZ" b="1" cap="all" noProof="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2024</a:t>
            </a:r>
          </a:p>
        </p:txBody>
      </p:sp>
      <p:graphicFrame>
        <p:nvGraphicFramePr>
          <p:cNvPr id="2" name="Graf 5">
            <a:extLst>
              <a:ext uri="{FF2B5EF4-FFF2-40B4-BE49-F238E27FC236}">
                <a16:creationId xmlns:a16="http://schemas.microsoft.com/office/drawing/2014/main" id="{DA64004A-8744-9BE0-A056-5C4A0A94E50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47501260"/>
              </p:ext>
            </p:extLst>
          </p:nvPr>
        </p:nvGraphicFramePr>
        <p:xfrm>
          <a:off x="5797550" y="2695575"/>
          <a:ext cx="5419725" cy="3771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4" imgW="5762445" imgH="4010011" progId="Excel.Chart.8">
                  <p:embed/>
                </p:oleObj>
              </mc:Choice>
              <mc:Fallback>
                <p:oleObj name="Chart" r:id="rId4" imgW="5762445" imgH="4010011" progId="Excel.Chart.8">
                  <p:embed/>
                  <p:pic>
                    <p:nvPicPr>
                      <p:cNvPr id="2" name="Graf 5">
                        <a:extLst>
                          <a:ext uri="{FF2B5EF4-FFF2-40B4-BE49-F238E27FC236}">
                            <a16:creationId xmlns:a16="http://schemas.microsoft.com/office/drawing/2014/main" id="{DA64004A-8744-9BE0-A056-5C4A0A94E50B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7550" y="2695575"/>
                        <a:ext cx="5419725" cy="3771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Obdélník 2">
            <a:extLst>
              <a:ext uri="{FF2B5EF4-FFF2-40B4-BE49-F238E27FC236}">
                <a16:creationId xmlns:a16="http://schemas.microsoft.com/office/drawing/2014/main" id="{507756EB-6BE8-66C2-2451-3BAF2FC22109}"/>
              </a:ext>
            </a:extLst>
          </p:cNvPr>
          <p:cNvSpPr/>
          <p:nvPr/>
        </p:nvSpPr>
        <p:spPr>
          <a:xfrm>
            <a:off x="822185" y="1780866"/>
            <a:ext cx="1403630" cy="5604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100" dirty="0">
                <a:solidFill>
                  <a:srgbClr val="FF0000"/>
                </a:solidFill>
              </a:rPr>
              <a:t>Smart tachograf (G2) 17,87 %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BD8E84B8-7259-6E7A-A1F4-BB135C28E091}"/>
              </a:ext>
            </a:extLst>
          </p:cNvPr>
          <p:cNvSpPr/>
          <p:nvPr/>
        </p:nvSpPr>
        <p:spPr>
          <a:xfrm>
            <a:off x="5787490" y="2817109"/>
            <a:ext cx="1994054" cy="5604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100" dirty="0">
                <a:solidFill>
                  <a:srgbClr val="FF0000"/>
                </a:solidFill>
              </a:rPr>
              <a:t>Smart tachograf (G2V1 a G2V2) 61,38 %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AB9F4538-75CC-AD1B-EFE3-7EFE0154B6ED}"/>
              </a:ext>
            </a:extLst>
          </p:cNvPr>
          <p:cNvSpPr/>
          <p:nvPr/>
        </p:nvSpPr>
        <p:spPr>
          <a:xfrm>
            <a:off x="8344749" y="2569569"/>
            <a:ext cx="1237164" cy="5604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1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Analogový tachograf 3,08 %</a:t>
            </a: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ACC9852A-95C1-A6BA-8D86-385D1B32BF03}"/>
              </a:ext>
            </a:extLst>
          </p:cNvPr>
          <p:cNvSpPr/>
          <p:nvPr/>
        </p:nvSpPr>
        <p:spPr>
          <a:xfrm>
            <a:off x="2827742" y="1583372"/>
            <a:ext cx="1237164" cy="5604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1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Analogový tachograf 4,78 %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E58BF7CB-3333-5773-BCED-EB368D369F44}"/>
              </a:ext>
            </a:extLst>
          </p:cNvPr>
          <p:cNvSpPr/>
          <p:nvPr/>
        </p:nvSpPr>
        <p:spPr>
          <a:xfrm>
            <a:off x="10107273" y="3182112"/>
            <a:ext cx="1237164" cy="5604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100" dirty="0">
                <a:solidFill>
                  <a:srgbClr val="0070C0"/>
                </a:solidFill>
              </a:rPr>
              <a:t>Digitální (G1) tachograf 35,54 %</a:t>
            </a:r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B226BA13-7B35-794F-8355-53207548974D}"/>
              </a:ext>
            </a:extLst>
          </p:cNvPr>
          <p:cNvSpPr/>
          <p:nvPr/>
        </p:nvSpPr>
        <p:spPr>
          <a:xfrm>
            <a:off x="1186428" y="4159378"/>
            <a:ext cx="1237164" cy="5604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100" dirty="0">
                <a:solidFill>
                  <a:srgbClr val="0070C0"/>
                </a:solidFill>
              </a:rPr>
              <a:t>Digitální (G1) tachograf 77,35 %</a:t>
            </a:r>
          </a:p>
        </p:txBody>
      </p:sp>
    </p:spTree>
    <p:extLst>
      <p:ext uri="{BB962C8B-B14F-4D97-AF65-F5344CB8AC3E}">
        <p14:creationId xmlns:p14="http://schemas.microsoft.com/office/powerpoint/2010/main" val="1698750772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8"/>
          <p:cNvSpPr>
            <a:spLocks noGrp="1" noChangeArrowheads="1"/>
          </p:cNvSpPr>
          <p:nvPr>
            <p:ph type="title"/>
          </p:nvPr>
        </p:nvSpPr>
        <p:spPr>
          <a:xfrm>
            <a:off x="839862" y="205878"/>
            <a:ext cx="9711267" cy="719137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cs-CZ" altLang="cs-CZ" sz="3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Tachografy v letech 2012-2025</a:t>
            </a:r>
            <a:br>
              <a:rPr lang="cs-CZ" altLang="cs-CZ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cs-CZ" altLang="cs-CZ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2531" name="Rectangle 10"/>
          <p:cNvSpPr>
            <a:spLocks noGrp="1" noChangeArrowheads="1"/>
          </p:cNvSpPr>
          <p:nvPr>
            <p:ph type="body" sz="half" idx="1"/>
          </p:nvPr>
        </p:nvSpPr>
        <p:spPr>
          <a:xfrm>
            <a:off x="963529" y="5456735"/>
            <a:ext cx="7903368" cy="863600"/>
          </a:xfrm>
        </p:spPr>
        <p:txBody>
          <a:bodyPr/>
          <a:lstStyle/>
          <a:p>
            <a:pPr marL="0" indent="0" algn="just" eaLnBrk="1" hangingPunct="1">
              <a:buNone/>
            </a:pPr>
            <a:r>
              <a:rPr lang="cs-CZ" altLang="cs-CZ" sz="1800" dirty="0"/>
              <a:t>V grafu nejsou zohledněna vozidla, která při kontrole nebyla tachografem vůbec vybavena</a:t>
            </a:r>
          </a:p>
        </p:txBody>
      </p:sp>
      <p:graphicFrame>
        <p:nvGraphicFramePr>
          <p:cNvPr id="22532" name="Object 7"/>
          <p:cNvGraphicFramePr>
            <a:graphicFrameLocks noGrp="1" noChangeAspect="1"/>
          </p:cNvGraphicFramePr>
          <p:nvPr>
            <p:ph type="clipArt" sz="half" idx="2"/>
            <p:extLst>
              <p:ext uri="{D42A27DB-BD31-4B8C-83A1-F6EECF244321}">
                <p14:modId xmlns:p14="http://schemas.microsoft.com/office/powerpoint/2010/main" val="305119758"/>
              </p:ext>
            </p:extLst>
          </p:nvPr>
        </p:nvGraphicFramePr>
        <p:xfrm>
          <a:off x="1915318" y="1473122"/>
          <a:ext cx="8361363" cy="3473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9401259" imgH="3905222" progId="Excel.Chart.8">
                  <p:embed/>
                </p:oleObj>
              </mc:Choice>
              <mc:Fallback>
                <p:oleObj name="Chart" r:id="rId2" imgW="9401259" imgH="3905222" progId="Excel.Chart.8">
                  <p:embed/>
                  <p:pic>
                    <p:nvPicPr>
                      <p:cNvPr id="22532" name="Object 7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5318" y="1473122"/>
                        <a:ext cx="8361363" cy="3473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Obdélník 4"/>
          <p:cNvSpPr/>
          <p:nvPr/>
        </p:nvSpPr>
        <p:spPr>
          <a:xfrm>
            <a:off x="11633290" y="6314559"/>
            <a:ext cx="32573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CC439933-EE8E-41BD-A3EC-83034BD5E948}" type="slidenum">
              <a:rPr lang="cs-CZ" altLang="cs-CZ" sz="1000"/>
              <a:pPr/>
              <a:t>13</a:t>
            </a:fld>
            <a:endParaRPr lang="cs-CZ" sz="1000" dirty="0"/>
          </a:p>
        </p:txBody>
      </p:sp>
      <p:sp>
        <p:nvSpPr>
          <p:cNvPr id="2" name="Hvězda: šesticípá 1">
            <a:extLst>
              <a:ext uri="{FF2B5EF4-FFF2-40B4-BE49-F238E27FC236}">
                <a16:creationId xmlns:a16="http://schemas.microsoft.com/office/drawing/2014/main" id="{F6BAE435-D7B1-2F86-00AE-45100700855C}"/>
              </a:ext>
            </a:extLst>
          </p:cNvPr>
          <p:cNvSpPr/>
          <p:nvPr/>
        </p:nvSpPr>
        <p:spPr>
          <a:xfrm>
            <a:off x="839862" y="5494679"/>
            <a:ext cx="45719" cy="51302"/>
          </a:xfrm>
          <a:prstGeom prst="star6">
            <a:avLst>
              <a:gd name="adj" fmla="val 13079"/>
              <a:gd name="hf" fmla="val 11547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9935318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001828" y="206648"/>
            <a:ext cx="9454138" cy="731605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cs-CZ" altLang="cs-CZ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Typy tachografů v závislosti na státu registrace vozidla v roce 2025</a:t>
            </a:r>
          </a:p>
        </p:txBody>
      </p:sp>
      <p:graphicFrame>
        <p:nvGraphicFramePr>
          <p:cNvPr id="23555" name="Object 72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385481835"/>
              </p:ext>
            </p:extLst>
          </p:nvPr>
        </p:nvGraphicFramePr>
        <p:xfrm>
          <a:off x="334022" y="2465031"/>
          <a:ext cx="2808288" cy="23914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2438400" imgH="2076319" progId="Excel.Chart.8">
                  <p:embed/>
                </p:oleObj>
              </mc:Choice>
              <mc:Fallback>
                <p:oleObj name="Chart" r:id="rId2" imgW="2438400" imgH="2076319" progId="Excel.Chart.8">
                  <p:embed/>
                  <p:pic>
                    <p:nvPicPr>
                      <p:cNvPr id="23555" name="Object 7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022" y="2465031"/>
                        <a:ext cx="2808288" cy="23914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6" name="Object 10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1030164482"/>
              </p:ext>
            </p:extLst>
          </p:nvPr>
        </p:nvGraphicFramePr>
        <p:xfrm>
          <a:off x="5352066" y="4050831"/>
          <a:ext cx="4451350" cy="2752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4" imgW="3476485" imgH="2152650" progId="Excel.Chart.8">
                  <p:embed/>
                </p:oleObj>
              </mc:Choice>
              <mc:Fallback>
                <p:oleObj name="Chart" r:id="rId4" imgW="3476485" imgH="2152650" progId="Excel.Chart.8">
                  <p:embed/>
                  <p:pic>
                    <p:nvPicPr>
                      <p:cNvPr id="23556" name="Object 1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52066" y="4050831"/>
                        <a:ext cx="4451350" cy="2752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829" name="Group 10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2404795"/>
              </p:ext>
            </p:extLst>
          </p:nvPr>
        </p:nvGraphicFramePr>
        <p:xfrm>
          <a:off x="2854971" y="530548"/>
          <a:ext cx="2808288" cy="7040566"/>
        </p:xfrm>
        <a:graphic>
          <a:graphicData uri="http://schemas.openxmlformats.org/drawingml/2006/table">
            <a:tbl>
              <a:tblPr/>
              <a:tblGrid>
                <a:gridCol w="2808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3021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2E518A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2E518A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2E518A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2E518A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2E518A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E518A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E518A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E518A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E518A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E518A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     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E518A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cs-CZ" altLang="cs-CZ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E518A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                                                        Vozidla registrovaná v ČR</a:t>
                      </a:r>
                    </a:p>
                  </a:txBody>
                  <a:tcPr marT="45717" marB="45717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7847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2E518A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2E518A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2E518A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2E518A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2E518A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E518A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E518A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E518A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E518A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E518A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cs-CZ" altLang="cs-CZ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E518A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cs-CZ" altLang="cs-CZ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E518A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cs-CZ" altLang="cs-CZ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E518A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cs-CZ" altLang="cs-CZ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E518A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cs-CZ" altLang="cs-CZ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E518A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Vozidla registrovaná v některém členském státě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E518A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EU mimo ČR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E518A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cs-CZ" altLang="cs-CZ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E518A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cs-CZ" altLang="cs-CZ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E518A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cs-CZ" altLang="cs-CZ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E518A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cs-CZ" altLang="cs-CZ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T="45717" marB="45717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170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2E518A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2E518A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2E518A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2E518A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2E518A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E518A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E518A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E518A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E518A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E518A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cs-CZ" altLang="cs-CZ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E518A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Vozidla registrovaná mimo EU</a:t>
                      </a:r>
                    </a:p>
                  </a:txBody>
                  <a:tcPr marT="45717" marB="45717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086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2E518A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2E518A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2E518A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2E518A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2E518A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E518A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E518A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E518A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E518A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E518A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cs-CZ" altLang="cs-CZ" sz="2200" b="1" i="0" u="none" strike="noStrike" cap="none" normalizeH="0" baseline="0" dirty="0">
                        <a:ln>
                          <a:noFill/>
                        </a:ln>
                        <a:solidFill>
                          <a:srgbClr val="2E518A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T="45717" marB="45717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086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2E518A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2E518A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2E518A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2E518A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2E518A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E518A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E518A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E518A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E518A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E518A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cs-CZ" altLang="cs-CZ" sz="2200" b="1" i="0" u="none" strike="noStrike" cap="none" normalizeH="0" baseline="0" dirty="0">
                        <a:ln>
                          <a:noFill/>
                        </a:ln>
                        <a:solidFill>
                          <a:srgbClr val="2E518A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7" marB="45717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086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2E518A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2E518A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2E518A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2E518A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2E518A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E518A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E518A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E518A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E518A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E518A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cs-CZ" altLang="cs-CZ" sz="2200" b="1" i="0" u="none" strike="noStrike" cap="none" normalizeH="0" baseline="0" dirty="0">
                        <a:ln>
                          <a:noFill/>
                        </a:ln>
                        <a:solidFill>
                          <a:srgbClr val="2E518A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7" marB="45717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086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2E518A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2E518A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2E518A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2E518A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2E518A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E518A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E518A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E518A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E518A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E518A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cs-CZ" altLang="cs-CZ" sz="2200" b="1" i="0" u="none" strike="noStrike" cap="none" normalizeH="0" baseline="0" dirty="0">
                        <a:ln>
                          <a:noFill/>
                        </a:ln>
                        <a:solidFill>
                          <a:srgbClr val="2E518A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7" marB="45717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671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2E518A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2E518A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2E518A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2E518A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2E518A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E518A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E518A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E518A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E518A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E518A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cs-CZ" altLang="cs-CZ" sz="2200" b="1" i="0" u="none" strike="noStrike" cap="none" normalizeH="0" baseline="0" dirty="0">
                        <a:ln>
                          <a:noFill/>
                        </a:ln>
                        <a:solidFill>
                          <a:srgbClr val="2E518A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7" marB="45717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23566" name="Object 72"/>
          <p:cNvGraphicFramePr>
            <a:graphicFrameLocks noChangeAspect="1"/>
          </p:cNvGraphicFramePr>
          <p:nvPr/>
        </p:nvGraphicFramePr>
        <p:xfrm>
          <a:off x="3791744" y="1068486"/>
          <a:ext cx="4213225" cy="2520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6" imgW="4257730" imgH="2552831" progId="Excel.Chart.8">
                  <p:embed/>
                </p:oleObj>
              </mc:Choice>
              <mc:Fallback>
                <p:oleObj name="Chart" r:id="rId6" imgW="4257730" imgH="2552831" progId="Excel.Chart.8">
                  <p:embed/>
                  <p:pic>
                    <p:nvPicPr>
                      <p:cNvPr id="23566" name="Object 7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91744" y="1068486"/>
                        <a:ext cx="4213225" cy="2520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Obdélník 4"/>
          <p:cNvSpPr/>
          <p:nvPr/>
        </p:nvSpPr>
        <p:spPr>
          <a:xfrm>
            <a:off x="11633290" y="6322497"/>
            <a:ext cx="32573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7F4F20E2-055E-43E7-98E6-C468FD69EBED}" type="slidenum">
              <a:rPr lang="cs-CZ" altLang="cs-CZ" sz="1000"/>
              <a:pPr/>
              <a:t>14</a:t>
            </a:fld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1886105919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081340" y="196145"/>
            <a:ext cx="9711267" cy="719137"/>
          </a:xfrm>
        </p:spPr>
        <p:txBody>
          <a:bodyPr>
            <a:noAutofit/>
          </a:bodyPr>
          <a:lstStyle/>
          <a:p>
            <a:pPr indent="-419100" algn="ctr" fontAlgn="auto">
              <a:spcAft>
                <a:spcPts val="0"/>
              </a:spcAft>
              <a:defRPr/>
            </a:pPr>
            <a:r>
              <a:rPr lang="cs-CZ" altLang="cs-CZ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Přeprava nebezpečných věcí dle Dohody ADR – počet dopravních jednotek kontrolovaných při silničních kontrolách</a:t>
            </a:r>
          </a:p>
        </p:txBody>
      </p:sp>
      <p:graphicFrame>
        <p:nvGraphicFramePr>
          <p:cNvPr id="24579" name="Zástupný symbol pro graf 4"/>
          <p:cNvGraphicFramePr>
            <a:graphicFrameLocks noGrp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3856586014"/>
              </p:ext>
            </p:extLst>
          </p:nvPr>
        </p:nvGraphicFramePr>
        <p:xfrm>
          <a:off x="2389296" y="1502946"/>
          <a:ext cx="7641672" cy="51589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3" imgW="7162682" imgH="4867275" progId="Excel.Chart.8">
                  <p:embed/>
                </p:oleObj>
              </mc:Choice>
              <mc:Fallback>
                <p:oleObj name="Chart" r:id="rId3" imgW="7162682" imgH="4867275" progId="Excel.Chart.8">
                  <p:embed/>
                  <p:pic>
                    <p:nvPicPr>
                      <p:cNvPr id="24579" name="Zástupný symbol pro graf 4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9296" y="1502946"/>
                        <a:ext cx="7641672" cy="515890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Obdélník 4"/>
          <p:cNvSpPr/>
          <p:nvPr/>
        </p:nvSpPr>
        <p:spPr>
          <a:xfrm>
            <a:off x="11633290" y="6297097"/>
            <a:ext cx="32573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2AD4311C-47CB-46CD-A1BA-170473C1D823}" type="slidenum">
              <a:rPr lang="cs-CZ" altLang="cs-CZ" sz="1000"/>
              <a:pPr/>
              <a:t>15</a:t>
            </a:fld>
            <a:endParaRPr lang="cs-CZ" sz="1000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36A87D3E-BF71-1375-EED8-B271F5472E94}"/>
              </a:ext>
            </a:extLst>
          </p:cNvPr>
          <p:cNvSpPr/>
          <p:nvPr/>
        </p:nvSpPr>
        <p:spPr>
          <a:xfrm>
            <a:off x="3844595" y="4760238"/>
            <a:ext cx="644056" cy="2385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050" dirty="0">
                <a:solidFill>
                  <a:srgbClr val="FF0000"/>
                </a:solidFill>
              </a:rPr>
              <a:t>12,5 %</a:t>
            </a: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6122A19A-4C55-A18A-07CC-1B100AA0CA1D}"/>
              </a:ext>
            </a:extLst>
          </p:cNvPr>
          <p:cNvSpPr/>
          <p:nvPr/>
        </p:nvSpPr>
        <p:spPr>
          <a:xfrm>
            <a:off x="5092017" y="4760238"/>
            <a:ext cx="644056" cy="2385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050" dirty="0">
                <a:solidFill>
                  <a:srgbClr val="FF0000"/>
                </a:solidFill>
              </a:rPr>
              <a:t>12,9 %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BD037929-2F7D-D1A1-4416-8EBB15AD3A9D}"/>
              </a:ext>
            </a:extLst>
          </p:cNvPr>
          <p:cNvSpPr/>
          <p:nvPr/>
        </p:nvSpPr>
        <p:spPr>
          <a:xfrm>
            <a:off x="7612048" y="4762537"/>
            <a:ext cx="644056" cy="2385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050" dirty="0">
                <a:solidFill>
                  <a:srgbClr val="FF0000"/>
                </a:solidFill>
              </a:rPr>
              <a:t>10,6 %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30C9B5F2-EDF1-B3EF-2D36-8C32ADE56D07}"/>
              </a:ext>
            </a:extLst>
          </p:cNvPr>
          <p:cNvSpPr/>
          <p:nvPr/>
        </p:nvSpPr>
        <p:spPr>
          <a:xfrm>
            <a:off x="8841181" y="4752239"/>
            <a:ext cx="644056" cy="2385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050" dirty="0">
                <a:solidFill>
                  <a:srgbClr val="FF0000"/>
                </a:solidFill>
              </a:rPr>
              <a:t>7,3 %</a:t>
            </a: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66F7DD2E-24B1-A523-54C7-0EC88E2080B9}"/>
              </a:ext>
            </a:extLst>
          </p:cNvPr>
          <p:cNvSpPr/>
          <p:nvPr/>
        </p:nvSpPr>
        <p:spPr>
          <a:xfrm>
            <a:off x="6352032" y="4761384"/>
            <a:ext cx="644056" cy="2385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050" dirty="0">
                <a:solidFill>
                  <a:srgbClr val="FF0000"/>
                </a:solidFill>
              </a:rPr>
              <a:t>13,3 %</a:t>
            </a:r>
          </a:p>
        </p:txBody>
      </p:sp>
    </p:spTree>
    <p:extLst>
      <p:ext uri="{BB962C8B-B14F-4D97-AF65-F5344CB8AC3E}">
        <p14:creationId xmlns:p14="http://schemas.microsoft.com/office/powerpoint/2010/main" val="1993379529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065438" y="156835"/>
            <a:ext cx="9231502" cy="719137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cs-CZ" altLang="cs-CZ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Počet zkontrolovaných pracovních dnů řidičů </a:t>
            </a:r>
            <a:br>
              <a:rPr lang="cs-CZ" altLang="cs-CZ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v provozovnách dopravců</a:t>
            </a:r>
          </a:p>
        </p:txBody>
      </p:sp>
      <p:graphicFrame>
        <p:nvGraphicFramePr>
          <p:cNvPr id="26630" name="Graf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7077651"/>
              </p:ext>
            </p:extLst>
          </p:nvPr>
        </p:nvGraphicFramePr>
        <p:xfrm>
          <a:off x="886618" y="1365749"/>
          <a:ext cx="10418763" cy="3994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9420085" imgH="3686175" progId="Excel.Chart.8">
                  <p:embed/>
                </p:oleObj>
              </mc:Choice>
              <mc:Fallback>
                <p:oleObj name="Chart" r:id="rId2" imgW="9420085" imgH="3686175" progId="Excel.Chart.8">
                  <p:embed/>
                  <p:pic>
                    <p:nvPicPr>
                      <p:cNvPr id="26630" name="Graf 4"/>
                      <p:cNvPicPr>
                        <a:picLocks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6618" y="1365749"/>
                        <a:ext cx="10418763" cy="3994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Obdélník 4"/>
          <p:cNvSpPr/>
          <p:nvPr/>
        </p:nvSpPr>
        <p:spPr>
          <a:xfrm>
            <a:off x="11633290" y="6297097"/>
            <a:ext cx="32573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7F4F20E2-055E-43E7-98E6-C468FD69EBED}" type="slidenum">
              <a:rPr lang="cs-CZ" altLang="cs-CZ" sz="1000"/>
              <a:pPr/>
              <a:t>16</a:t>
            </a:fld>
            <a:endParaRPr lang="cs-CZ" sz="1000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A7CF399B-D057-0A77-8B0C-7274F17B8FC2}"/>
              </a:ext>
            </a:extLst>
          </p:cNvPr>
          <p:cNvSpPr/>
          <p:nvPr/>
        </p:nvSpPr>
        <p:spPr>
          <a:xfrm>
            <a:off x="2596546" y="5121360"/>
            <a:ext cx="1234790" cy="2385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 dirty="0">
                <a:solidFill>
                  <a:srgbClr val="FF0000"/>
                </a:solidFill>
              </a:rPr>
              <a:t> Závady ve 2,0 %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AE615908-89E8-6387-87AC-4B1BD8B20A7A}"/>
              </a:ext>
            </a:extLst>
          </p:cNvPr>
          <p:cNvSpPr/>
          <p:nvPr/>
        </p:nvSpPr>
        <p:spPr>
          <a:xfrm>
            <a:off x="4788058" y="5121360"/>
            <a:ext cx="1234790" cy="2385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 dirty="0">
                <a:solidFill>
                  <a:srgbClr val="FF0000"/>
                </a:solidFill>
              </a:rPr>
              <a:t> Závady ve 3,0 %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BEE7307C-F06D-D882-CDFB-13C0B084EDC7}"/>
              </a:ext>
            </a:extLst>
          </p:cNvPr>
          <p:cNvSpPr/>
          <p:nvPr/>
        </p:nvSpPr>
        <p:spPr>
          <a:xfrm>
            <a:off x="6979570" y="5121360"/>
            <a:ext cx="1234790" cy="2385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 dirty="0">
                <a:solidFill>
                  <a:srgbClr val="FF0000"/>
                </a:solidFill>
              </a:rPr>
              <a:t> Závady v 1,8 %</a:t>
            </a: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EFF9DE2D-73D7-C81F-FD07-C32B15D49D01}"/>
              </a:ext>
            </a:extLst>
          </p:cNvPr>
          <p:cNvSpPr/>
          <p:nvPr/>
        </p:nvSpPr>
        <p:spPr>
          <a:xfrm>
            <a:off x="9171082" y="5121360"/>
            <a:ext cx="1234790" cy="2385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 dirty="0">
                <a:solidFill>
                  <a:srgbClr val="FF0000"/>
                </a:solidFill>
              </a:rPr>
              <a:t> Závady ve 2,2 %</a:t>
            </a:r>
          </a:p>
        </p:txBody>
      </p:sp>
    </p:spTree>
    <p:extLst>
      <p:ext uri="{BB962C8B-B14F-4D97-AF65-F5344CB8AC3E}">
        <p14:creationId xmlns:p14="http://schemas.microsoft.com/office/powerpoint/2010/main" val="2045907063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"/>
          <p:cNvSpPr>
            <a:spLocks noGrp="1" noChangeArrowheads="1"/>
          </p:cNvSpPr>
          <p:nvPr>
            <p:ph type="title"/>
          </p:nvPr>
        </p:nvSpPr>
        <p:spPr>
          <a:xfrm>
            <a:off x="1041399" y="215872"/>
            <a:ext cx="9303247" cy="1052513"/>
          </a:xfrm>
        </p:spPr>
        <p:txBody>
          <a:bodyPr/>
          <a:lstStyle/>
          <a:p>
            <a:pPr algn="ctr">
              <a:defRPr/>
            </a:pPr>
            <a:r>
              <a:rPr lang="cs-CZ" altLang="cs-CZ" sz="2800" dirty="0">
                <a:solidFill>
                  <a:schemeClr val="tx1"/>
                </a:solidFill>
              </a:rPr>
              <a:t>Počet zkontrolovaných pracovních dní řidičů </a:t>
            </a:r>
            <a:br>
              <a:rPr lang="cs-CZ" altLang="cs-CZ" sz="2800" dirty="0">
                <a:solidFill>
                  <a:schemeClr val="tx1"/>
                </a:solidFill>
              </a:rPr>
            </a:br>
            <a:r>
              <a:rPr lang="cs-CZ" altLang="cs-CZ" sz="2800" dirty="0">
                <a:solidFill>
                  <a:schemeClr val="tx1"/>
                </a:solidFill>
              </a:rPr>
              <a:t>v provozovnách dopravců</a:t>
            </a:r>
          </a:p>
        </p:txBody>
      </p:sp>
      <p:graphicFrame>
        <p:nvGraphicFramePr>
          <p:cNvPr id="27651" name="Graf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0429553"/>
              </p:ext>
            </p:extLst>
          </p:nvPr>
        </p:nvGraphicFramePr>
        <p:xfrm>
          <a:off x="1160891" y="1643532"/>
          <a:ext cx="4421933" cy="3558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4143363" imgH="3276486" progId="Excel.Chart.8">
                  <p:embed/>
                </p:oleObj>
              </mc:Choice>
              <mc:Fallback>
                <p:oleObj name="Chart" r:id="rId2" imgW="4143363" imgH="3276486" progId="Excel.Chart.8">
                  <p:embed/>
                  <p:pic>
                    <p:nvPicPr>
                      <p:cNvPr id="27651" name="Graf 16"/>
                      <p:cNvPicPr>
                        <a:picLocks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0891" y="1643532"/>
                        <a:ext cx="4421933" cy="35580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2" name="Graf 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15123574"/>
              </p:ext>
            </p:extLst>
          </p:nvPr>
        </p:nvGraphicFramePr>
        <p:xfrm>
          <a:off x="6190488" y="1545336"/>
          <a:ext cx="4421933" cy="3558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4" imgW="3810192" imgH="3066908" progId="Excel.Chart.8">
                  <p:embed/>
                </p:oleObj>
              </mc:Choice>
              <mc:Fallback>
                <p:oleObj name="Chart" r:id="rId4" imgW="3810192" imgH="3066908" progId="Excel.Chart.8">
                  <p:embed/>
                  <p:pic>
                    <p:nvPicPr>
                      <p:cNvPr id="27652" name="Graf 19"/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90488" y="1545336"/>
                        <a:ext cx="4421933" cy="35580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ovéPole 2"/>
          <p:cNvSpPr txBox="1"/>
          <p:nvPr/>
        </p:nvSpPr>
        <p:spPr>
          <a:xfrm>
            <a:off x="11640616" y="6321425"/>
            <a:ext cx="325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CC439933-EE8E-41BD-A3EC-83034BD5E948}" type="slidenum">
              <a:rPr lang="cs-CZ" altLang="cs-CZ" sz="1000"/>
              <a:pPr/>
              <a:t>17</a:t>
            </a:fld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1781109454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009778" y="315861"/>
            <a:ext cx="9711267" cy="719137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Počet zkontrolovaných řidičů v provozovnách dopravců</a:t>
            </a:r>
          </a:p>
        </p:txBody>
      </p:sp>
      <p:graphicFrame>
        <p:nvGraphicFramePr>
          <p:cNvPr id="28676" name="Graf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3930854"/>
              </p:ext>
            </p:extLst>
          </p:nvPr>
        </p:nvGraphicFramePr>
        <p:xfrm>
          <a:off x="1722604" y="1581786"/>
          <a:ext cx="8921012" cy="384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8248665" imgH="3238500" progId="Excel.Chart.8">
                  <p:embed/>
                </p:oleObj>
              </mc:Choice>
              <mc:Fallback>
                <p:oleObj name="Chart" r:id="rId2" imgW="8248665" imgH="3238500" progId="Excel.Chart.8">
                  <p:embed/>
                  <p:pic>
                    <p:nvPicPr>
                      <p:cNvPr id="28676" name="Graf 5"/>
                      <p:cNvPicPr>
                        <a:picLocks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2604" y="1581786"/>
                        <a:ext cx="8921012" cy="3849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Obdélník 4"/>
          <p:cNvSpPr/>
          <p:nvPr/>
        </p:nvSpPr>
        <p:spPr>
          <a:xfrm>
            <a:off x="11633290" y="6297097"/>
            <a:ext cx="32573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4FEEF90-4115-473E-92D4-902EB5E620C1}" type="slidenum">
              <a:rPr lang="cs-CZ" altLang="cs-CZ" sz="1000"/>
              <a:pPr/>
              <a:t>18</a:t>
            </a:fld>
            <a:endParaRPr lang="cs-CZ" sz="1000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93FCA04C-16A5-7528-01C7-2C46A16CEB49}"/>
              </a:ext>
            </a:extLst>
          </p:cNvPr>
          <p:cNvSpPr/>
          <p:nvPr/>
        </p:nvSpPr>
        <p:spPr>
          <a:xfrm>
            <a:off x="3290287" y="4062850"/>
            <a:ext cx="644056" cy="2385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100" b="1" dirty="0">
                <a:solidFill>
                  <a:srgbClr val="FF0000"/>
                </a:solidFill>
              </a:rPr>
              <a:t>31,49 %</a:t>
            </a: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0C4BD30A-4CC4-E1CE-2836-D79957A7ED4D}"/>
              </a:ext>
            </a:extLst>
          </p:cNvPr>
          <p:cNvSpPr/>
          <p:nvPr/>
        </p:nvSpPr>
        <p:spPr>
          <a:xfrm>
            <a:off x="4986071" y="4194972"/>
            <a:ext cx="644056" cy="2385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100" b="1" dirty="0">
                <a:solidFill>
                  <a:srgbClr val="FF0000"/>
                </a:solidFill>
              </a:rPr>
              <a:t>24,42 %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33E386BE-8EDD-430A-FFE6-55AA4FD0A0D4}"/>
              </a:ext>
            </a:extLst>
          </p:cNvPr>
          <p:cNvSpPr/>
          <p:nvPr/>
        </p:nvSpPr>
        <p:spPr>
          <a:xfrm>
            <a:off x="6654423" y="4198681"/>
            <a:ext cx="644056" cy="2385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100" b="1" dirty="0">
                <a:solidFill>
                  <a:srgbClr val="FF0000"/>
                </a:solidFill>
              </a:rPr>
              <a:t>23,46 %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FC952A14-E9C6-BABE-5939-646860D6528A}"/>
              </a:ext>
            </a:extLst>
          </p:cNvPr>
          <p:cNvSpPr/>
          <p:nvPr/>
        </p:nvSpPr>
        <p:spPr>
          <a:xfrm>
            <a:off x="8340707" y="4295954"/>
            <a:ext cx="644056" cy="2385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100" b="1" dirty="0">
                <a:solidFill>
                  <a:srgbClr val="FF0000"/>
                </a:solidFill>
              </a:rPr>
              <a:t>22,08 %</a:t>
            </a:r>
          </a:p>
        </p:txBody>
      </p:sp>
    </p:spTree>
    <p:extLst>
      <p:ext uri="{BB962C8B-B14F-4D97-AF65-F5344CB8AC3E}">
        <p14:creationId xmlns:p14="http://schemas.microsoft.com/office/powerpoint/2010/main" val="255623243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8544" y="158369"/>
            <a:ext cx="10094912" cy="971044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cs-CZ" sz="3100" dirty="0">
                <a:solidFill>
                  <a:schemeClr val="tx1"/>
                </a:solidFill>
              </a:rPr>
              <a:t>Plán a splnění zkontrolovaných pracovních dnů řidičů </a:t>
            </a:r>
            <a:br>
              <a:rPr lang="cs-CZ" sz="3100" dirty="0">
                <a:solidFill>
                  <a:schemeClr val="tx1"/>
                </a:solidFill>
              </a:rPr>
            </a:br>
            <a:r>
              <a:rPr lang="cs-CZ" sz="3100" dirty="0">
                <a:solidFill>
                  <a:schemeClr val="tx1"/>
                </a:solidFill>
              </a:rPr>
              <a:t>v provozovnách dle dopravních úřadů </a:t>
            </a:r>
            <a:br>
              <a:rPr lang="cs-CZ" sz="3100" dirty="0"/>
            </a:br>
            <a:endParaRPr lang="cs-CZ" sz="3100" dirty="0"/>
          </a:p>
        </p:txBody>
      </p:sp>
      <p:graphicFrame>
        <p:nvGraphicFramePr>
          <p:cNvPr id="29700" name="Graf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82293774"/>
              </p:ext>
            </p:extLst>
          </p:nvPr>
        </p:nvGraphicFramePr>
        <p:xfrm>
          <a:off x="512903" y="1245831"/>
          <a:ext cx="11217517" cy="5307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9096338" imgH="4191000" progId="Excel.Chart.8">
                  <p:embed/>
                </p:oleObj>
              </mc:Choice>
              <mc:Fallback>
                <p:oleObj name="Chart" r:id="rId2" imgW="9096338" imgH="4191000" progId="Excel.Chart.8">
                  <p:embed/>
                  <p:pic>
                    <p:nvPicPr>
                      <p:cNvPr id="29700" name="Graf 8"/>
                      <p:cNvPicPr>
                        <a:picLocks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2903" y="1245831"/>
                        <a:ext cx="11217517" cy="5307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Obdélník 4"/>
          <p:cNvSpPr/>
          <p:nvPr/>
        </p:nvSpPr>
        <p:spPr>
          <a:xfrm>
            <a:off x="11633290" y="6306622"/>
            <a:ext cx="32573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4FEEF90-4115-473E-92D4-902EB5E620C1}" type="slidenum">
              <a:rPr lang="cs-CZ" altLang="cs-CZ" sz="1000"/>
              <a:pPr/>
              <a:t>19</a:t>
            </a:fld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2858343493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158213" y="213542"/>
            <a:ext cx="9393168" cy="1224501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z="3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Plán a plnění kontrol pracovních dní řidičů v roce 2025</a:t>
            </a:r>
            <a:br>
              <a:rPr lang="cs-CZ" altLang="cs-CZ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cs-CZ" dirty="0"/>
          </a:p>
        </p:txBody>
      </p:sp>
      <p:sp>
        <p:nvSpPr>
          <p:cNvPr id="16" name="TextovéPole 15"/>
          <p:cNvSpPr txBox="1"/>
          <p:nvPr/>
        </p:nvSpPr>
        <p:spPr>
          <a:xfrm>
            <a:off x="3863974" y="1323224"/>
            <a:ext cx="446405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buClr>
                <a:srgbClr val="2E518A"/>
              </a:buClr>
              <a:defRPr/>
            </a:pPr>
            <a:r>
              <a:rPr lang="cs-CZ" altLang="cs-CZ" b="1" dirty="0">
                <a:latin typeface="+mn-lt"/>
                <a:cs typeface="Times New Roman" panose="02020603050405020304" pitchFamily="18" charset="0"/>
              </a:rPr>
              <a:t>Plán kontrol 3 %  </a:t>
            </a:r>
            <a:r>
              <a:rPr lang="cs-CZ" altLang="cs-CZ" dirty="0">
                <a:latin typeface="+mn-lt"/>
                <a:cs typeface="Times New Roman" panose="02020603050405020304" pitchFamily="18" charset="0"/>
              </a:rPr>
              <a:t>pracovních dnů řidičů</a:t>
            </a:r>
          </a:p>
        </p:txBody>
      </p:sp>
      <p:graphicFrame>
        <p:nvGraphicFramePr>
          <p:cNvPr id="2" name="Graf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2524148"/>
              </p:ext>
            </p:extLst>
          </p:nvPr>
        </p:nvGraphicFramePr>
        <p:xfrm>
          <a:off x="2255350" y="1883816"/>
          <a:ext cx="7681300" cy="40630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Obdélník 2"/>
          <p:cNvSpPr/>
          <p:nvPr/>
        </p:nvSpPr>
        <p:spPr>
          <a:xfrm>
            <a:off x="11712624" y="6309320"/>
            <a:ext cx="25519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DFB6A5BA-BFD3-4A9D-985C-EF575AE3D360}" type="slidenum">
              <a:rPr lang="cs-CZ" altLang="cs-CZ" sz="1000" smtClean="0"/>
              <a:pPr/>
              <a:t>2</a:t>
            </a:fld>
            <a:endParaRPr lang="cs-CZ" sz="1000" dirty="0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A968EC95-29DB-6214-852E-74E3C540A34F}"/>
              </a:ext>
            </a:extLst>
          </p:cNvPr>
          <p:cNvSpPr/>
          <p:nvPr/>
        </p:nvSpPr>
        <p:spPr>
          <a:xfrm>
            <a:off x="3863974" y="3765850"/>
            <a:ext cx="644056" cy="2385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050" dirty="0">
                <a:solidFill>
                  <a:schemeClr val="bg1"/>
                </a:solidFill>
              </a:rPr>
              <a:t>4,97 %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87BADD51-0455-8DA6-76D3-9192B6408197}"/>
              </a:ext>
            </a:extLst>
          </p:cNvPr>
          <p:cNvSpPr/>
          <p:nvPr/>
        </p:nvSpPr>
        <p:spPr>
          <a:xfrm>
            <a:off x="5210741" y="3765850"/>
            <a:ext cx="644056" cy="2385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050" dirty="0">
                <a:solidFill>
                  <a:schemeClr val="bg1"/>
                </a:solidFill>
              </a:rPr>
              <a:t>4,68 %</a:t>
            </a: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5AA709AC-4B0E-4E7B-F24A-F4535EEF616E}"/>
              </a:ext>
            </a:extLst>
          </p:cNvPr>
          <p:cNvSpPr/>
          <p:nvPr/>
        </p:nvSpPr>
        <p:spPr>
          <a:xfrm>
            <a:off x="6543933" y="3646580"/>
            <a:ext cx="644056" cy="2385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050" dirty="0">
                <a:solidFill>
                  <a:schemeClr val="bg1"/>
                </a:solidFill>
              </a:rPr>
              <a:t>4,79 %</a:t>
            </a: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B16111E5-35F4-4951-FFF7-DCBE205B0CA6}"/>
              </a:ext>
            </a:extLst>
          </p:cNvPr>
          <p:cNvSpPr/>
          <p:nvPr/>
        </p:nvSpPr>
        <p:spPr>
          <a:xfrm>
            <a:off x="7846744" y="2547725"/>
            <a:ext cx="644056" cy="2385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050" dirty="0">
                <a:solidFill>
                  <a:schemeClr val="bg1"/>
                </a:solidFill>
              </a:rPr>
              <a:t>7,72 %</a:t>
            </a:r>
          </a:p>
        </p:txBody>
      </p:sp>
    </p:spTree>
    <p:extLst>
      <p:ext uri="{BB962C8B-B14F-4D97-AF65-F5344CB8AC3E}">
        <p14:creationId xmlns:p14="http://schemas.microsoft.com/office/powerpoint/2010/main" val="1024312874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40366" y="116632"/>
            <a:ext cx="9711267" cy="967701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cs-CZ" sz="3100" dirty="0">
                <a:solidFill>
                  <a:schemeClr val="tx1"/>
                </a:solidFill>
              </a:rPr>
              <a:t>Počet zkontrolovaných řidičů v provozovnách dle dopravních úřadů </a:t>
            </a:r>
            <a:br>
              <a:rPr lang="cs-CZ" dirty="0"/>
            </a:br>
            <a:endParaRPr lang="cs-CZ" dirty="0"/>
          </a:p>
        </p:txBody>
      </p:sp>
      <p:graphicFrame>
        <p:nvGraphicFramePr>
          <p:cNvPr id="30724" name="Graf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22386824"/>
              </p:ext>
            </p:extLst>
          </p:nvPr>
        </p:nvGraphicFramePr>
        <p:xfrm>
          <a:off x="204877" y="1140977"/>
          <a:ext cx="11731091" cy="56003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9239287" imgH="4390894" progId="Excel.Chart.8">
                  <p:embed/>
                </p:oleObj>
              </mc:Choice>
              <mc:Fallback>
                <p:oleObj name="Chart" r:id="rId2" imgW="9239287" imgH="4390894" progId="Excel.Chart.8">
                  <p:embed/>
                  <p:pic>
                    <p:nvPicPr>
                      <p:cNvPr id="30724" name="Graf 8"/>
                      <p:cNvPicPr>
                        <a:picLocks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4877" y="1140977"/>
                        <a:ext cx="11731091" cy="560039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Obdélník 4"/>
          <p:cNvSpPr/>
          <p:nvPr/>
        </p:nvSpPr>
        <p:spPr>
          <a:xfrm>
            <a:off x="11640616" y="6309320"/>
            <a:ext cx="32573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4FEEF90-4115-473E-92D4-902EB5E620C1}" type="slidenum">
              <a:rPr lang="cs-CZ" altLang="cs-CZ" sz="1000"/>
              <a:pPr/>
              <a:t>20</a:t>
            </a:fld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1757450283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40366" y="188640"/>
            <a:ext cx="9711267" cy="719137"/>
          </a:xfrm>
        </p:spPr>
        <p:txBody>
          <a:bodyPr/>
          <a:lstStyle/>
          <a:p>
            <a:pPr algn="ctr">
              <a:defRPr/>
            </a:pPr>
            <a:r>
              <a:rPr lang="cs-CZ" sz="2800" dirty="0">
                <a:solidFill>
                  <a:schemeClr val="tx1"/>
                </a:solidFill>
              </a:rPr>
              <a:t>Závadovost při kontrolách v provozovnách dle dopravního úřadu</a:t>
            </a:r>
          </a:p>
        </p:txBody>
      </p:sp>
      <p:graphicFrame>
        <p:nvGraphicFramePr>
          <p:cNvPr id="31748" name="Graf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5153420"/>
              </p:ext>
            </p:extLst>
          </p:nvPr>
        </p:nvGraphicFramePr>
        <p:xfrm>
          <a:off x="1510770" y="1327868"/>
          <a:ext cx="9170459" cy="53414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7696141" imgH="4267200" progId="Excel.Chart.8">
                  <p:embed/>
                </p:oleObj>
              </mc:Choice>
              <mc:Fallback>
                <p:oleObj name="Chart" r:id="rId2" imgW="7696141" imgH="4267200" progId="Excel.Chart.8">
                  <p:embed/>
                  <p:pic>
                    <p:nvPicPr>
                      <p:cNvPr id="31748" name="Graf 10"/>
                      <p:cNvPicPr>
                        <a:picLocks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10770" y="1327868"/>
                        <a:ext cx="9170459" cy="53414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Obdélník 4"/>
          <p:cNvSpPr/>
          <p:nvPr/>
        </p:nvSpPr>
        <p:spPr>
          <a:xfrm>
            <a:off x="11640616" y="6309320"/>
            <a:ext cx="32573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4FEEF90-4115-473E-92D4-902EB5E620C1}" type="slidenum">
              <a:rPr lang="cs-CZ" altLang="cs-CZ" sz="1000"/>
              <a:pPr/>
              <a:t>21</a:t>
            </a:fld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1230254810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43771" y="219999"/>
            <a:ext cx="8929315" cy="8636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cs-CZ" sz="2800" dirty="0">
                <a:solidFill>
                  <a:schemeClr val="tx1"/>
                </a:solidFill>
              </a:rPr>
              <a:t>Počet kontrol v provozovnách dle velikosti dopravce</a:t>
            </a:r>
          </a:p>
        </p:txBody>
      </p:sp>
      <p:graphicFrame>
        <p:nvGraphicFramePr>
          <p:cNvPr id="8" name="Zástupný symbol pro obsah 7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169191480"/>
              </p:ext>
            </p:extLst>
          </p:nvPr>
        </p:nvGraphicFramePr>
        <p:xfrm>
          <a:off x="2156285" y="1489205"/>
          <a:ext cx="7633470" cy="44644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4046">
                  <a:extLst>
                    <a:ext uri="{9D8B030D-6E8A-4147-A177-3AD203B41FA5}">
                      <a16:colId xmlns:a16="http://schemas.microsoft.com/office/drawing/2014/main" val="2348765839"/>
                    </a:ext>
                  </a:extLst>
                </a:gridCol>
                <a:gridCol w="2171890">
                  <a:extLst>
                    <a:ext uri="{9D8B030D-6E8A-4147-A177-3AD203B41FA5}">
                      <a16:colId xmlns:a16="http://schemas.microsoft.com/office/drawing/2014/main" val="4176856943"/>
                    </a:ext>
                  </a:extLst>
                </a:gridCol>
                <a:gridCol w="1901728">
                  <a:extLst>
                    <a:ext uri="{9D8B030D-6E8A-4147-A177-3AD203B41FA5}">
                      <a16:colId xmlns:a16="http://schemas.microsoft.com/office/drawing/2014/main" val="466590424"/>
                    </a:ext>
                  </a:extLst>
                </a:gridCol>
                <a:gridCol w="1805806">
                  <a:extLst>
                    <a:ext uri="{9D8B030D-6E8A-4147-A177-3AD203B41FA5}">
                      <a16:colId xmlns:a16="http://schemas.microsoft.com/office/drawing/2014/main" val="2863117566"/>
                    </a:ext>
                  </a:extLst>
                </a:gridCol>
              </a:tblGrid>
              <a:tr h="823054"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tx2"/>
                          </a:solidFill>
                        </a:rPr>
                        <a:t>Velikost</a:t>
                      </a:r>
                      <a:r>
                        <a:rPr lang="cs-CZ" sz="1600" baseline="0" dirty="0">
                          <a:solidFill>
                            <a:schemeClr val="tx2"/>
                          </a:solidFill>
                        </a:rPr>
                        <a:t> vozového parku</a:t>
                      </a:r>
                      <a:endParaRPr lang="cs-CZ" sz="1600" dirty="0">
                        <a:solidFill>
                          <a:schemeClr val="tx2"/>
                        </a:solidFill>
                      </a:endParaRPr>
                    </a:p>
                  </a:txBody>
                  <a:tcPr marL="91438" marR="91438" marT="45725" marB="45725">
                    <a:solidFill>
                      <a:srgbClr val="6DB7E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tx2"/>
                          </a:solidFill>
                        </a:rPr>
                        <a:t>Počet zkontrolovaných</a:t>
                      </a:r>
                      <a:r>
                        <a:rPr lang="cs-CZ" sz="1600" baseline="0" dirty="0">
                          <a:solidFill>
                            <a:schemeClr val="tx2"/>
                          </a:solidFill>
                        </a:rPr>
                        <a:t> dopravců</a:t>
                      </a:r>
                      <a:endParaRPr lang="cs-CZ" sz="1600" dirty="0">
                        <a:solidFill>
                          <a:schemeClr val="tx2"/>
                        </a:solidFill>
                      </a:endParaRPr>
                    </a:p>
                  </a:txBody>
                  <a:tcPr marL="91438" marR="91438" marT="45725" marB="45725">
                    <a:solidFill>
                      <a:srgbClr val="6DB7E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tx2"/>
                          </a:solidFill>
                        </a:rPr>
                        <a:t>Počet registrovaných dopravců</a:t>
                      </a:r>
                    </a:p>
                  </a:txBody>
                  <a:tcPr marL="91438" marR="91438" marT="45725" marB="45725">
                    <a:solidFill>
                      <a:srgbClr val="6DB7E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tx2"/>
                          </a:solidFill>
                        </a:rPr>
                        <a:t>Poměr kontrol a</a:t>
                      </a:r>
                      <a:r>
                        <a:rPr lang="cs-CZ" sz="1600" baseline="0" dirty="0">
                          <a:solidFill>
                            <a:schemeClr val="tx2"/>
                          </a:solidFill>
                        </a:rPr>
                        <a:t> počtu dopravců</a:t>
                      </a:r>
                      <a:endParaRPr lang="cs-CZ" sz="1600" dirty="0">
                        <a:solidFill>
                          <a:schemeClr val="tx2"/>
                        </a:solidFill>
                      </a:endParaRPr>
                    </a:p>
                  </a:txBody>
                  <a:tcPr marL="91438" marR="91438" marT="45725" marB="45725">
                    <a:solidFill>
                      <a:srgbClr val="6DB7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7347007"/>
                  </a:ext>
                </a:extLst>
              </a:tr>
              <a:tr h="46027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6" marB="0" anchor="b">
                    <a:solidFill>
                      <a:srgbClr val="82C0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88</a:t>
                      </a:r>
                    </a:p>
                  </a:txBody>
                  <a:tcPr marL="6350" marR="6350" marT="6350" marB="0" anchor="b">
                    <a:solidFill>
                      <a:srgbClr val="82C0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baseline="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11 795</a:t>
                      </a:r>
                    </a:p>
                  </a:txBody>
                  <a:tcPr marL="9525" marR="9525" marT="9526" marB="0" anchor="b">
                    <a:solidFill>
                      <a:srgbClr val="82C0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 baseline="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0,75%</a:t>
                      </a:r>
                    </a:p>
                  </a:txBody>
                  <a:tcPr marL="6350" marR="6350" marT="6350" marB="0" anchor="b">
                    <a:solidFill>
                      <a:srgbClr val="82C0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993608"/>
                  </a:ext>
                </a:extLst>
              </a:tr>
              <a:tr h="46027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až 5</a:t>
                      </a:r>
                    </a:p>
                  </a:txBody>
                  <a:tcPr marL="9525" marR="9525" marT="9526" marB="0" anchor="b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111</a:t>
                      </a:r>
                    </a:p>
                  </a:txBody>
                  <a:tcPr marL="6350" marR="6350" marT="6350" marB="0" anchor="b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baseline="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8 835</a:t>
                      </a:r>
                    </a:p>
                  </a:txBody>
                  <a:tcPr marL="9525" marR="9525" marT="9526" marB="0" anchor="b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 baseline="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1,26%</a:t>
                      </a:r>
                    </a:p>
                  </a:txBody>
                  <a:tcPr marL="6350" marR="6350" marT="6350" marB="0" anchor="b">
                    <a:solidFill>
                      <a:srgbClr val="BBD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4591243"/>
                  </a:ext>
                </a:extLst>
              </a:tr>
              <a:tr h="46027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až 10</a:t>
                      </a:r>
                    </a:p>
                  </a:txBody>
                  <a:tcPr marL="9525" marR="9525" marT="9526" marB="0" anchor="b">
                    <a:solidFill>
                      <a:srgbClr val="82C0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55</a:t>
                      </a:r>
                    </a:p>
                  </a:txBody>
                  <a:tcPr marL="6350" marR="6350" marT="6350" marB="0" anchor="b">
                    <a:solidFill>
                      <a:srgbClr val="82C0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baseline="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2 385</a:t>
                      </a:r>
                    </a:p>
                  </a:txBody>
                  <a:tcPr marL="9525" marR="9525" marT="9526" marB="0" anchor="b">
                    <a:solidFill>
                      <a:srgbClr val="82C0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 baseline="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2,31%</a:t>
                      </a:r>
                    </a:p>
                  </a:txBody>
                  <a:tcPr marL="6350" marR="6350" marT="6350" marB="0" anchor="b">
                    <a:solidFill>
                      <a:srgbClr val="82C0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0397174"/>
                  </a:ext>
                </a:extLst>
              </a:tr>
              <a:tr h="46027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až 20 </a:t>
                      </a:r>
                    </a:p>
                  </a:txBody>
                  <a:tcPr marL="9525" marR="9525" marT="9526" marB="0" anchor="b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57</a:t>
                      </a:r>
                    </a:p>
                  </a:txBody>
                  <a:tcPr marL="6350" marR="6350" marT="6350" marB="0" anchor="b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baseline="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1 375</a:t>
                      </a:r>
                    </a:p>
                  </a:txBody>
                  <a:tcPr marL="9525" marR="9525" marT="9526" marB="0" anchor="b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 baseline="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4,15%</a:t>
                      </a:r>
                    </a:p>
                  </a:txBody>
                  <a:tcPr marL="6350" marR="6350" marT="6350" marB="0" anchor="b">
                    <a:solidFill>
                      <a:srgbClr val="BBD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574934"/>
                  </a:ext>
                </a:extLst>
              </a:tr>
              <a:tr h="46027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až 50</a:t>
                      </a:r>
                    </a:p>
                  </a:txBody>
                  <a:tcPr marL="9525" marR="9525" marT="9526" marB="0" anchor="b">
                    <a:solidFill>
                      <a:srgbClr val="82C0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</a:t>
                      </a:r>
                    </a:p>
                  </a:txBody>
                  <a:tcPr marL="6350" marR="6350" marT="6350" marB="0" anchor="b">
                    <a:solidFill>
                      <a:srgbClr val="82C0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baseline="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695</a:t>
                      </a:r>
                    </a:p>
                  </a:txBody>
                  <a:tcPr marL="9525" marR="9525" marT="9526" marB="0" anchor="b">
                    <a:solidFill>
                      <a:srgbClr val="82C0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 baseline="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4,17%</a:t>
                      </a:r>
                    </a:p>
                  </a:txBody>
                  <a:tcPr marL="6350" marR="6350" marT="6350" marB="0" anchor="b">
                    <a:solidFill>
                      <a:srgbClr val="82C0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5513118"/>
                  </a:ext>
                </a:extLst>
              </a:tr>
              <a:tr h="46027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až 200</a:t>
                      </a:r>
                    </a:p>
                  </a:txBody>
                  <a:tcPr marL="9525" marR="9525" marT="9526" marB="0" anchor="b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6350" marR="6350" marT="6350" marB="0" anchor="b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baseline="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252</a:t>
                      </a:r>
                    </a:p>
                  </a:txBody>
                  <a:tcPr marL="9525" marR="9525" marT="9526" marB="0" anchor="b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 baseline="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2,78%</a:t>
                      </a:r>
                    </a:p>
                  </a:txBody>
                  <a:tcPr marL="6350" marR="6350" marT="6350" marB="0" anchor="b">
                    <a:solidFill>
                      <a:srgbClr val="BBD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3677461"/>
                  </a:ext>
                </a:extLst>
              </a:tr>
              <a:tr h="447768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 až 500</a:t>
                      </a:r>
                    </a:p>
                  </a:txBody>
                  <a:tcPr marL="9525" marR="9525" marT="9526" marB="0" anchor="b">
                    <a:solidFill>
                      <a:srgbClr val="82C0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b">
                    <a:solidFill>
                      <a:srgbClr val="82C0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baseline="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525" marR="9525" marT="9526" marB="0" anchor="b">
                    <a:solidFill>
                      <a:srgbClr val="82C0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 baseline="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2,94%</a:t>
                      </a:r>
                    </a:p>
                  </a:txBody>
                  <a:tcPr marL="6350" marR="6350" marT="6350" marB="0" anchor="b">
                    <a:solidFill>
                      <a:srgbClr val="82C0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3532801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více než 500</a:t>
                      </a:r>
                    </a:p>
                  </a:txBody>
                  <a:tcPr marL="9525" marR="9525" marT="9526" marB="0" anchor="b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b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baseline="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6" marB="0" anchor="b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 baseline="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20%</a:t>
                      </a:r>
                    </a:p>
                  </a:txBody>
                  <a:tcPr marL="6350" marR="6350" marT="6350" marB="0" anchor="b">
                    <a:solidFill>
                      <a:srgbClr val="BBD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974488"/>
                  </a:ext>
                </a:extLst>
              </a:tr>
            </a:tbl>
          </a:graphicData>
        </a:graphic>
      </p:graphicFrame>
      <p:sp>
        <p:nvSpPr>
          <p:cNvPr id="3" name="TextovéPole 2"/>
          <p:cNvSpPr txBox="1"/>
          <p:nvPr/>
        </p:nvSpPr>
        <p:spPr>
          <a:xfrm>
            <a:off x="11640616" y="6309320"/>
            <a:ext cx="4411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C439933-EE8E-41BD-A3EC-83034BD5E948}" type="slidenum">
              <a:rPr lang="cs-CZ" altLang="cs-CZ" sz="1000"/>
              <a:pPr/>
              <a:t>22</a:t>
            </a:fld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156834529"/>
      </p:ext>
    </p:extLst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240366" y="188640"/>
            <a:ext cx="9302666" cy="719137"/>
          </a:xfrm>
        </p:spPr>
        <p:txBody>
          <a:bodyPr>
            <a:noAutofit/>
          </a:bodyPr>
          <a:lstStyle/>
          <a:p>
            <a:pPr indent="-419100" algn="ctr" fontAlgn="auto">
              <a:spcAft>
                <a:spcPts val="0"/>
              </a:spcAft>
              <a:defRPr/>
            </a:pPr>
            <a:r>
              <a:rPr lang="cs-CZ" altLang="cs-CZ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Výše pokut uložených ve správním řízení v letech 2011-2025 (v Kč) </a:t>
            </a:r>
          </a:p>
        </p:txBody>
      </p:sp>
      <p:graphicFrame>
        <p:nvGraphicFramePr>
          <p:cNvPr id="33795" name="Zástupný symbol pro graf 7"/>
          <p:cNvGraphicFramePr>
            <a:graphicFrameLocks noGrp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2041312043"/>
              </p:ext>
            </p:extLst>
          </p:nvPr>
        </p:nvGraphicFramePr>
        <p:xfrm>
          <a:off x="1014984" y="1320062"/>
          <a:ext cx="9994392" cy="52486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3" imgW="9029748" imgH="5153096" progId="Excel.Chart.8">
                  <p:embed/>
                </p:oleObj>
              </mc:Choice>
              <mc:Fallback>
                <p:oleObj name="Chart" r:id="rId3" imgW="9029748" imgH="5153096" progId="Excel.Chart.8">
                  <p:embed/>
                  <p:pic>
                    <p:nvPicPr>
                      <p:cNvPr id="33795" name="Zástupný symbol pro graf 7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4984" y="1320062"/>
                        <a:ext cx="9994392" cy="52486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Obdélník 4"/>
          <p:cNvSpPr/>
          <p:nvPr/>
        </p:nvSpPr>
        <p:spPr>
          <a:xfrm>
            <a:off x="11633290" y="6322497"/>
            <a:ext cx="32573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2AD4311C-47CB-46CD-A1BA-170473C1D823}" type="slidenum">
              <a:rPr lang="cs-CZ" altLang="cs-CZ" sz="1000"/>
              <a:pPr/>
              <a:t>23</a:t>
            </a:fld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3924638069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4"/>
          <p:cNvSpPr>
            <a:spLocks noGrp="1" noChangeArrowheads="1"/>
          </p:cNvSpPr>
          <p:nvPr>
            <p:ph type="title"/>
          </p:nvPr>
        </p:nvSpPr>
        <p:spPr>
          <a:xfrm>
            <a:off x="1065675" y="166977"/>
            <a:ext cx="9199459" cy="981075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cs-CZ" altLang="cs-CZ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Výše pokut uložených ve správním řízení v roce 2025 (v Kč) dle dopravních úřadů</a:t>
            </a:r>
          </a:p>
        </p:txBody>
      </p:sp>
      <p:graphicFrame>
        <p:nvGraphicFramePr>
          <p:cNvPr id="35843" name="Graf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4069922"/>
              </p:ext>
            </p:extLst>
          </p:nvPr>
        </p:nvGraphicFramePr>
        <p:xfrm>
          <a:off x="1325881" y="1269912"/>
          <a:ext cx="9403012" cy="53313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7477250" imgH="4210050" progId="Excel.Chart.8">
                  <p:embed/>
                </p:oleObj>
              </mc:Choice>
              <mc:Fallback>
                <p:oleObj name="Chart" r:id="rId2" imgW="7477250" imgH="4210050" progId="Excel.Chart.8">
                  <p:embed/>
                  <p:pic>
                    <p:nvPicPr>
                      <p:cNvPr id="35843" name="Graf 10"/>
                      <p:cNvPicPr>
                        <a:picLocks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25881" y="1269912"/>
                        <a:ext cx="9403012" cy="533134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ovéPole 2"/>
          <p:cNvSpPr txBox="1"/>
          <p:nvPr/>
        </p:nvSpPr>
        <p:spPr>
          <a:xfrm>
            <a:off x="11640616" y="6309320"/>
            <a:ext cx="325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CC439933-EE8E-41BD-A3EC-83034BD5E948}" type="slidenum">
              <a:rPr lang="cs-CZ" altLang="cs-CZ" sz="1000"/>
              <a:pPr/>
              <a:t>24</a:t>
            </a:fld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245389429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0343" y="272256"/>
            <a:ext cx="9542843" cy="79216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cs-CZ" sz="2800" dirty="0">
                <a:solidFill>
                  <a:schemeClr val="tx1"/>
                </a:solidFill>
              </a:rPr>
              <a:t>Poměr výše (v Kč) a počtu pokut  dle dopravních úřadů</a:t>
            </a:r>
          </a:p>
        </p:txBody>
      </p:sp>
      <p:graphicFrame>
        <p:nvGraphicFramePr>
          <p:cNvPr id="36868" name="Zástupný symbol pro obsah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3141125"/>
              </p:ext>
            </p:extLst>
          </p:nvPr>
        </p:nvGraphicFramePr>
        <p:xfrm>
          <a:off x="1259119" y="1064418"/>
          <a:ext cx="10236463" cy="26206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8258197" imgH="1943100" progId="Excel.Chart.8">
                  <p:embed/>
                </p:oleObj>
              </mc:Choice>
              <mc:Fallback>
                <p:oleObj name="Chart" r:id="rId2" imgW="8258197" imgH="1943100" progId="Excel.Chart.8">
                  <p:embed/>
                  <p:pic>
                    <p:nvPicPr>
                      <p:cNvPr id="36868" name="Zástupný symbol pro obsah 12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9119" y="1064418"/>
                        <a:ext cx="10236463" cy="262061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69" name="Graf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3057856"/>
              </p:ext>
            </p:extLst>
          </p:nvPr>
        </p:nvGraphicFramePr>
        <p:xfrm>
          <a:off x="1410579" y="3915282"/>
          <a:ext cx="9172607" cy="2760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4" imgW="7943739" imgH="2124206" progId="Excel.Chart.8">
                  <p:embed/>
                </p:oleObj>
              </mc:Choice>
              <mc:Fallback>
                <p:oleObj name="Chart" r:id="rId4" imgW="7943739" imgH="2124206" progId="Excel.Chart.8">
                  <p:embed/>
                  <p:pic>
                    <p:nvPicPr>
                      <p:cNvPr id="36869" name="Graf 5"/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10579" y="3915282"/>
                        <a:ext cx="9172607" cy="2760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ovéPole 2"/>
          <p:cNvSpPr txBox="1"/>
          <p:nvPr/>
        </p:nvSpPr>
        <p:spPr>
          <a:xfrm>
            <a:off x="11640616" y="6309320"/>
            <a:ext cx="325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CC439933-EE8E-41BD-A3EC-83034BD5E948}" type="slidenum">
              <a:rPr lang="cs-CZ" altLang="cs-CZ" sz="1000"/>
              <a:pPr/>
              <a:t>25</a:t>
            </a:fld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574959457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40366" y="267707"/>
            <a:ext cx="9711267" cy="719137"/>
          </a:xfrm>
        </p:spPr>
        <p:txBody>
          <a:bodyPr/>
          <a:lstStyle/>
          <a:p>
            <a:pPr algn="ctr">
              <a:defRPr/>
            </a:pPr>
            <a:r>
              <a:rPr lang="cs-CZ" sz="2800" dirty="0">
                <a:solidFill>
                  <a:schemeClr val="tx1"/>
                </a:solidFill>
              </a:rPr>
              <a:t>Vybrané kauce v roce 2024 a 2025</a:t>
            </a:r>
          </a:p>
        </p:txBody>
      </p:sp>
      <p:graphicFrame>
        <p:nvGraphicFramePr>
          <p:cNvPr id="44035" name="Graf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62387447"/>
              </p:ext>
            </p:extLst>
          </p:nvPr>
        </p:nvGraphicFramePr>
        <p:xfrm>
          <a:off x="985838" y="1343025"/>
          <a:ext cx="4619832" cy="4445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3495550" imgH="3629025" progId="Excel.Chart.8">
                  <p:embed/>
                </p:oleObj>
              </mc:Choice>
              <mc:Fallback>
                <p:oleObj name="Chart" r:id="rId2" imgW="3495550" imgH="3629025" progId="Excel.Chart.8">
                  <p:embed/>
                  <p:pic>
                    <p:nvPicPr>
                      <p:cNvPr id="44035" name="Graf 6"/>
                      <p:cNvPicPr>
                        <a:picLocks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5838" y="1343025"/>
                        <a:ext cx="4619832" cy="4445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36" name="Graf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7690492"/>
              </p:ext>
            </p:extLst>
          </p:nvPr>
        </p:nvGraphicFramePr>
        <p:xfrm>
          <a:off x="6400801" y="1343025"/>
          <a:ext cx="4057650" cy="4119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4" imgW="3181335" imgH="3248025" progId="Excel.Chart.8">
                  <p:embed/>
                </p:oleObj>
              </mc:Choice>
              <mc:Fallback>
                <p:oleObj name="Chart" r:id="rId4" imgW="3181335" imgH="3248025" progId="Excel.Chart.8">
                  <p:embed/>
                  <p:pic>
                    <p:nvPicPr>
                      <p:cNvPr id="44036" name="Graf 7"/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1" y="1343025"/>
                        <a:ext cx="4057650" cy="4119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Obdélník 5"/>
          <p:cNvSpPr/>
          <p:nvPr/>
        </p:nvSpPr>
        <p:spPr>
          <a:xfrm>
            <a:off x="11633290" y="6306622"/>
            <a:ext cx="32573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39991F6E-46CF-4E48-8802-1368F8CD0CC6}" type="slidenum">
              <a:rPr lang="cs-CZ" altLang="cs-CZ" sz="1000"/>
              <a:pPr/>
              <a:t>26</a:t>
            </a:fld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2203639051"/>
      </p:ext>
    </p:extLst>
  </p:cSld>
  <p:clrMapOvr>
    <a:masterClrMapping/>
  </p:clrMapOvr>
  <p:transition spd="slow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35063" y="191966"/>
            <a:ext cx="8939240" cy="719137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cs-CZ" sz="2800" dirty="0">
                <a:solidFill>
                  <a:schemeClr val="tx1"/>
                </a:solidFill>
              </a:rPr>
              <a:t>Počet vybraných kaucí  v roce 2025 dle státu registrace dopravce</a:t>
            </a:r>
            <a:br>
              <a:rPr lang="cs-CZ" sz="3200" dirty="0"/>
            </a:br>
            <a:endParaRPr lang="cs-CZ" sz="3200" dirty="0"/>
          </a:p>
        </p:txBody>
      </p:sp>
      <p:graphicFrame>
        <p:nvGraphicFramePr>
          <p:cNvPr id="45060" name="Graf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8691167"/>
              </p:ext>
            </p:extLst>
          </p:nvPr>
        </p:nvGraphicFramePr>
        <p:xfrm>
          <a:off x="1135063" y="1115568"/>
          <a:ext cx="9936162" cy="56589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8401182" imgH="5295900" progId="Excel.Chart.8">
                  <p:embed/>
                </p:oleObj>
              </mc:Choice>
              <mc:Fallback>
                <p:oleObj name="Chart" r:id="rId2" imgW="8401182" imgH="5295900" progId="Excel.Chart.8">
                  <p:embed/>
                  <p:pic>
                    <p:nvPicPr>
                      <p:cNvPr id="45060" name="Graf 7"/>
                      <p:cNvPicPr>
                        <a:picLocks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5063" y="1115568"/>
                        <a:ext cx="9936162" cy="565894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Obdélník 5"/>
          <p:cNvSpPr/>
          <p:nvPr/>
        </p:nvSpPr>
        <p:spPr>
          <a:xfrm>
            <a:off x="11633290" y="6306622"/>
            <a:ext cx="32573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39991F6E-46CF-4E48-8802-1368F8CD0CC6}" type="slidenum">
              <a:rPr lang="cs-CZ" altLang="cs-CZ" sz="1000"/>
              <a:pPr/>
              <a:t>27</a:t>
            </a:fld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2828986602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03071" y="178847"/>
            <a:ext cx="9321607" cy="719137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cs-CZ" sz="2800" dirty="0">
                <a:solidFill>
                  <a:schemeClr val="tx1"/>
                </a:solidFill>
              </a:rPr>
              <a:t>Výše vybraných kaucí  v roce 2025 dle státu registrace dopravce (v Kč)</a:t>
            </a:r>
            <a:br>
              <a:rPr lang="cs-CZ" sz="2800" dirty="0">
                <a:solidFill>
                  <a:schemeClr val="tx1"/>
                </a:solidFill>
              </a:rPr>
            </a:br>
            <a:endParaRPr lang="cs-CZ" sz="2800" dirty="0">
              <a:solidFill>
                <a:schemeClr val="tx1"/>
              </a:solidFill>
            </a:endParaRPr>
          </a:p>
        </p:txBody>
      </p:sp>
      <p:graphicFrame>
        <p:nvGraphicFramePr>
          <p:cNvPr id="46084" name="Graf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86467921"/>
              </p:ext>
            </p:extLst>
          </p:nvPr>
        </p:nvGraphicFramePr>
        <p:xfrm>
          <a:off x="905257" y="969606"/>
          <a:ext cx="10338816" cy="57095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9344179" imgH="5600700" progId="Excel.Chart.8">
                  <p:embed/>
                </p:oleObj>
              </mc:Choice>
              <mc:Fallback>
                <p:oleObj name="Chart" r:id="rId2" imgW="9344179" imgH="5600700" progId="Excel.Chart.8">
                  <p:embed/>
                  <p:pic>
                    <p:nvPicPr>
                      <p:cNvPr id="46084" name="Graf 7"/>
                      <p:cNvPicPr>
                        <a:picLocks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5257" y="969606"/>
                        <a:ext cx="10338816" cy="570954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Obdélník 5"/>
          <p:cNvSpPr/>
          <p:nvPr/>
        </p:nvSpPr>
        <p:spPr>
          <a:xfrm>
            <a:off x="11633290" y="6306622"/>
            <a:ext cx="32573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39991F6E-46CF-4E48-8802-1368F8CD0CC6}" type="slidenum">
              <a:rPr lang="cs-CZ" altLang="cs-CZ" sz="1000"/>
              <a:pPr/>
              <a:t>28</a:t>
            </a:fld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33998202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29073" y="166560"/>
            <a:ext cx="9711267" cy="719137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cs-CZ" sz="2800" dirty="0">
                <a:solidFill>
                  <a:schemeClr val="tx1"/>
                </a:solidFill>
              </a:rPr>
              <a:t>Počet vybraných kaucí (KÚ) v roce 2025 dle místa kontroly</a:t>
            </a:r>
          </a:p>
        </p:txBody>
      </p:sp>
      <p:graphicFrame>
        <p:nvGraphicFramePr>
          <p:cNvPr id="47108" name="Graf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9142011"/>
              </p:ext>
            </p:extLst>
          </p:nvPr>
        </p:nvGraphicFramePr>
        <p:xfrm>
          <a:off x="1037759" y="1230744"/>
          <a:ext cx="10116482" cy="50758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7753335" imgH="4010025" progId="Excel.Chart.8">
                  <p:embed/>
                </p:oleObj>
              </mc:Choice>
              <mc:Fallback>
                <p:oleObj name="Chart" r:id="rId2" imgW="7753335" imgH="4010025" progId="Excel.Chart.8">
                  <p:embed/>
                  <p:pic>
                    <p:nvPicPr>
                      <p:cNvPr id="47108" name="Graf 9"/>
                      <p:cNvPicPr>
                        <a:picLocks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7759" y="1230744"/>
                        <a:ext cx="10116482" cy="507587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Obdélník 5"/>
          <p:cNvSpPr/>
          <p:nvPr/>
        </p:nvSpPr>
        <p:spPr>
          <a:xfrm>
            <a:off x="11633290" y="6306622"/>
            <a:ext cx="32573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39991F6E-46CF-4E48-8802-1368F8CD0CC6}" type="slidenum">
              <a:rPr lang="cs-CZ" altLang="cs-CZ" sz="1000"/>
              <a:pPr/>
              <a:t>29</a:t>
            </a:fld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2645945339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240366" y="219995"/>
            <a:ext cx="9711267" cy="719137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cs-CZ" altLang="cs-CZ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Počet zkontrolovaných pracovních dnů řidičů při silničních kontrolách</a:t>
            </a:r>
          </a:p>
        </p:txBody>
      </p:sp>
      <p:graphicFrame>
        <p:nvGraphicFramePr>
          <p:cNvPr id="11267" name="Graf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16112262"/>
              </p:ext>
            </p:extLst>
          </p:nvPr>
        </p:nvGraphicFramePr>
        <p:xfrm>
          <a:off x="1847461" y="1492250"/>
          <a:ext cx="3696089" cy="35556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2962183" imgH="3248091" progId="Excel.Chart.8">
                  <p:embed/>
                </p:oleObj>
              </mc:Choice>
              <mc:Fallback>
                <p:oleObj name="Chart" r:id="rId2" imgW="2962183" imgH="3248091" progId="Excel.Chart.8">
                  <p:embed/>
                  <p:pic>
                    <p:nvPicPr>
                      <p:cNvPr id="11267" name="Graf 12"/>
                      <p:cNvPicPr>
                        <a:picLocks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7461" y="1492250"/>
                        <a:ext cx="3696089" cy="355561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8" name="Graf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9199111"/>
              </p:ext>
            </p:extLst>
          </p:nvPr>
        </p:nvGraphicFramePr>
        <p:xfrm>
          <a:off x="6708775" y="2771775"/>
          <a:ext cx="3797494" cy="30411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4" imgW="3162226" imgH="2705363" progId="Excel.Chart.8">
                  <p:embed/>
                </p:oleObj>
              </mc:Choice>
              <mc:Fallback>
                <p:oleObj name="Chart" r:id="rId4" imgW="3162226" imgH="2705363" progId="Excel.Chart.8">
                  <p:embed/>
                  <p:pic>
                    <p:nvPicPr>
                      <p:cNvPr id="11268" name="Graf 11"/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8775" y="2771775"/>
                        <a:ext cx="3797494" cy="30411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Obdélník 3"/>
          <p:cNvSpPr/>
          <p:nvPr/>
        </p:nvSpPr>
        <p:spPr>
          <a:xfrm>
            <a:off x="11705347" y="6273284"/>
            <a:ext cx="25519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850FAAC4-D13B-4A54-AC8F-C81F7E73C2C7}" type="slidenum">
              <a:rPr lang="cs-CZ" altLang="cs-CZ" sz="1000"/>
              <a:pPr/>
              <a:t>3</a:t>
            </a:fld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1317198779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58703" y="239436"/>
            <a:ext cx="10074340" cy="719137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2800" dirty="0">
                <a:solidFill>
                  <a:schemeClr val="tx1"/>
                </a:solidFill>
              </a:rPr>
              <a:t>Výše vybraných kaucí v roce 2025 dle místa kontroly (v Kč)</a:t>
            </a:r>
          </a:p>
        </p:txBody>
      </p:sp>
      <p:graphicFrame>
        <p:nvGraphicFramePr>
          <p:cNvPr id="48132" name="Graf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3454991"/>
              </p:ext>
            </p:extLst>
          </p:nvPr>
        </p:nvGraphicFramePr>
        <p:xfrm>
          <a:off x="1371600" y="777240"/>
          <a:ext cx="9281159" cy="57660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4933876" imgH="2924175" progId="Excel.Chart.8">
                  <p:embed/>
                </p:oleObj>
              </mc:Choice>
              <mc:Fallback>
                <p:oleObj name="Chart" r:id="rId2" imgW="4933876" imgH="2924175" progId="Excel.Chart.8">
                  <p:embed/>
                  <p:pic>
                    <p:nvPicPr>
                      <p:cNvPr id="48132" name="Graf 5"/>
                      <p:cNvPicPr>
                        <a:picLocks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777240"/>
                        <a:ext cx="9281159" cy="576607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Obdélník 5"/>
          <p:cNvSpPr/>
          <p:nvPr/>
        </p:nvSpPr>
        <p:spPr>
          <a:xfrm>
            <a:off x="11633290" y="6297097"/>
            <a:ext cx="32573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39991F6E-46CF-4E48-8802-1368F8CD0CC6}" type="slidenum">
              <a:rPr lang="cs-CZ" altLang="cs-CZ" sz="1000"/>
              <a:pPr/>
              <a:t>30</a:t>
            </a:fld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641114259"/>
      </p:ext>
    </p:extLst>
  </p:cSld>
  <p:clrMapOvr>
    <a:masterClrMapping/>
  </p:clrMapOvr>
  <p:transition spd="slow">
    <p:push dir="u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8829" y="158377"/>
            <a:ext cx="9903387" cy="719137"/>
          </a:xfrm>
        </p:spPr>
        <p:txBody>
          <a:bodyPr/>
          <a:lstStyle/>
          <a:p>
            <a:pPr algn="ctr">
              <a:defRPr/>
            </a:pPr>
            <a:r>
              <a:rPr lang="cs-CZ" sz="2800" dirty="0">
                <a:solidFill>
                  <a:schemeClr val="tx1"/>
                </a:solidFill>
              </a:rPr>
              <a:t>Počet vybraných kaucí v roce 2025 dle kontrolního orgánu</a:t>
            </a:r>
          </a:p>
        </p:txBody>
      </p:sp>
      <p:graphicFrame>
        <p:nvGraphicFramePr>
          <p:cNvPr id="49156" name="Graf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2523511"/>
              </p:ext>
            </p:extLst>
          </p:nvPr>
        </p:nvGraphicFramePr>
        <p:xfrm>
          <a:off x="2891819" y="772073"/>
          <a:ext cx="8117159" cy="46500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7505748" imgH="4048011" progId="Excel.Chart.8">
                  <p:embed/>
                </p:oleObj>
              </mc:Choice>
              <mc:Fallback>
                <p:oleObj name="Chart" r:id="rId2" imgW="7505748" imgH="4048011" progId="Excel.Chart.8">
                  <p:embed/>
                  <p:pic>
                    <p:nvPicPr>
                      <p:cNvPr id="49156" name="Graf 6"/>
                      <p:cNvPicPr>
                        <a:picLocks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1819" y="772073"/>
                        <a:ext cx="8117159" cy="46500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Obdélník 5"/>
          <p:cNvSpPr/>
          <p:nvPr/>
        </p:nvSpPr>
        <p:spPr>
          <a:xfrm>
            <a:off x="11633290" y="6297097"/>
            <a:ext cx="32573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39991F6E-46CF-4E48-8802-1368F8CD0CC6}" type="slidenum">
              <a:rPr lang="cs-CZ" altLang="cs-CZ" sz="1000"/>
              <a:pPr/>
              <a:t>31</a:t>
            </a:fld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745708459"/>
      </p:ext>
    </p:extLst>
  </p:cSld>
  <p:clrMapOvr>
    <a:masterClrMapping/>
  </p:clrMapOvr>
  <p:transition spd="slow">
    <p:push dir="u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1096" y="108681"/>
            <a:ext cx="9711267" cy="719137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cs-CZ" sz="2800" dirty="0">
                <a:solidFill>
                  <a:schemeClr val="tx1"/>
                </a:solidFill>
              </a:rPr>
              <a:t>Počet koncesí v nákladní dopravě nad 3,5t </a:t>
            </a:r>
            <a:br>
              <a:rPr lang="cs-CZ" sz="2800" dirty="0">
                <a:solidFill>
                  <a:schemeClr val="tx1"/>
                </a:solidFill>
              </a:rPr>
            </a:br>
            <a:r>
              <a:rPr lang="cs-CZ" sz="2800" dirty="0">
                <a:solidFill>
                  <a:schemeClr val="tx1"/>
                </a:solidFill>
              </a:rPr>
              <a:t>a v osobní dopravě nad 9 osob</a:t>
            </a:r>
          </a:p>
        </p:txBody>
      </p:sp>
      <p:graphicFrame>
        <p:nvGraphicFramePr>
          <p:cNvPr id="50180" name="Graf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9858051"/>
              </p:ext>
            </p:extLst>
          </p:nvPr>
        </p:nvGraphicFramePr>
        <p:xfrm>
          <a:off x="2264436" y="1362456"/>
          <a:ext cx="8961119" cy="47274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7000930" imgH="3505266" progId="Excel.Chart.8">
                  <p:embed/>
                </p:oleObj>
              </mc:Choice>
              <mc:Fallback>
                <p:oleObj name="Chart" r:id="rId2" imgW="7000930" imgH="3505266" progId="Excel.Chart.8">
                  <p:embed/>
                  <p:pic>
                    <p:nvPicPr>
                      <p:cNvPr id="50180" name="Graf 5"/>
                      <p:cNvPicPr>
                        <a:picLocks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4436" y="1362456"/>
                        <a:ext cx="8961119" cy="472744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Obdélník 6"/>
          <p:cNvSpPr/>
          <p:nvPr/>
        </p:nvSpPr>
        <p:spPr>
          <a:xfrm>
            <a:off x="11641227" y="6297097"/>
            <a:ext cx="32573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39991F6E-46CF-4E48-8802-1368F8CD0CC6}" type="slidenum">
              <a:rPr lang="cs-CZ" altLang="cs-CZ" sz="1000"/>
              <a:pPr/>
              <a:t>32</a:t>
            </a:fld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21857731"/>
      </p:ext>
    </p:extLst>
  </p:cSld>
  <p:clrMapOvr>
    <a:masterClrMapping/>
  </p:clrMapOvr>
  <p:transition spd="slow">
    <p:push dir="u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44950" y="179940"/>
            <a:ext cx="9711267" cy="719137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cs-CZ" sz="2800" dirty="0" err="1">
                <a:solidFill>
                  <a:schemeClr val="tx1"/>
                </a:solidFill>
              </a:rPr>
              <a:t>Eurolicence</a:t>
            </a:r>
            <a:r>
              <a:rPr lang="cs-CZ" sz="2800" dirty="0">
                <a:solidFill>
                  <a:schemeClr val="tx1"/>
                </a:solidFill>
              </a:rPr>
              <a:t> a opisy platné v roce 2024 a 2025</a:t>
            </a:r>
          </a:p>
        </p:txBody>
      </p:sp>
      <p:graphicFrame>
        <p:nvGraphicFramePr>
          <p:cNvPr id="6" name="Zástupný symbol pro tabulku 5" title="Eurolicence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1462533839"/>
              </p:ext>
            </p:extLst>
          </p:nvPr>
        </p:nvGraphicFramePr>
        <p:xfrm>
          <a:off x="2457196" y="1681522"/>
          <a:ext cx="6985000" cy="15938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6250">
                  <a:extLst>
                    <a:ext uri="{9D8B030D-6E8A-4147-A177-3AD203B41FA5}">
                      <a16:colId xmlns:a16="http://schemas.microsoft.com/office/drawing/2014/main" val="3808704666"/>
                    </a:ext>
                  </a:extLst>
                </a:gridCol>
                <a:gridCol w="1746250">
                  <a:extLst>
                    <a:ext uri="{9D8B030D-6E8A-4147-A177-3AD203B41FA5}">
                      <a16:colId xmlns:a16="http://schemas.microsoft.com/office/drawing/2014/main" val="2365470501"/>
                    </a:ext>
                  </a:extLst>
                </a:gridCol>
                <a:gridCol w="1620232">
                  <a:extLst>
                    <a:ext uri="{9D8B030D-6E8A-4147-A177-3AD203B41FA5}">
                      <a16:colId xmlns:a16="http://schemas.microsoft.com/office/drawing/2014/main" val="1647966351"/>
                    </a:ext>
                  </a:extLst>
                </a:gridCol>
                <a:gridCol w="1872268">
                  <a:extLst>
                    <a:ext uri="{9D8B030D-6E8A-4147-A177-3AD203B41FA5}">
                      <a16:colId xmlns:a16="http://schemas.microsoft.com/office/drawing/2014/main" val="74497542"/>
                    </a:ext>
                  </a:extLst>
                </a:gridCol>
              </a:tblGrid>
              <a:tr h="717475">
                <a:tc>
                  <a:txBody>
                    <a:bodyPr/>
                    <a:lstStyle/>
                    <a:p>
                      <a:r>
                        <a:rPr lang="cs-CZ" sz="1800" b="1" dirty="0">
                          <a:solidFill>
                            <a:srgbClr val="002060"/>
                          </a:solidFill>
                        </a:rPr>
                        <a:t>Eurolicence</a:t>
                      </a:r>
                    </a:p>
                  </a:txBody>
                  <a:tcPr marL="91443" marR="91443" marT="45708" marB="45708">
                    <a:solidFill>
                      <a:srgbClr val="429F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CELKEM</a:t>
                      </a:r>
                    </a:p>
                  </a:txBody>
                  <a:tcPr marL="91443" marR="91443" marT="45708" marB="45708">
                    <a:solidFill>
                      <a:srgbClr val="429F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Osobní</a:t>
                      </a:r>
                    </a:p>
                  </a:txBody>
                  <a:tcPr marL="91443" marR="91443" marT="45708" marB="45708">
                    <a:solidFill>
                      <a:srgbClr val="429F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Nákladní</a:t>
                      </a:r>
                    </a:p>
                  </a:txBody>
                  <a:tcPr marL="91443" marR="91443" marT="45708" marB="45708">
                    <a:solidFill>
                      <a:srgbClr val="429F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6038281"/>
                  </a:ext>
                </a:extLst>
              </a:tr>
              <a:tr h="505639">
                <a:tc>
                  <a:txBody>
                    <a:bodyPr/>
                    <a:lstStyle/>
                    <a:p>
                      <a:r>
                        <a:rPr lang="cs-CZ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2024</a:t>
                      </a:r>
                    </a:p>
                  </a:txBody>
                  <a:tcPr marL="91443" marR="91443" marT="45708" marB="45708">
                    <a:solidFill>
                      <a:srgbClr val="6DB7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E518A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12 399</a:t>
                      </a:r>
                    </a:p>
                  </a:txBody>
                  <a:tcPr marL="91443" marR="91443" marT="45708" marB="45708">
                    <a:solidFill>
                      <a:srgbClr val="6DB7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E518A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1 151 (9,4 %)</a:t>
                      </a:r>
                    </a:p>
                  </a:txBody>
                  <a:tcPr marL="91443" marR="91443" marT="45708" marB="45708">
                    <a:solidFill>
                      <a:srgbClr val="6DB7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E518A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cs-CZ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11 248 (90,6 %)</a:t>
                      </a:r>
                    </a:p>
                  </a:txBody>
                  <a:tcPr marL="91443" marR="91443" marT="45708" marB="45708">
                    <a:solidFill>
                      <a:srgbClr val="6DB7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5367332"/>
                  </a:ext>
                </a:extLst>
              </a:tr>
              <a:tr h="370737">
                <a:tc>
                  <a:txBody>
                    <a:bodyPr/>
                    <a:lstStyle/>
                    <a:p>
                      <a:r>
                        <a:rPr lang="cs-CZ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 marL="91443" marR="91443" marT="45708" marB="45708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E518A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12 267</a:t>
                      </a:r>
                    </a:p>
                  </a:txBody>
                  <a:tcPr marL="91443" marR="91443" marT="45708" marB="45708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E518A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1 124 (9,2 %)</a:t>
                      </a:r>
                    </a:p>
                  </a:txBody>
                  <a:tcPr marL="91443" marR="91443" marT="45708" marB="45708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E518A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11 143 (90,8 %)</a:t>
                      </a:r>
                    </a:p>
                  </a:txBody>
                  <a:tcPr marL="91443" marR="91443" marT="45708" marB="45708">
                    <a:solidFill>
                      <a:srgbClr val="BBD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759547"/>
                  </a:ext>
                </a:extLst>
              </a:tr>
            </a:tbl>
          </a:graphicData>
        </a:graphic>
      </p:graphicFrame>
      <p:graphicFrame>
        <p:nvGraphicFramePr>
          <p:cNvPr id="7" name="Zástupný symbol pro tabulku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5102769"/>
              </p:ext>
            </p:extLst>
          </p:nvPr>
        </p:nvGraphicFramePr>
        <p:xfrm>
          <a:off x="2457196" y="4121126"/>
          <a:ext cx="6985000" cy="1655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6250">
                  <a:extLst>
                    <a:ext uri="{9D8B030D-6E8A-4147-A177-3AD203B41FA5}">
                      <a16:colId xmlns:a16="http://schemas.microsoft.com/office/drawing/2014/main" val="3808704666"/>
                    </a:ext>
                  </a:extLst>
                </a:gridCol>
                <a:gridCol w="1746250">
                  <a:extLst>
                    <a:ext uri="{9D8B030D-6E8A-4147-A177-3AD203B41FA5}">
                      <a16:colId xmlns:a16="http://schemas.microsoft.com/office/drawing/2014/main" val="2365470501"/>
                    </a:ext>
                  </a:extLst>
                </a:gridCol>
                <a:gridCol w="1746250">
                  <a:extLst>
                    <a:ext uri="{9D8B030D-6E8A-4147-A177-3AD203B41FA5}">
                      <a16:colId xmlns:a16="http://schemas.microsoft.com/office/drawing/2014/main" val="1647966351"/>
                    </a:ext>
                  </a:extLst>
                </a:gridCol>
                <a:gridCol w="1746250">
                  <a:extLst>
                    <a:ext uri="{9D8B030D-6E8A-4147-A177-3AD203B41FA5}">
                      <a16:colId xmlns:a16="http://schemas.microsoft.com/office/drawing/2014/main" val="74497542"/>
                    </a:ext>
                  </a:extLst>
                </a:gridCol>
              </a:tblGrid>
              <a:tr h="791261">
                <a:tc>
                  <a:txBody>
                    <a:bodyPr/>
                    <a:lstStyle/>
                    <a:p>
                      <a:r>
                        <a:rPr lang="cs-CZ" sz="1800" b="1" dirty="0">
                          <a:solidFill>
                            <a:srgbClr val="002060"/>
                          </a:solidFill>
                        </a:rPr>
                        <a:t>Opisy</a:t>
                      </a:r>
                    </a:p>
                  </a:txBody>
                  <a:tcPr marL="91436" marR="91436" marT="45697" marB="45697">
                    <a:solidFill>
                      <a:srgbClr val="429F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CELKEM</a:t>
                      </a:r>
                    </a:p>
                  </a:txBody>
                  <a:tcPr marL="91436" marR="91436" marT="45697" marB="45697">
                    <a:solidFill>
                      <a:srgbClr val="429F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Osobní</a:t>
                      </a:r>
                    </a:p>
                  </a:txBody>
                  <a:tcPr marL="91436" marR="91436" marT="45697" marB="45697">
                    <a:solidFill>
                      <a:srgbClr val="429F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Nákladní</a:t>
                      </a:r>
                    </a:p>
                  </a:txBody>
                  <a:tcPr marL="91436" marR="91436" marT="45697" marB="45697">
                    <a:solidFill>
                      <a:srgbClr val="429F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6038281"/>
                  </a:ext>
                </a:extLst>
              </a:tr>
              <a:tr h="433520">
                <a:tc>
                  <a:txBody>
                    <a:bodyPr/>
                    <a:lstStyle/>
                    <a:p>
                      <a:r>
                        <a:rPr lang="cs-CZ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2024</a:t>
                      </a:r>
                    </a:p>
                  </a:txBody>
                  <a:tcPr marL="91436" marR="91436" marT="45697" marB="45697">
                    <a:solidFill>
                      <a:srgbClr val="6DB7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E518A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77 645</a:t>
                      </a:r>
                    </a:p>
                  </a:txBody>
                  <a:tcPr marL="91436" marR="91436" marT="45697" marB="45697">
                    <a:solidFill>
                      <a:srgbClr val="6DB7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E518A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4 727 (6,1 %)</a:t>
                      </a:r>
                    </a:p>
                  </a:txBody>
                  <a:tcPr marL="91436" marR="91436" marT="45697" marB="45697">
                    <a:solidFill>
                      <a:srgbClr val="6DB7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E518A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72 918 (93,9 %)</a:t>
                      </a:r>
                    </a:p>
                  </a:txBody>
                  <a:tcPr marL="91436" marR="91436" marT="45697" marB="45697">
                    <a:solidFill>
                      <a:srgbClr val="6DB7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5367332"/>
                  </a:ext>
                </a:extLst>
              </a:tr>
              <a:tr h="430982">
                <a:tc>
                  <a:txBody>
                    <a:bodyPr/>
                    <a:lstStyle/>
                    <a:p>
                      <a:r>
                        <a:rPr lang="cs-CZ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 marL="91436" marR="91436" marT="45697" marB="45697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E518A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77 507</a:t>
                      </a:r>
                    </a:p>
                  </a:txBody>
                  <a:tcPr marL="91436" marR="91436" marT="45697" marB="45697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E518A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4 814 (6,2 %)</a:t>
                      </a:r>
                    </a:p>
                  </a:txBody>
                  <a:tcPr marL="91436" marR="91436" marT="45697" marB="45697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E518A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72 693 (93,8 %)</a:t>
                      </a:r>
                    </a:p>
                  </a:txBody>
                  <a:tcPr marL="91436" marR="91436" marT="45697" marB="45697">
                    <a:solidFill>
                      <a:srgbClr val="BBD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759547"/>
                  </a:ext>
                </a:extLst>
              </a:tr>
            </a:tbl>
          </a:graphicData>
        </a:graphic>
      </p:graphicFrame>
      <p:sp>
        <p:nvSpPr>
          <p:cNvPr id="8" name="Obdélník 7"/>
          <p:cNvSpPr/>
          <p:nvPr/>
        </p:nvSpPr>
        <p:spPr>
          <a:xfrm>
            <a:off x="11633290" y="6306622"/>
            <a:ext cx="32573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39991F6E-46CF-4E48-8802-1368F8CD0CC6}" type="slidenum">
              <a:rPr lang="cs-CZ" altLang="cs-CZ" sz="1000"/>
              <a:pPr/>
              <a:t>33</a:t>
            </a:fld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3805964682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40366" y="188640"/>
            <a:ext cx="9439825" cy="719137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cs-CZ" sz="2800" dirty="0">
                <a:solidFill>
                  <a:schemeClr val="tx1"/>
                </a:solidFill>
              </a:rPr>
              <a:t>Platné Eurolicence  v nákladní dopravě v letech </a:t>
            </a:r>
            <a:br>
              <a:rPr lang="cs-CZ" sz="2800" dirty="0">
                <a:solidFill>
                  <a:schemeClr val="tx1"/>
                </a:solidFill>
              </a:rPr>
            </a:br>
            <a:r>
              <a:rPr lang="cs-CZ" sz="2800" dirty="0">
                <a:solidFill>
                  <a:schemeClr val="tx1"/>
                </a:solidFill>
              </a:rPr>
              <a:t>2013 - 2025</a:t>
            </a:r>
          </a:p>
        </p:txBody>
      </p:sp>
      <p:graphicFrame>
        <p:nvGraphicFramePr>
          <p:cNvPr id="52228" name="Graf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83993145"/>
              </p:ext>
            </p:extLst>
          </p:nvPr>
        </p:nvGraphicFramePr>
        <p:xfrm>
          <a:off x="966897" y="1875290"/>
          <a:ext cx="9966325" cy="40225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9096459" imgH="3495661" progId="Excel.Chart.8">
                  <p:embed/>
                </p:oleObj>
              </mc:Choice>
              <mc:Fallback>
                <p:oleObj name="Chart" r:id="rId2" imgW="9096459" imgH="3495661" progId="Excel.Chart.8">
                  <p:embed/>
                  <p:pic>
                    <p:nvPicPr>
                      <p:cNvPr id="52228" name="Graf 7"/>
                      <p:cNvPicPr>
                        <a:picLocks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6897" y="1875290"/>
                        <a:ext cx="9966325" cy="40225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Obdélník 5"/>
          <p:cNvSpPr/>
          <p:nvPr/>
        </p:nvSpPr>
        <p:spPr>
          <a:xfrm>
            <a:off x="11633290" y="6289159"/>
            <a:ext cx="32573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39991F6E-46CF-4E48-8802-1368F8CD0CC6}" type="slidenum">
              <a:rPr lang="cs-CZ" altLang="cs-CZ" sz="1000"/>
              <a:pPr/>
              <a:t>34</a:t>
            </a:fld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525706467"/>
      </p:ext>
    </p:extLst>
  </p:cSld>
  <p:clrMapOvr>
    <a:masterClrMapping/>
  </p:clrMapOvr>
  <p:transition spd="slow">
    <p:push dir="u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40366" y="188640"/>
            <a:ext cx="9711267" cy="719137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cs-CZ" sz="2800" dirty="0">
                <a:solidFill>
                  <a:schemeClr val="tx1"/>
                </a:solidFill>
              </a:rPr>
              <a:t>Platné Eurolicence  v osobní dopravě v letech </a:t>
            </a:r>
            <a:br>
              <a:rPr lang="cs-CZ" sz="2800" dirty="0">
                <a:solidFill>
                  <a:schemeClr val="tx1"/>
                </a:solidFill>
              </a:rPr>
            </a:br>
            <a:r>
              <a:rPr lang="cs-CZ" sz="2800" dirty="0">
                <a:solidFill>
                  <a:schemeClr val="tx1"/>
                </a:solidFill>
              </a:rPr>
              <a:t>2013 - 2025</a:t>
            </a:r>
          </a:p>
        </p:txBody>
      </p:sp>
      <p:graphicFrame>
        <p:nvGraphicFramePr>
          <p:cNvPr id="53252" name="Graf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54226002"/>
              </p:ext>
            </p:extLst>
          </p:nvPr>
        </p:nvGraphicFramePr>
        <p:xfrm>
          <a:off x="1151752" y="1339836"/>
          <a:ext cx="9250363" cy="4821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9153585" imgH="4771940" progId="Excel.Chart.8">
                  <p:embed/>
                </p:oleObj>
              </mc:Choice>
              <mc:Fallback>
                <p:oleObj name="Chart" r:id="rId2" imgW="9153585" imgH="4771940" progId="Excel.Chart.8">
                  <p:embed/>
                  <p:pic>
                    <p:nvPicPr>
                      <p:cNvPr id="53252" name="Graf 7"/>
                      <p:cNvPicPr>
                        <a:picLocks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1752" y="1339836"/>
                        <a:ext cx="9250363" cy="4821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Obdélník 5"/>
          <p:cNvSpPr/>
          <p:nvPr/>
        </p:nvSpPr>
        <p:spPr>
          <a:xfrm>
            <a:off x="11633290" y="6297097"/>
            <a:ext cx="32573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39991F6E-46CF-4E48-8802-1368F8CD0CC6}" type="slidenum">
              <a:rPr lang="cs-CZ" altLang="cs-CZ" sz="1000"/>
              <a:pPr/>
              <a:t>35</a:t>
            </a:fld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436348349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83988" y="159618"/>
            <a:ext cx="9711267" cy="719137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cs-CZ" sz="2800" dirty="0">
                <a:solidFill>
                  <a:schemeClr val="tx1"/>
                </a:solidFill>
              </a:rPr>
              <a:t>Počet platných eurolicencí v roce 2025 dle dopravních úřadů a porovnání s rokem 2024</a:t>
            </a:r>
          </a:p>
        </p:txBody>
      </p:sp>
      <p:graphicFrame>
        <p:nvGraphicFramePr>
          <p:cNvPr id="5" name="Zástupný symbol pro tabulku 4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347920877"/>
              </p:ext>
            </p:extLst>
          </p:nvPr>
        </p:nvGraphicFramePr>
        <p:xfrm>
          <a:off x="972021" y="1233733"/>
          <a:ext cx="10439318" cy="53218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77675">
                  <a:extLst>
                    <a:ext uri="{9D8B030D-6E8A-4147-A177-3AD203B41FA5}">
                      <a16:colId xmlns:a16="http://schemas.microsoft.com/office/drawing/2014/main" val="1704529508"/>
                    </a:ext>
                  </a:extLst>
                </a:gridCol>
                <a:gridCol w="2193728">
                  <a:extLst>
                    <a:ext uri="{9D8B030D-6E8A-4147-A177-3AD203B41FA5}">
                      <a16:colId xmlns:a16="http://schemas.microsoft.com/office/drawing/2014/main" val="2933081852"/>
                    </a:ext>
                  </a:extLst>
                </a:gridCol>
                <a:gridCol w="2223135">
                  <a:extLst>
                    <a:ext uri="{9D8B030D-6E8A-4147-A177-3AD203B41FA5}">
                      <a16:colId xmlns:a16="http://schemas.microsoft.com/office/drawing/2014/main" val="2096048669"/>
                    </a:ext>
                  </a:extLst>
                </a:gridCol>
                <a:gridCol w="2086772">
                  <a:extLst>
                    <a:ext uri="{9D8B030D-6E8A-4147-A177-3AD203B41FA5}">
                      <a16:colId xmlns:a16="http://schemas.microsoft.com/office/drawing/2014/main" val="1376120330"/>
                    </a:ext>
                  </a:extLst>
                </a:gridCol>
                <a:gridCol w="2258008">
                  <a:extLst>
                    <a:ext uri="{9D8B030D-6E8A-4147-A177-3AD203B41FA5}">
                      <a16:colId xmlns:a16="http://schemas.microsoft.com/office/drawing/2014/main" val="1086978749"/>
                    </a:ext>
                  </a:extLst>
                </a:gridCol>
              </a:tblGrid>
              <a:tr h="360732">
                <a:tc gridSpan="5">
                  <a:txBody>
                    <a:bodyPr/>
                    <a:lstStyle/>
                    <a:p>
                      <a:endParaRPr lang="cs-CZ" sz="1800" dirty="0"/>
                    </a:p>
                  </a:txBody>
                  <a:tcPr marL="5882" marR="5882" marT="5881" marB="0" anchor="b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9184121"/>
                  </a:ext>
                </a:extLst>
              </a:tr>
              <a:tr h="80926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Kraj</a:t>
                      </a:r>
                      <a:endParaRPr lang="cs-CZ" sz="1400" b="1" i="1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2" marR="5882" marT="5881" marB="0" anchor="ctr">
                    <a:solidFill>
                      <a:srgbClr val="6DB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Počet platných licencí ND </a:t>
                      </a:r>
                    </a:p>
                    <a:p>
                      <a:pPr algn="ctr" fontAlgn="ctr"/>
                      <a:r>
                        <a:rPr lang="cs-CZ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(2025-2024)</a:t>
                      </a:r>
                      <a:endParaRPr lang="cs-CZ" sz="1400" b="1" i="1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2" marR="5882" marT="5881" marB="0" anchor="ctr">
                    <a:solidFill>
                      <a:srgbClr val="6DB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Počet platných opisů licencí ND  (2025-2024)</a:t>
                      </a:r>
                    </a:p>
                  </a:txBody>
                  <a:tcPr marL="5882" marR="5882" marT="5881" marB="0" anchor="ctr">
                    <a:solidFill>
                      <a:srgbClr val="6DB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Počet platných licencí OD</a:t>
                      </a:r>
                    </a:p>
                    <a:p>
                      <a:pPr algn="ctr" fontAlgn="ctr"/>
                      <a:r>
                        <a:rPr lang="cs-CZ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(2025-2024)</a:t>
                      </a:r>
                      <a:endParaRPr lang="cs-CZ" sz="1400" b="1" i="1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2" marR="5882" marT="5881" marB="0" anchor="ctr">
                    <a:solidFill>
                      <a:srgbClr val="6DB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Počet platných opisů licencí OD</a:t>
                      </a:r>
                      <a:r>
                        <a:rPr lang="cs-CZ" sz="1400" b="1" u="none" strike="noStrike" baseline="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cs-CZ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(2025-2024)  </a:t>
                      </a:r>
                      <a:endParaRPr lang="cs-CZ" sz="1400" b="1" i="1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2" marR="5882" marT="5881" marB="0" anchor="ctr">
                    <a:solidFill>
                      <a:srgbClr val="6DB7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0352832"/>
                  </a:ext>
                </a:extLst>
              </a:tr>
              <a:tr h="24102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Jihočeský</a:t>
                      </a:r>
                      <a:endParaRPr lang="cs-CZ" sz="12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2" marR="5882" marT="5881" marB="0" anchor="ctr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effectLst/>
                          <a:latin typeface="Arial" panose="020B0604020202020204" pitchFamily="34" charset="0"/>
                        </a:rPr>
                        <a:t> 687 </a:t>
                      </a:r>
                      <a:r>
                        <a:rPr lang="cs-CZ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(-32)</a:t>
                      </a:r>
                      <a:endParaRPr lang="cs-CZ" sz="1100" b="0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4" marB="0" anchor="b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effectLst/>
                          <a:latin typeface="Arial" panose="020B0604020202020204" pitchFamily="34" charset="0"/>
                        </a:rPr>
                        <a:t>4 934 </a:t>
                      </a:r>
                      <a:r>
                        <a:rPr lang="cs-CZ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(-90)</a:t>
                      </a:r>
                    </a:p>
                  </a:txBody>
                  <a:tcPr marL="9525" marR="9525" marT="9524" marB="0" anchor="b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effectLst/>
                          <a:latin typeface="Arial" panose="020B0604020202020204" pitchFamily="34" charset="0"/>
                        </a:rPr>
                        <a:t>67 </a:t>
                      </a:r>
                      <a:r>
                        <a:rPr lang="cs-CZ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(-5)</a:t>
                      </a:r>
                      <a:endParaRPr lang="cs-CZ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effectLst/>
                          <a:latin typeface="Arial" panose="020B0604020202020204" pitchFamily="34" charset="0"/>
                        </a:rPr>
                        <a:t>222 </a:t>
                      </a:r>
                      <a:r>
                        <a:rPr lang="cs-CZ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(-26)</a:t>
                      </a:r>
                      <a:endParaRPr lang="cs-CZ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BBD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4707807"/>
                  </a:ext>
                </a:extLst>
              </a:tr>
              <a:tr h="24102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Jihomoravský</a:t>
                      </a:r>
                      <a:endParaRPr lang="cs-CZ" sz="12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2" marR="5882" marT="5881" marB="0" anchor="ctr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effectLst/>
                          <a:latin typeface="Arial" panose="020B0604020202020204" pitchFamily="34" charset="0"/>
                        </a:rPr>
                        <a:t>           1 348 </a:t>
                      </a:r>
                      <a:r>
                        <a:rPr lang="cs-CZ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(-28)</a:t>
                      </a:r>
                      <a:endParaRPr lang="cs-CZ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4" marB="0" anchor="b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7 642 </a:t>
                      </a:r>
                      <a:r>
                        <a:rPr lang="cs-CZ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(-227)</a:t>
                      </a:r>
                    </a:p>
                  </a:txBody>
                  <a:tcPr marL="9525" marR="9525" marT="9524" marB="0" anchor="b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effectLst/>
                          <a:latin typeface="Arial" panose="020B0604020202020204" pitchFamily="34" charset="0"/>
                        </a:rPr>
                        <a:t>121 </a:t>
                      </a:r>
                      <a:r>
                        <a:rPr lang="cs-CZ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-3)</a:t>
                      </a:r>
                      <a:endParaRPr lang="cs-CZ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effectLst/>
                          <a:latin typeface="Arial" panose="020B0604020202020204" pitchFamily="34" charset="0"/>
                        </a:rPr>
                        <a:t>600 (</a:t>
                      </a:r>
                      <a:r>
                        <a:rPr lang="cs-CZ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-12)</a:t>
                      </a:r>
                    </a:p>
                  </a:txBody>
                  <a:tcPr marL="9525" marR="9525" marT="9525" marB="0" anchor="b">
                    <a:solidFill>
                      <a:srgbClr val="BBD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7381477"/>
                  </a:ext>
                </a:extLst>
              </a:tr>
              <a:tr h="24102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 Karlovarský</a:t>
                      </a:r>
                      <a:endParaRPr lang="cs-CZ" sz="12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2" marR="5882" marT="5881" marB="0" anchor="ctr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effectLst/>
                          <a:latin typeface="Arial" panose="020B0604020202020204" pitchFamily="34" charset="0"/>
                        </a:rPr>
                        <a:t>237</a:t>
                      </a:r>
                      <a:r>
                        <a:rPr lang="cs-CZ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 (-15)</a:t>
                      </a:r>
                    </a:p>
                  </a:txBody>
                  <a:tcPr marL="9525" marR="9525" marT="9524" marB="0" anchor="b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effectLst/>
                          <a:latin typeface="Arial" panose="020B0604020202020204" pitchFamily="34" charset="0"/>
                        </a:rPr>
                        <a:t>1 376 </a:t>
                      </a:r>
                      <a:r>
                        <a:rPr lang="cs-CZ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(-74)</a:t>
                      </a:r>
                    </a:p>
                  </a:txBody>
                  <a:tcPr marL="9525" marR="9525" marT="9524" marB="0" anchor="b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effectLst/>
                          <a:latin typeface="Arial" panose="020B0604020202020204" pitchFamily="34" charset="0"/>
                        </a:rPr>
                        <a:t>28 </a:t>
                      </a:r>
                      <a:r>
                        <a:rPr lang="cs-CZ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(-3)</a:t>
                      </a:r>
                      <a:endParaRPr lang="cs-CZ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effectLst/>
                          <a:latin typeface="Arial" panose="020B0604020202020204" pitchFamily="34" charset="0"/>
                        </a:rPr>
                        <a:t>135 </a:t>
                      </a:r>
                      <a:r>
                        <a:rPr lang="cs-CZ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(-12)</a:t>
                      </a:r>
                      <a:endParaRPr lang="cs-CZ" sz="1100" b="0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BBD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6439780"/>
                  </a:ext>
                </a:extLst>
              </a:tr>
              <a:tr h="27201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Královéhradecký</a:t>
                      </a:r>
                      <a:endParaRPr lang="cs-CZ" sz="12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2" marR="5882" marT="5881" marB="0" anchor="ctr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effectLst/>
                          <a:latin typeface="Arial" panose="020B0604020202020204" pitchFamily="34" charset="0"/>
                        </a:rPr>
                        <a:t>601 </a:t>
                      </a:r>
                      <a:r>
                        <a:rPr lang="cs-CZ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(-19)</a:t>
                      </a:r>
                    </a:p>
                  </a:txBody>
                  <a:tcPr marL="9525" marR="9525" marT="9524" marB="0" anchor="b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effectLst/>
                          <a:latin typeface="Arial" panose="020B0604020202020204" pitchFamily="34" charset="0"/>
                        </a:rPr>
                        <a:t>3 849 </a:t>
                      </a:r>
                      <a:r>
                        <a:rPr lang="cs-CZ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(-245)</a:t>
                      </a:r>
                    </a:p>
                  </a:txBody>
                  <a:tcPr marL="9525" marR="9525" marT="9524" marB="0" anchor="b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effectLst/>
                          <a:latin typeface="Arial" panose="020B0604020202020204" pitchFamily="34" charset="0"/>
                        </a:rPr>
                        <a:t>68 </a:t>
                      </a:r>
                      <a:r>
                        <a:rPr lang="cs-CZ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(-1)</a:t>
                      </a:r>
                    </a:p>
                  </a:txBody>
                  <a:tcPr marL="9525" marR="9525" marT="9525" marB="0" anchor="b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effectLst/>
                          <a:latin typeface="Arial" panose="020B0604020202020204" pitchFamily="34" charset="0"/>
                        </a:rPr>
                        <a:t>297 </a:t>
                      </a:r>
                      <a:r>
                        <a:rPr lang="cs-CZ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(-4)</a:t>
                      </a:r>
                      <a:endParaRPr lang="cs-CZ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BBD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6391234"/>
                  </a:ext>
                </a:extLst>
              </a:tr>
              <a:tr h="24102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Liberecký</a:t>
                      </a:r>
                      <a:endParaRPr lang="cs-CZ" sz="12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2" marR="5882" marT="5881" marB="0" anchor="ctr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effectLst/>
                          <a:latin typeface="Arial" panose="020B0604020202020204" pitchFamily="34" charset="0"/>
                        </a:rPr>
                        <a:t>              319 </a:t>
                      </a:r>
                      <a:r>
                        <a:rPr lang="cs-CZ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(-1)</a:t>
                      </a:r>
                      <a:endParaRPr lang="cs-CZ" sz="1100" b="0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4" marB="0" anchor="b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effectLst/>
                          <a:latin typeface="Arial" panose="020B0604020202020204" pitchFamily="34" charset="0"/>
                        </a:rPr>
                        <a:t>1 994 </a:t>
                      </a:r>
                      <a:r>
                        <a:rPr lang="cs-CZ" sz="11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</a:rPr>
                        <a:t>(+259)</a:t>
                      </a:r>
                    </a:p>
                  </a:txBody>
                  <a:tcPr marL="9525" marR="9525" marT="9524" marB="0" anchor="b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effectLst/>
                          <a:latin typeface="Arial" panose="020B0604020202020204" pitchFamily="34" charset="0"/>
                        </a:rPr>
                        <a:t>44 </a:t>
                      </a:r>
                      <a:r>
                        <a:rPr lang="cs-CZ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(-1)</a:t>
                      </a:r>
                      <a:endParaRPr lang="cs-CZ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effectLst/>
                          <a:latin typeface="Arial" panose="020B0604020202020204" pitchFamily="34" charset="0"/>
                        </a:rPr>
                        <a:t>186 </a:t>
                      </a:r>
                      <a:r>
                        <a:rPr lang="cs-CZ" sz="11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</a:rPr>
                        <a:t>(+2)</a:t>
                      </a:r>
                      <a:endParaRPr lang="cs-CZ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BBD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8329931"/>
                  </a:ext>
                </a:extLst>
              </a:tr>
              <a:tr h="36580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MHMP</a:t>
                      </a:r>
                      <a:endParaRPr lang="cs-CZ" sz="12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2" marR="5882" marT="5881" marB="0" anchor="ctr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effectLst/>
                          <a:latin typeface="Arial" panose="020B0604020202020204" pitchFamily="34" charset="0"/>
                        </a:rPr>
                        <a:t>1 591 </a:t>
                      </a:r>
                      <a:r>
                        <a:rPr lang="cs-CZ" sz="11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</a:rPr>
                        <a:t>(+114)</a:t>
                      </a:r>
                    </a:p>
                  </a:txBody>
                  <a:tcPr marL="9525" marR="9525" marT="9524" marB="0" anchor="b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effectLst/>
                          <a:latin typeface="Arial" panose="020B0604020202020204" pitchFamily="34" charset="0"/>
                        </a:rPr>
                        <a:t>11 369 </a:t>
                      </a:r>
                      <a:r>
                        <a:rPr lang="cs-CZ" sz="11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</a:rPr>
                        <a:t>(+190)</a:t>
                      </a:r>
                    </a:p>
                  </a:txBody>
                  <a:tcPr marL="9525" marR="9525" marT="9524" marB="0" anchor="b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effectLst/>
                          <a:latin typeface="Arial" panose="020B0604020202020204" pitchFamily="34" charset="0"/>
                        </a:rPr>
                        <a:t>205 </a:t>
                      </a:r>
                      <a:r>
                        <a:rPr lang="cs-CZ" sz="11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</a:rPr>
                        <a:t>(+3)</a:t>
                      </a:r>
                      <a:endParaRPr lang="cs-CZ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effectLst/>
                          <a:latin typeface="Arial" panose="020B0604020202020204" pitchFamily="34" charset="0"/>
                        </a:rPr>
                        <a:t>1 370 </a:t>
                      </a:r>
                      <a:r>
                        <a:rPr lang="cs-CZ" sz="11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</a:rPr>
                        <a:t>(+143)</a:t>
                      </a:r>
                      <a:endParaRPr lang="cs-CZ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BBD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5698498"/>
                  </a:ext>
                </a:extLst>
              </a:tr>
              <a:tr h="33004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Moravskoslezský</a:t>
                      </a:r>
                    </a:p>
                  </a:txBody>
                  <a:tcPr marL="5882" marR="5882" marT="5881" marB="0" anchor="ctr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effectLst/>
                          <a:latin typeface="Arial" panose="020B0604020202020204" pitchFamily="34" charset="0"/>
                        </a:rPr>
                        <a:t>           1 227 </a:t>
                      </a:r>
                      <a:r>
                        <a:rPr lang="cs-CZ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(-24)</a:t>
                      </a:r>
                      <a:endParaRPr lang="cs-CZ" sz="1100" b="0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4" marB="0" anchor="b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effectLst/>
                          <a:latin typeface="Arial" panose="020B0604020202020204" pitchFamily="34" charset="0"/>
                        </a:rPr>
                        <a:t>6 729 </a:t>
                      </a:r>
                      <a:r>
                        <a:rPr lang="cs-CZ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(-108)</a:t>
                      </a:r>
                      <a:endParaRPr lang="cs-CZ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4" marB="0" anchor="b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effectLst/>
                          <a:latin typeface="Arial" panose="020B0604020202020204" pitchFamily="34" charset="0"/>
                        </a:rPr>
                        <a:t>86 </a:t>
                      </a:r>
                      <a:r>
                        <a:rPr lang="cs-CZ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(-6)</a:t>
                      </a:r>
                      <a:endParaRPr lang="cs-CZ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effectLst/>
                          <a:latin typeface="Arial" panose="020B0604020202020204" pitchFamily="34" charset="0"/>
                        </a:rPr>
                        <a:t>320 </a:t>
                      </a:r>
                      <a:r>
                        <a:rPr lang="cs-C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(0)</a:t>
                      </a:r>
                      <a:endParaRPr lang="cs-CZ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BBD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9267018"/>
                  </a:ext>
                </a:extLst>
              </a:tr>
              <a:tr h="24469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Olomoucký</a:t>
                      </a:r>
                      <a:endParaRPr lang="cs-CZ" sz="12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2" marR="5882" marT="5881" marB="0" anchor="ctr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effectLst/>
                          <a:latin typeface="Arial" panose="020B0604020202020204" pitchFamily="34" charset="0"/>
                        </a:rPr>
                        <a:t>644 </a:t>
                      </a:r>
                      <a:r>
                        <a:rPr lang="cs-CZ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(-22)</a:t>
                      </a:r>
                      <a:endParaRPr lang="cs-CZ" sz="1100" b="0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4" marB="0" anchor="b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effectLst/>
                          <a:latin typeface="Arial" panose="020B0604020202020204" pitchFamily="34" charset="0"/>
                        </a:rPr>
                        <a:t>3858 </a:t>
                      </a:r>
                      <a:r>
                        <a:rPr lang="cs-CZ" sz="11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</a:rPr>
                        <a:t>(+77)</a:t>
                      </a:r>
                    </a:p>
                  </a:txBody>
                  <a:tcPr marL="9525" marR="9525" marT="9524" marB="0" anchor="b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effectLst/>
                          <a:latin typeface="Arial" panose="020B0604020202020204" pitchFamily="34" charset="0"/>
                        </a:rPr>
                        <a:t>53 </a:t>
                      </a:r>
                      <a:r>
                        <a:rPr lang="cs-CZ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(-2)</a:t>
                      </a:r>
                      <a:endParaRPr lang="cs-CZ" sz="1100" b="0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effectLst/>
                          <a:latin typeface="Arial" panose="020B0604020202020204" pitchFamily="34" charset="0"/>
                        </a:rPr>
                        <a:t>177 </a:t>
                      </a:r>
                      <a:r>
                        <a:rPr lang="cs-CZ" sz="11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</a:rPr>
                        <a:t>(+2)</a:t>
                      </a:r>
                      <a:endParaRPr lang="cs-CZ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BBD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4972720"/>
                  </a:ext>
                </a:extLst>
              </a:tr>
              <a:tr h="24102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Pardubický</a:t>
                      </a:r>
                      <a:endParaRPr lang="cs-CZ" sz="12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2" marR="5882" marT="5881" marB="0" anchor="ctr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fontAlgn="b"/>
                      <a:r>
                        <a:rPr lang="cs-CZ" sz="1100" b="0" i="0" u="none" strike="noStrike" dirty="0">
                          <a:effectLst/>
                          <a:latin typeface="Arial" panose="020B0604020202020204" pitchFamily="34" charset="0"/>
                        </a:rPr>
                        <a:t>              476 </a:t>
                      </a:r>
                      <a:r>
                        <a:rPr lang="cs-C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(0)</a:t>
                      </a:r>
                      <a:endParaRPr lang="cs-CZ" sz="1100" b="0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4" marB="0" anchor="b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effectLst/>
                          <a:latin typeface="Arial" panose="020B0604020202020204" pitchFamily="34" charset="0"/>
                        </a:rPr>
                        <a:t>3 717 </a:t>
                      </a:r>
                      <a:r>
                        <a:rPr lang="cs-CZ" sz="11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</a:rPr>
                        <a:t>(+13)</a:t>
                      </a:r>
                    </a:p>
                  </a:txBody>
                  <a:tcPr marL="9525" marR="9525" marT="9524" marB="0" anchor="b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</a:rPr>
                        <a:t>43 </a:t>
                      </a:r>
                      <a:r>
                        <a:rPr lang="cs-CZ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(-8)</a:t>
                      </a:r>
                      <a:endParaRPr lang="cs-CZ" sz="1100" b="0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effectLst/>
                          <a:latin typeface="Arial" panose="020B0604020202020204" pitchFamily="34" charset="0"/>
                        </a:rPr>
                        <a:t>161 </a:t>
                      </a:r>
                      <a:r>
                        <a:rPr lang="cs-CZ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(-16)</a:t>
                      </a:r>
                      <a:endParaRPr lang="cs-CZ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BBD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1554922"/>
                  </a:ext>
                </a:extLst>
              </a:tr>
              <a:tr h="24102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Plzeňský</a:t>
                      </a:r>
                      <a:endParaRPr lang="cs-CZ" sz="12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2" marR="5882" marT="5881" marB="0" anchor="ctr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effectLst/>
                          <a:latin typeface="Arial" panose="020B0604020202020204" pitchFamily="34" charset="0"/>
                        </a:rPr>
                        <a:t>              619 </a:t>
                      </a:r>
                      <a:r>
                        <a:rPr lang="cs-CZ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(-7)</a:t>
                      </a:r>
                      <a:endParaRPr lang="cs-CZ" sz="1100" b="0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4" marB="0" anchor="b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4 349 </a:t>
                      </a:r>
                      <a:r>
                        <a:rPr lang="cs-CZ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(-92)</a:t>
                      </a:r>
                      <a:endParaRPr lang="cs-CZ" sz="1100" b="0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4" marB="0" anchor="b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effectLst/>
                          <a:latin typeface="Arial" panose="020B0604020202020204" pitchFamily="34" charset="0"/>
                        </a:rPr>
                        <a:t>48 </a:t>
                      </a:r>
                      <a:r>
                        <a:rPr lang="cs-CZ" sz="11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</a:rPr>
                        <a:t>(+1)</a:t>
                      </a:r>
                      <a:endParaRPr lang="cs-CZ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effectLst/>
                          <a:latin typeface="Arial" panose="020B0604020202020204" pitchFamily="34" charset="0"/>
                        </a:rPr>
                        <a:t>185 </a:t>
                      </a:r>
                      <a:r>
                        <a:rPr lang="cs-CZ" sz="11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</a:rPr>
                        <a:t>(+21)</a:t>
                      </a:r>
                      <a:endParaRPr lang="cs-CZ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BBD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5258379"/>
                  </a:ext>
                </a:extLst>
              </a:tr>
              <a:tr h="24102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Středočeský</a:t>
                      </a:r>
                      <a:endParaRPr lang="cs-CZ" sz="12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2" marR="5882" marT="5881" marB="0" anchor="ctr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effectLst/>
                          <a:latin typeface="Arial" panose="020B0604020202020204" pitchFamily="34" charset="0"/>
                        </a:rPr>
                        <a:t>           1 371 </a:t>
                      </a:r>
                      <a:r>
                        <a:rPr lang="cs-CZ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(-11)</a:t>
                      </a:r>
                    </a:p>
                  </a:txBody>
                  <a:tcPr marL="9525" marR="9525" marT="9524" marB="0" anchor="b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effectLst/>
                          <a:latin typeface="Arial" panose="020B0604020202020204" pitchFamily="34" charset="0"/>
                        </a:rPr>
                        <a:t>10 175 </a:t>
                      </a:r>
                      <a:r>
                        <a:rPr lang="cs-CZ" sz="11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</a:rPr>
                        <a:t>(+172)</a:t>
                      </a:r>
                      <a:endParaRPr lang="cs-CZ" sz="11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4" marB="0" anchor="b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effectLst/>
                          <a:latin typeface="Arial" panose="020B0604020202020204" pitchFamily="34" charset="0"/>
                        </a:rPr>
                        <a:t>173 </a:t>
                      </a:r>
                      <a:r>
                        <a:rPr lang="cs-C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(0)</a:t>
                      </a:r>
                      <a:endParaRPr lang="cs-CZ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effectLst/>
                          <a:latin typeface="Arial" panose="020B0604020202020204" pitchFamily="34" charset="0"/>
                        </a:rPr>
                        <a:t>584 </a:t>
                      </a:r>
                      <a:r>
                        <a:rPr lang="cs-CZ" sz="11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</a:rPr>
                        <a:t>(+2)</a:t>
                      </a:r>
                      <a:endParaRPr lang="cs-CZ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BBD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187653"/>
                  </a:ext>
                </a:extLst>
              </a:tr>
              <a:tr h="24102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Ústecký</a:t>
                      </a:r>
                      <a:endParaRPr lang="cs-CZ" sz="12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2" marR="5882" marT="5881" marB="0" anchor="ctr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effectLst/>
                          <a:latin typeface="Arial" panose="020B0604020202020204" pitchFamily="34" charset="0"/>
                        </a:rPr>
                        <a:t>742 </a:t>
                      </a:r>
                      <a:r>
                        <a:rPr lang="cs-CZ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(-2)</a:t>
                      </a:r>
                    </a:p>
                  </a:txBody>
                  <a:tcPr marL="9525" marR="9525" marT="9524" marB="0" anchor="b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effectLst/>
                          <a:latin typeface="Arial" panose="020B0604020202020204" pitchFamily="34" charset="0"/>
                        </a:rPr>
                        <a:t>5 036 </a:t>
                      </a:r>
                      <a:r>
                        <a:rPr lang="cs-CZ" sz="11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</a:rPr>
                        <a:t>(+56)</a:t>
                      </a:r>
                      <a:endParaRPr lang="cs-CZ" sz="11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4" marB="0" anchor="b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effectLst/>
                          <a:latin typeface="Arial" panose="020B0604020202020204" pitchFamily="34" charset="0"/>
                        </a:rPr>
                        <a:t>83 </a:t>
                      </a:r>
                      <a:r>
                        <a:rPr lang="cs-CZ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(-1)</a:t>
                      </a:r>
                      <a:endParaRPr lang="cs-CZ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effectLst/>
                          <a:latin typeface="Arial" panose="020B0604020202020204" pitchFamily="34" charset="0"/>
                        </a:rPr>
                        <a:t>250 </a:t>
                      </a:r>
                      <a:r>
                        <a:rPr lang="cs-CZ" sz="11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</a:rPr>
                        <a:t>(+13)</a:t>
                      </a:r>
                      <a:endParaRPr lang="cs-CZ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BBD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6877697"/>
                  </a:ext>
                </a:extLst>
              </a:tr>
              <a:tr h="24102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Vysočina</a:t>
                      </a:r>
                      <a:endParaRPr lang="cs-CZ" sz="12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2" marR="5882" marT="5881" marB="0" anchor="ctr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effectLst/>
                          <a:latin typeface="Arial" panose="020B0604020202020204" pitchFamily="34" charset="0"/>
                        </a:rPr>
                        <a:t>   507 </a:t>
                      </a:r>
                      <a:r>
                        <a:rPr lang="cs-CZ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(-34)</a:t>
                      </a:r>
                      <a:endParaRPr lang="cs-CZ" sz="1100" b="0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4" marB="0" anchor="b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effectLst/>
                          <a:latin typeface="Arial" panose="020B0604020202020204" pitchFamily="34" charset="0"/>
                        </a:rPr>
                        <a:t>3 185  </a:t>
                      </a:r>
                      <a:r>
                        <a:rPr lang="cs-CZ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(-80)</a:t>
                      </a:r>
                      <a:endParaRPr lang="cs-CZ" sz="1100" b="0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4" marB="0" anchor="b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effectLst/>
                          <a:latin typeface="Arial" panose="020B0604020202020204" pitchFamily="34" charset="0"/>
                        </a:rPr>
                        <a:t>39 </a:t>
                      </a:r>
                      <a:r>
                        <a:rPr lang="cs-C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(0)</a:t>
                      </a:r>
                      <a:endParaRPr lang="cs-CZ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effectLst/>
                          <a:latin typeface="Arial" panose="020B0604020202020204" pitchFamily="34" charset="0"/>
                        </a:rPr>
                        <a:t>126 </a:t>
                      </a:r>
                      <a:r>
                        <a:rPr lang="cs-CZ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(-1)</a:t>
                      </a:r>
                      <a:endParaRPr lang="cs-CZ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4" marB="0" anchor="b">
                    <a:solidFill>
                      <a:srgbClr val="BBD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6601755"/>
                  </a:ext>
                </a:extLst>
              </a:tr>
              <a:tr h="24102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Zlínský</a:t>
                      </a:r>
                      <a:endParaRPr lang="cs-CZ" sz="12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2" marR="5882" marT="5881" marB="0" anchor="ctr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effectLst/>
                          <a:latin typeface="Arial" panose="020B0604020202020204" pitchFamily="34" charset="0"/>
                        </a:rPr>
                        <a:t>              774 </a:t>
                      </a:r>
                      <a:r>
                        <a:rPr lang="cs-CZ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(-24)</a:t>
                      </a:r>
                      <a:endParaRPr lang="cs-CZ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4" marB="0" anchor="b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effectLst/>
                          <a:latin typeface="Arial" panose="020B0604020202020204" pitchFamily="34" charset="0"/>
                        </a:rPr>
                        <a:t>4 480 </a:t>
                      </a:r>
                      <a:r>
                        <a:rPr lang="cs-CZ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(-76)</a:t>
                      </a:r>
                    </a:p>
                  </a:txBody>
                  <a:tcPr marL="9525" marR="9525" marT="9524" marB="0" anchor="b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effectLst/>
                          <a:latin typeface="Arial" panose="020B0604020202020204" pitchFamily="34" charset="0"/>
                        </a:rPr>
                        <a:t>66 </a:t>
                      </a:r>
                      <a:r>
                        <a:rPr lang="cs-CZ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(-1)</a:t>
                      </a:r>
                      <a:endParaRPr lang="cs-CZ" sz="1100" b="0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BBD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effectLst/>
                          <a:latin typeface="Arial" panose="020B0604020202020204" pitchFamily="34" charset="0"/>
                        </a:rPr>
                        <a:t>201 </a:t>
                      </a:r>
                      <a:r>
                        <a:rPr lang="cs-CZ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(-25)</a:t>
                      </a:r>
                      <a:endParaRPr lang="cs-CZ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4" marB="0" anchor="b">
                    <a:solidFill>
                      <a:srgbClr val="BBD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7791933"/>
                  </a:ext>
                </a:extLst>
              </a:tr>
              <a:tr h="528993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CELKEM</a:t>
                      </a:r>
                      <a:endParaRPr lang="cs-CZ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2" marR="5882" marT="5881" marB="0" anchor="ctr">
                    <a:solidFill>
                      <a:srgbClr val="82C0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11 143 </a:t>
                      </a:r>
                      <a:r>
                        <a:rPr lang="cs-CZ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(-105)</a:t>
                      </a:r>
                      <a:endParaRPr lang="cs-CZ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4" marB="0" anchor="ctr">
                    <a:solidFill>
                      <a:srgbClr val="82C0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72 693 </a:t>
                      </a:r>
                      <a:r>
                        <a:rPr lang="cs-CZ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(-225)</a:t>
                      </a:r>
                      <a:endParaRPr lang="cs-CZ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4" marB="0" anchor="ctr">
                    <a:solidFill>
                      <a:srgbClr val="82C0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1 124 </a:t>
                      </a:r>
                      <a:r>
                        <a:rPr lang="cs-CZ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(-27)</a:t>
                      </a:r>
                      <a:endParaRPr lang="cs-CZ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4" marB="0" anchor="ctr">
                    <a:solidFill>
                      <a:srgbClr val="82C0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4 814 </a:t>
                      </a:r>
                      <a:r>
                        <a:rPr lang="cs-CZ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</a:rPr>
                        <a:t>(+87)</a:t>
                      </a:r>
                    </a:p>
                  </a:txBody>
                  <a:tcPr marL="9525" marR="9525" marT="9524" marB="0" anchor="ctr">
                    <a:solidFill>
                      <a:srgbClr val="82C0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4379403"/>
                  </a:ext>
                </a:extLst>
              </a:tr>
            </a:tbl>
          </a:graphicData>
        </a:graphic>
      </p:graphicFrame>
      <p:sp>
        <p:nvSpPr>
          <p:cNvPr id="7" name="Obdélník 6"/>
          <p:cNvSpPr/>
          <p:nvPr/>
        </p:nvSpPr>
        <p:spPr>
          <a:xfrm>
            <a:off x="11640616" y="6309320"/>
            <a:ext cx="32573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39991F6E-46CF-4E48-8802-1368F8CD0CC6}" type="slidenum">
              <a:rPr lang="cs-CZ" altLang="cs-CZ" sz="1000"/>
              <a:pPr/>
              <a:t>36</a:t>
            </a:fld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4017317528"/>
      </p:ext>
    </p:extLst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127878-7249-41F4-8CBC-B5C81373AD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31836" y="2601376"/>
            <a:ext cx="6354147" cy="827624"/>
          </a:xfrm>
        </p:spPr>
        <p:txBody>
          <a:bodyPr/>
          <a:lstStyle/>
          <a:p>
            <a:pPr marL="180000">
              <a:spcBef>
                <a:spcPts val="1200"/>
              </a:spcBef>
            </a:pPr>
            <a:r>
              <a:rPr lang="cs-CZ" sz="3600" b="0" dirty="0"/>
              <a:t>Děkujeme za spolupráci</a:t>
            </a:r>
            <a:br>
              <a:rPr lang="cs-CZ" sz="3600" b="0" dirty="0"/>
            </a:br>
            <a:r>
              <a:rPr lang="cs-CZ" sz="3600" b="0" dirty="0"/>
              <a:t>	</a:t>
            </a:r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EE3664BB-A5C7-5746-7357-0B15A7BA4443}"/>
              </a:ext>
            </a:extLst>
          </p:cNvPr>
          <p:cNvSpPr txBox="1">
            <a:spLocks/>
          </p:cNvSpPr>
          <p:nvPr/>
        </p:nvSpPr>
        <p:spPr>
          <a:xfrm>
            <a:off x="5324671" y="3270380"/>
            <a:ext cx="5321559" cy="254912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7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180000">
              <a:spcBef>
                <a:spcPts val="1200"/>
              </a:spcBef>
            </a:pPr>
            <a:r>
              <a:rPr lang="cs-CZ" sz="3600" b="0" dirty="0"/>
              <a:t>	</a:t>
            </a:r>
            <a:r>
              <a:rPr lang="cs-CZ" sz="2800" b="0" dirty="0"/>
              <a:t>Dopravním úřadům</a:t>
            </a:r>
            <a:br>
              <a:rPr lang="cs-CZ" sz="2800" b="0" dirty="0"/>
            </a:br>
            <a:r>
              <a:rPr lang="cs-CZ" sz="2800" b="0" dirty="0"/>
              <a:t>	Policii České republiky </a:t>
            </a:r>
            <a:br>
              <a:rPr lang="cs-CZ" sz="2800" b="0" dirty="0"/>
            </a:br>
            <a:r>
              <a:rPr lang="cs-CZ" sz="2800" b="0" dirty="0"/>
              <a:t>	Inspekci silniční dopravy</a:t>
            </a:r>
            <a:endParaRPr lang="cs-CZ" sz="3600" b="0" dirty="0"/>
          </a:p>
        </p:txBody>
      </p:sp>
    </p:spTree>
    <p:extLst>
      <p:ext uri="{BB962C8B-B14F-4D97-AF65-F5344CB8AC3E}">
        <p14:creationId xmlns:p14="http://schemas.microsoft.com/office/powerpoint/2010/main" val="2726387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110504" y="225632"/>
            <a:ext cx="9528341" cy="744428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cs-CZ" altLang="cs-CZ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Počet vozidel zkontrolovaných při silničních kontrolách</a:t>
            </a:r>
          </a:p>
        </p:txBody>
      </p:sp>
      <p:graphicFrame>
        <p:nvGraphicFramePr>
          <p:cNvPr id="12295" name="Graf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19249829"/>
              </p:ext>
            </p:extLst>
          </p:nvPr>
        </p:nvGraphicFramePr>
        <p:xfrm>
          <a:off x="1028208" y="1069849"/>
          <a:ext cx="9930384" cy="42747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3" imgW="7867391" imgH="3305438" progId="Excel.Chart.8">
                  <p:embed/>
                </p:oleObj>
              </mc:Choice>
              <mc:Fallback>
                <p:oleObj name="Chart" r:id="rId3" imgW="7867391" imgH="3305438" progId="Excel.Chart.8">
                  <p:embed/>
                  <p:pic>
                    <p:nvPicPr>
                      <p:cNvPr id="12295" name="Graf 14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8208" y="1069849"/>
                        <a:ext cx="9930384" cy="427475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Obdélník 2"/>
          <p:cNvSpPr/>
          <p:nvPr/>
        </p:nvSpPr>
        <p:spPr>
          <a:xfrm>
            <a:off x="11705347" y="6265347"/>
            <a:ext cx="25519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F655F517-B7E9-445B-8739-25EBF8552A1C}" type="slidenum">
              <a:rPr lang="cs-CZ" altLang="cs-CZ" sz="1000"/>
              <a:pPr/>
              <a:t>4</a:t>
            </a:fld>
            <a:endParaRPr lang="cs-CZ" sz="1000" dirty="0"/>
          </a:p>
        </p:txBody>
      </p:sp>
      <p:sp>
        <p:nvSpPr>
          <p:cNvPr id="2" name="Obdélník: se zakulacenými rohy 1">
            <a:extLst>
              <a:ext uri="{FF2B5EF4-FFF2-40B4-BE49-F238E27FC236}">
                <a16:creationId xmlns:a16="http://schemas.microsoft.com/office/drawing/2014/main" id="{1A307989-FAD5-2143-8337-C5A49999D06E}"/>
              </a:ext>
            </a:extLst>
          </p:cNvPr>
          <p:cNvSpPr/>
          <p:nvPr/>
        </p:nvSpPr>
        <p:spPr>
          <a:xfrm rot="19604941">
            <a:off x="6805948" y="4988719"/>
            <a:ext cx="1569955" cy="256032"/>
          </a:xfrm>
          <a:prstGeom prst="round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/>
              <a:t>Závadovost</a:t>
            </a:r>
            <a:r>
              <a:rPr lang="cs-CZ" sz="1400" dirty="0"/>
              <a:t> 20,8 %</a:t>
            </a:r>
          </a:p>
        </p:txBody>
      </p:sp>
      <p:sp>
        <p:nvSpPr>
          <p:cNvPr id="4" name="Obdélník: se zakulacenými rohy 3">
            <a:extLst>
              <a:ext uri="{FF2B5EF4-FFF2-40B4-BE49-F238E27FC236}">
                <a16:creationId xmlns:a16="http://schemas.microsoft.com/office/drawing/2014/main" id="{D5140B41-EF8E-673E-E521-F1437416F71E}"/>
              </a:ext>
            </a:extLst>
          </p:cNvPr>
          <p:cNvSpPr/>
          <p:nvPr/>
        </p:nvSpPr>
        <p:spPr>
          <a:xfrm rot="19604941">
            <a:off x="7604883" y="4988719"/>
            <a:ext cx="1569955" cy="256032"/>
          </a:xfrm>
          <a:prstGeom prst="round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/>
              <a:t>Závadovost</a:t>
            </a:r>
            <a:r>
              <a:rPr lang="cs-CZ" sz="1400" dirty="0"/>
              <a:t> 18,5 %</a:t>
            </a:r>
          </a:p>
        </p:txBody>
      </p:sp>
      <p:sp>
        <p:nvSpPr>
          <p:cNvPr id="5" name="Obdélník: se zakulacenými rohy 4">
            <a:extLst>
              <a:ext uri="{FF2B5EF4-FFF2-40B4-BE49-F238E27FC236}">
                <a16:creationId xmlns:a16="http://schemas.microsoft.com/office/drawing/2014/main" id="{C0723360-9D44-1AA1-DE86-A3959984E27D}"/>
              </a:ext>
            </a:extLst>
          </p:cNvPr>
          <p:cNvSpPr/>
          <p:nvPr/>
        </p:nvSpPr>
        <p:spPr>
          <a:xfrm rot="19604941">
            <a:off x="8407485" y="4988719"/>
            <a:ext cx="1569955" cy="256032"/>
          </a:xfrm>
          <a:prstGeom prst="round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/>
              <a:t>Závadovost</a:t>
            </a:r>
            <a:r>
              <a:rPr lang="cs-CZ" sz="1400" dirty="0"/>
              <a:t> 20,1 %</a:t>
            </a:r>
          </a:p>
        </p:txBody>
      </p:sp>
    </p:spTree>
    <p:extLst>
      <p:ext uri="{BB962C8B-B14F-4D97-AF65-F5344CB8AC3E}">
        <p14:creationId xmlns:p14="http://schemas.microsoft.com/office/powerpoint/2010/main" val="4267242583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4168" y="232012"/>
            <a:ext cx="9443012" cy="1044575"/>
          </a:xfrm>
        </p:spPr>
        <p:txBody>
          <a:bodyPr/>
          <a:lstStyle/>
          <a:p>
            <a:pPr algn="ctr">
              <a:defRPr/>
            </a:pPr>
            <a:r>
              <a:rPr lang="cs-CZ" sz="2800" dirty="0">
                <a:solidFill>
                  <a:schemeClr val="tx1"/>
                </a:solidFill>
              </a:rPr>
              <a:t>Kontroly na silnici v roce 2024 a 2025 dle kontrolního orgánu</a:t>
            </a:r>
          </a:p>
        </p:txBody>
      </p:sp>
      <p:graphicFrame>
        <p:nvGraphicFramePr>
          <p:cNvPr id="14340" name="Graf 8"/>
          <p:cNvGraphicFramePr>
            <a:graphicFrameLocks/>
          </p:cNvGraphicFramePr>
          <p:nvPr/>
        </p:nvGraphicFramePr>
        <p:xfrm>
          <a:off x="1847850" y="1385888"/>
          <a:ext cx="5126038" cy="2724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5038965" imgH="2676394" progId="Excel.Chart.8">
                  <p:embed/>
                </p:oleObj>
              </mc:Choice>
              <mc:Fallback>
                <p:oleObj name="Chart" r:id="rId2" imgW="5038965" imgH="2676394" progId="Excel.Chart.8">
                  <p:embed/>
                  <p:pic>
                    <p:nvPicPr>
                      <p:cNvPr id="14340" name="Graf 8"/>
                      <p:cNvPicPr>
                        <a:picLocks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7850" y="1385888"/>
                        <a:ext cx="5126038" cy="2724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Obdélník 2"/>
          <p:cNvSpPr/>
          <p:nvPr/>
        </p:nvSpPr>
        <p:spPr>
          <a:xfrm>
            <a:off x="11712624" y="6309320"/>
            <a:ext cx="29484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fld id="{F2C7F7F2-9CD4-4152-BCB8-80FCF626EB72}" type="slidenum">
              <a:rPr lang="cs-CZ" altLang="cs-CZ" sz="1000"/>
              <a:pPr/>
              <a:t>5</a:t>
            </a:fld>
            <a:endParaRPr lang="cs-CZ" sz="1000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EFC72B6A-5C9A-6086-0806-69060EAF0DBB}"/>
              </a:ext>
            </a:extLst>
          </p:cNvPr>
          <p:cNvSpPr txBox="1"/>
          <p:nvPr/>
        </p:nvSpPr>
        <p:spPr>
          <a:xfrm>
            <a:off x="911424" y="5373216"/>
            <a:ext cx="96327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Od 1. 7. 2025 (novela zákona o SD) transformace Centra služeb pro silniční dopravu (CSPSD) na    Inspekci silniční dopravy (INSID).</a:t>
            </a:r>
          </a:p>
        </p:txBody>
      </p:sp>
      <p:graphicFrame>
        <p:nvGraphicFramePr>
          <p:cNvPr id="8" name="Graf 8">
            <a:extLst>
              <a:ext uri="{FF2B5EF4-FFF2-40B4-BE49-F238E27FC236}">
                <a16:creationId xmlns:a16="http://schemas.microsoft.com/office/drawing/2014/main" id="{09FD40F9-494B-47BC-9079-CD17CA1A9DB5}"/>
              </a:ext>
            </a:extLst>
          </p:cNvPr>
          <p:cNvGraphicFramePr>
            <a:graphicFrameLocks/>
          </p:cNvGraphicFramePr>
          <p:nvPr/>
        </p:nvGraphicFramePr>
        <p:xfrm>
          <a:off x="6253163" y="2965450"/>
          <a:ext cx="3832225" cy="233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4" imgW="4343548" imgH="2648016" progId="Excel.Chart.8">
                  <p:embed/>
                </p:oleObj>
              </mc:Choice>
              <mc:Fallback>
                <p:oleObj name="Chart" r:id="rId4" imgW="4343548" imgH="2648016" progId="Excel.Chart.8">
                  <p:embed/>
                  <p:pic>
                    <p:nvPicPr>
                      <p:cNvPr id="8" name="Graf 8">
                        <a:extLst>
                          <a:ext uri="{FF2B5EF4-FFF2-40B4-BE49-F238E27FC236}">
                            <a16:creationId xmlns:a16="http://schemas.microsoft.com/office/drawing/2014/main" id="{09FD40F9-494B-47BC-9079-CD17CA1A9DB5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53163" y="2965450"/>
                        <a:ext cx="3832225" cy="233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Hvězda: šesticípá 4">
            <a:extLst>
              <a:ext uri="{FF2B5EF4-FFF2-40B4-BE49-F238E27FC236}">
                <a16:creationId xmlns:a16="http://schemas.microsoft.com/office/drawing/2014/main" id="{F3267DE0-D3A7-D737-5A90-07520156E4BE}"/>
              </a:ext>
            </a:extLst>
          </p:cNvPr>
          <p:cNvSpPr/>
          <p:nvPr/>
        </p:nvSpPr>
        <p:spPr>
          <a:xfrm>
            <a:off x="911424" y="5502303"/>
            <a:ext cx="45719" cy="51302"/>
          </a:xfrm>
          <a:prstGeom prst="star6">
            <a:avLst>
              <a:gd name="adj" fmla="val 13079"/>
              <a:gd name="hf" fmla="val 11547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Hvězda: šesticípá 5">
            <a:extLst>
              <a:ext uri="{FF2B5EF4-FFF2-40B4-BE49-F238E27FC236}">
                <a16:creationId xmlns:a16="http://schemas.microsoft.com/office/drawing/2014/main" id="{28A6980D-727C-4DA7-3359-F673CF362B88}"/>
              </a:ext>
            </a:extLst>
          </p:cNvPr>
          <p:cNvSpPr/>
          <p:nvPr/>
        </p:nvSpPr>
        <p:spPr>
          <a:xfrm>
            <a:off x="5954740" y="3690730"/>
            <a:ext cx="45719" cy="51302"/>
          </a:xfrm>
          <a:prstGeom prst="star6">
            <a:avLst>
              <a:gd name="adj" fmla="val 13079"/>
              <a:gd name="hf" fmla="val 11547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3077964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47665" y="225718"/>
            <a:ext cx="9475278" cy="1008112"/>
          </a:xfrm>
        </p:spPr>
        <p:txBody>
          <a:bodyPr/>
          <a:lstStyle/>
          <a:p>
            <a:pPr algn="ctr">
              <a:defRPr/>
            </a:pPr>
            <a:r>
              <a:rPr lang="cs-CZ" sz="2800" dirty="0">
                <a:solidFill>
                  <a:schemeClr val="tx1"/>
                </a:solidFill>
              </a:rPr>
              <a:t>Silniční kontroly MD – CSPSD/INSID v roce 2025 dle států a závad</a:t>
            </a:r>
          </a:p>
        </p:txBody>
      </p:sp>
      <p:graphicFrame>
        <p:nvGraphicFramePr>
          <p:cNvPr id="15364" name="Graf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1117085"/>
              </p:ext>
            </p:extLst>
          </p:nvPr>
        </p:nvGraphicFramePr>
        <p:xfrm>
          <a:off x="537369" y="1324948"/>
          <a:ext cx="11117262" cy="53073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9401452" imgH="4677038" progId="Excel.Chart.8">
                  <p:embed/>
                </p:oleObj>
              </mc:Choice>
              <mc:Fallback>
                <p:oleObj name="Chart" r:id="rId2" imgW="9401452" imgH="4677038" progId="Excel.Chart.8">
                  <p:embed/>
                  <p:pic>
                    <p:nvPicPr>
                      <p:cNvPr id="15364" name="Graf 14"/>
                      <p:cNvPicPr>
                        <a:picLocks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369" y="1324948"/>
                        <a:ext cx="11117262" cy="530733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Obdélník 3"/>
          <p:cNvSpPr/>
          <p:nvPr/>
        </p:nvSpPr>
        <p:spPr>
          <a:xfrm>
            <a:off x="11712624" y="6309320"/>
            <a:ext cx="29484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fld id="{B8F1C440-04B7-4686-A79A-7CF52966482D}" type="slidenum">
              <a:rPr lang="cs-CZ" altLang="cs-CZ" sz="1000"/>
              <a:pPr/>
              <a:t>6</a:t>
            </a:fld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3145849709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50872" y="151606"/>
            <a:ext cx="9910612" cy="1341438"/>
          </a:xfrm>
        </p:spPr>
        <p:txBody>
          <a:bodyPr/>
          <a:lstStyle/>
          <a:p>
            <a:pPr algn="ctr">
              <a:defRPr/>
            </a:pPr>
            <a:r>
              <a:rPr lang="cs-CZ" sz="2800" dirty="0">
                <a:solidFill>
                  <a:schemeClr val="tx1"/>
                </a:solidFill>
              </a:rPr>
              <a:t>Porovnání zjištěné závadovosti kontrolním orgánem v roce 2025 při silničních kontrolách řidičů dle místa registrace dopravce</a:t>
            </a:r>
          </a:p>
        </p:txBody>
      </p:sp>
      <p:graphicFrame>
        <p:nvGraphicFramePr>
          <p:cNvPr id="16388" name="Graf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5216751"/>
              </p:ext>
            </p:extLst>
          </p:nvPr>
        </p:nvGraphicFramePr>
        <p:xfrm>
          <a:off x="1595535" y="1781174"/>
          <a:ext cx="9078815" cy="45281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8001096" imgH="4010011" progId="Excel.Chart.8">
                  <p:embed/>
                </p:oleObj>
              </mc:Choice>
              <mc:Fallback>
                <p:oleObj name="Chart" r:id="rId2" imgW="8001096" imgH="4010011" progId="Excel.Chart.8">
                  <p:embed/>
                  <p:pic>
                    <p:nvPicPr>
                      <p:cNvPr id="16388" name="Graf 5"/>
                      <p:cNvPicPr>
                        <a:picLocks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5535" y="1781174"/>
                        <a:ext cx="9078815" cy="452814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Obdélník 2"/>
          <p:cNvSpPr/>
          <p:nvPr/>
        </p:nvSpPr>
        <p:spPr>
          <a:xfrm>
            <a:off x="11712624" y="6309320"/>
            <a:ext cx="25519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8891B338-8EA8-4CCB-A576-543EE9F8846D}" type="slidenum">
              <a:rPr lang="cs-CZ" altLang="cs-CZ" sz="1000"/>
              <a:pPr/>
              <a:t>7</a:t>
            </a:fld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82248860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5"/>
          <p:cNvSpPr>
            <a:spLocks noGrp="1" noChangeArrowheads="1"/>
          </p:cNvSpPr>
          <p:nvPr>
            <p:ph type="title"/>
          </p:nvPr>
        </p:nvSpPr>
        <p:spPr>
          <a:xfrm>
            <a:off x="1052513" y="260398"/>
            <a:ext cx="9690486" cy="100806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Procenta závadových vozidel při silničních kontrolách</a:t>
            </a:r>
          </a:p>
        </p:txBody>
      </p:sp>
      <p:graphicFrame>
        <p:nvGraphicFramePr>
          <p:cNvPr id="17411" name="Object 4"/>
          <p:cNvGraphicFramePr>
            <a:graphicFrameLocks noGrp="1" noChangeAspect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2987837235"/>
              </p:ext>
            </p:extLst>
          </p:nvPr>
        </p:nvGraphicFramePr>
        <p:xfrm>
          <a:off x="1055689" y="1527175"/>
          <a:ext cx="10094393" cy="433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10372785" imgH="4381571" progId="Excel.Chart.8">
                  <p:embed/>
                </p:oleObj>
              </mc:Choice>
              <mc:Fallback>
                <p:oleObj name="Chart" r:id="rId2" imgW="10372785" imgH="4381571" progId="Excel.Chart.8">
                  <p:embed/>
                  <p:pic>
                    <p:nvPicPr>
                      <p:cNvPr id="17411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5689" y="1527175"/>
                        <a:ext cx="10094393" cy="4337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Obdélník 4"/>
          <p:cNvSpPr/>
          <p:nvPr/>
        </p:nvSpPr>
        <p:spPr>
          <a:xfrm>
            <a:off x="11697410" y="6306622"/>
            <a:ext cx="25519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2AD4311C-47CB-46CD-A1BA-170473C1D823}" type="slidenum">
              <a:rPr lang="cs-CZ" altLang="cs-CZ" sz="1000"/>
              <a:pPr/>
              <a:t>8</a:t>
            </a:fld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576756217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054182" y="228843"/>
            <a:ext cx="9741336" cy="725314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cs-CZ" altLang="cs-CZ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Silniční kontroly vozidel registrovaných v ČR </a:t>
            </a:r>
            <a:br>
              <a:rPr lang="cs-CZ" altLang="cs-CZ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 v sousedních státech</a:t>
            </a:r>
          </a:p>
        </p:txBody>
      </p:sp>
      <p:graphicFrame>
        <p:nvGraphicFramePr>
          <p:cNvPr id="4" name="Zástupný symbol pro tabulku 3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4174270123"/>
              </p:ext>
            </p:extLst>
          </p:nvPr>
        </p:nvGraphicFramePr>
        <p:xfrm>
          <a:off x="1942286" y="1642820"/>
          <a:ext cx="8165565" cy="4039523"/>
        </p:xfrm>
        <a:graphic>
          <a:graphicData uri="http://schemas.openxmlformats.org/drawingml/2006/table">
            <a:tbl>
              <a:tblPr/>
              <a:tblGrid>
                <a:gridCol w="1647929">
                  <a:extLst>
                    <a:ext uri="{9D8B030D-6E8A-4147-A177-3AD203B41FA5}">
                      <a16:colId xmlns:a16="http://schemas.microsoft.com/office/drawing/2014/main" val="1601403174"/>
                    </a:ext>
                  </a:extLst>
                </a:gridCol>
                <a:gridCol w="1573849">
                  <a:extLst>
                    <a:ext uri="{9D8B030D-6E8A-4147-A177-3AD203B41FA5}">
                      <a16:colId xmlns:a16="http://schemas.microsoft.com/office/drawing/2014/main" val="4069173958"/>
                    </a:ext>
                  </a:extLst>
                </a:gridCol>
                <a:gridCol w="1647929">
                  <a:extLst>
                    <a:ext uri="{9D8B030D-6E8A-4147-A177-3AD203B41FA5}">
                      <a16:colId xmlns:a16="http://schemas.microsoft.com/office/drawing/2014/main" val="505385395"/>
                    </a:ext>
                  </a:extLst>
                </a:gridCol>
                <a:gridCol w="1647929">
                  <a:extLst>
                    <a:ext uri="{9D8B030D-6E8A-4147-A177-3AD203B41FA5}">
                      <a16:colId xmlns:a16="http://schemas.microsoft.com/office/drawing/2014/main" val="4055066207"/>
                    </a:ext>
                  </a:extLst>
                </a:gridCol>
                <a:gridCol w="1647929">
                  <a:extLst>
                    <a:ext uri="{9D8B030D-6E8A-4147-A177-3AD203B41FA5}">
                      <a16:colId xmlns:a16="http://schemas.microsoft.com/office/drawing/2014/main" val="1215130241"/>
                    </a:ext>
                  </a:extLst>
                </a:gridCol>
              </a:tblGrid>
              <a:tr h="522263">
                <a:tc>
                  <a:txBody>
                    <a:bodyPr/>
                    <a:lstStyle/>
                    <a:p>
                      <a:pPr algn="l" fontAlgn="b"/>
                      <a:endParaRPr lang="cs-CZ" sz="800" b="1" i="0" u="none" strike="noStrike" dirty="0">
                        <a:effectLst/>
                        <a:latin typeface="+mn-lt"/>
                      </a:endParaRPr>
                    </a:p>
                  </a:txBody>
                  <a:tcPr marL="7422" marR="7422" marT="7422" marB="0" anchor="b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Stát registrace vozidla</a:t>
                      </a:r>
                    </a:p>
                  </a:txBody>
                  <a:tcPr marL="7422" marR="7422" marT="74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Počet zkontrolovaných vozidel</a:t>
                      </a:r>
                    </a:p>
                  </a:txBody>
                  <a:tcPr marL="7422" marR="7422" marT="7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Počet vozidel se závadou</a:t>
                      </a:r>
                    </a:p>
                  </a:txBody>
                  <a:tcPr marL="7422" marR="7422" marT="7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Závadovost</a:t>
                      </a:r>
                    </a:p>
                  </a:txBody>
                  <a:tcPr marL="7422" marR="7422" marT="7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5259403"/>
                  </a:ext>
                </a:extLst>
              </a:tr>
              <a:tr h="351726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pl-PL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V roce 2024 bylo zkontrolováno</a:t>
                      </a:r>
                    </a:p>
                  </a:txBody>
                  <a:tcPr marL="7422" marR="7422" marT="7422" marB="0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 Česká republika</a:t>
                      </a:r>
                    </a:p>
                  </a:txBody>
                  <a:tcPr marL="7422" marR="7422" marT="74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9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16 017</a:t>
                      </a:r>
                    </a:p>
                  </a:txBody>
                  <a:tcPr marL="7422" marR="7422" marT="7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9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3 475</a:t>
                      </a:r>
                    </a:p>
                  </a:txBody>
                  <a:tcPr marL="7422" marR="7422" marT="7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9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21,7</a:t>
                      </a:r>
                      <a:r>
                        <a:rPr lang="cs-CZ" sz="900" b="1" i="0" u="none" strike="noStrike" kern="1200" noProof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cs-CZ" sz="900" b="1" i="0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422" marR="7422" marT="7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7755338"/>
                  </a:ext>
                </a:extLst>
              </a:tr>
              <a:tr h="35172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 Polsko</a:t>
                      </a:r>
                    </a:p>
                  </a:txBody>
                  <a:tcPr marL="7422" marR="7422" marT="74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9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10 448</a:t>
                      </a:r>
                    </a:p>
                  </a:txBody>
                  <a:tcPr marL="7422" marR="7422" marT="7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9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1 344</a:t>
                      </a:r>
                    </a:p>
                  </a:txBody>
                  <a:tcPr marL="7422" marR="7422" marT="7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900" b="1" i="0" u="none" strike="noStrike" kern="1200" noProof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12,9%</a:t>
                      </a:r>
                    </a:p>
                  </a:txBody>
                  <a:tcPr marL="7422" marR="7422" marT="7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4057370"/>
                  </a:ext>
                </a:extLst>
              </a:tr>
              <a:tr h="35172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 Slovensko</a:t>
                      </a:r>
                    </a:p>
                  </a:txBody>
                  <a:tcPr marL="7422" marR="7422" marT="74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9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3 357</a:t>
                      </a:r>
                    </a:p>
                  </a:txBody>
                  <a:tcPr marL="7422" marR="7422" marT="7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9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624</a:t>
                      </a:r>
                    </a:p>
                  </a:txBody>
                  <a:tcPr marL="7422" marR="7422" marT="7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900" b="1" i="0" u="none" strike="noStrike" kern="1200" noProof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17,5%</a:t>
                      </a:r>
                    </a:p>
                  </a:txBody>
                  <a:tcPr marL="7422" marR="7422" marT="7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0667388"/>
                  </a:ext>
                </a:extLst>
              </a:tr>
              <a:tr h="35172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 Německo</a:t>
                      </a:r>
                    </a:p>
                  </a:txBody>
                  <a:tcPr marL="7422" marR="7422" marT="74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9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442</a:t>
                      </a:r>
                    </a:p>
                  </a:txBody>
                  <a:tcPr marL="7422" marR="7422" marT="7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9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85</a:t>
                      </a:r>
                    </a:p>
                  </a:txBody>
                  <a:tcPr marL="7422" marR="7422" marT="7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900" b="1" i="0" u="none" strike="noStrike" kern="1200" noProof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19,2%</a:t>
                      </a:r>
                    </a:p>
                  </a:txBody>
                  <a:tcPr marL="7422" marR="7422" marT="7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7431552"/>
                  </a:ext>
                </a:extLst>
              </a:tr>
              <a:tr h="35172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 Rakousko</a:t>
                      </a:r>
                    </a:p>
                  </a:txBody>
                  <a:tcPr marL="7422" marR="7422" marT="74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9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352</a:t>
                      </a:r>
                    </a:p>
                  </a:txBody>
                  <a:tcPr marL="7422" marR="7422" marT="7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9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49</a:t>
                      </a:r>
                    </a:p>
                  </a:txBody>
                  <a:tcPr marL="7422" marR="7422" marT="7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900" b="1" i="0" u="none" strike="noStrike" kern="1200" noProof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13,9%</a:t>
                      </a:r>
                    </a:p>
                  </a:txBody>
                  <a:tcPr marL="7422" marR="7422" marT="7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8236042"/>
                  </a:ext>
                </a:extLst>
              </a:tr>
              <a:tr h="351726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pl-PL" sz="1100" b="1" i="0" u="none" strike="noStrike" dirty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V roce 2025 bylo zkontrolováno</a:t>
                      </a:r>
                    </a:p>
                  </a:txBody>
                  <a:tcPr marL="7422" marR="7422" marT="7422" marB="0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  Česká republika</a:t>
                      </a:r>
                    </a:p>
                  </a:txBody>
                  <a:tcPr marL="7422" marR="7422" marT="74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900" b="1" i="0" u="none" strike="noStrike" kern="1200" dirty="0">
                          <a:solidFill>
                            <a:srgbClr val="0066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19 001</a:t>
                      </a:r>
                    </a:p>
                  </a:txBody>
                  <a:tcPr marL="7422" marR="7422" marT="7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900" b="1" i="0" u="none" strike="noStrike" kern="1200" dirty="0">
                          <a:solidFill>
                            <a:srgbClr val="0066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4 228</a:t>
                      </a:r>
                    </a:p>
                  </a:txBody>
                  <a:tcPr marL="7422" marR="7422" marT="7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900" b="1" i="0" u="none" strike="noStrike" kern="1200" dirty="0">
                          <a:solidFill>
                            <a:srgbClr val="0066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22,25</a:t>
                      </a:r>
                      <a:r>
                        <a:rPr lang="cs-CZ" sz="900" b="1" i="0" u="none" strike="noStrike" kern="1200" noProof="0" dirty="0">
                          <a:solidFill>
                            <a:srgbClr val="0066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cs-CZ" sz="900" b="1" i="0" u="none" strike="noStrike" kern="1200" dirty="0">
                        <a:solidFill>
                          <a:srgbClr val="0066FF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422" marR="7422" marT="7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155045"/>
                  </a:ext>
                </a:extLst>
              </a:tr>
              <a:tr h="35172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  Polsko</a:t>
                      </a:r>
                    </a:p>
                  </a:txBody>
                  <a:tcPr marL="7422" marR="7422" marT="74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900" b="1" i="0" u="none" strike="noStrike" kern="1200" dirty="0">
                          <a:solidFill>
                            <a:srgbClr val="0066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11 117</a:t>
                      </a:r>
                    </a:p>
                  </a:txBody>
                  <a:tcPr marL="7422" marR="7422" marT="7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900" b="1" i="0" u="none" strike="noStrike" kern="1200" dirty="0">
                          <a:solidFill>
                            <a:srgbClr val="0066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1 546</a:t>
                      </a:r>
                    </a:p>
                  </a:txBody>
                  <a:tcPr marL="7422" marR="7422" marT="7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900" b="1" i="0" u="none" strike="noStrike" kern="1200" noProof="0" dirty="0">
                          <a:solidFill>
                            <a:srgbClr val="0066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13,91%</a:t>
                      </a:r>
                    </a:p>
                  </a:txBody>
                  <a:tcPr marL="7422" marR="7422" marT="7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6926833"/>
                  </a:ext>
                </a:extLst>
              </a:tr>
              <a:tr h="35172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  Slovensko</a:t>
                      </a:r>
                    </a:p>
                  </a:txBody>
                  <a:tcPr marL="7422" marR="7422" marT="74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900" b="1" i="0" u="none" strike="noStrike" kern="1200" dirty="0">
                          <a:solidFill>
                            <a:srgbClr val="0066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3 079</a:t>
                      </a:r>
                    </a:p>
                  </a:txBody>
                  <a:tcPr marL="7422" marR="7422" marT="7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900" b="1" i="0" u="none" strike="noStrike" kern="1200" dirty="0">
                          <a:solidFill>
                            <a:srgbClr val="0066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571</a:t>
                      </a:r>
                    </a:p>
                  </a:txBody>
                  <a:tcPr marL="7422" marR="7422" marT="7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900" b="1" i="0" u="none" strike="noStrike" kern="1200" noProof="0" dirty="0">
                          <a:solidFill>
                            <a:srgbClr val="0066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18,54%</a:t>
                      </a:r>
                    </a:p>
                  </a:txBody>
                  <a:tcPr marL="7422" marR="7422" marT="7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846526"/>
                  </a:ext>
                </a:extLst>
              </a:tr>
              <a:tr h="35172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  Německo</a:t>
                      </a:r>
                    </a:p>
                  </a:txBody>
                  <a:tcPr marL="7422" marR="7422" marT="74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900" b="1" i="0" u="none" strike="noStrike" kern="1200" dirty="0">
                          <a:solidFill>
                            <a:srgbClr val="0066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624</a:t>
                      </a:r>
                    </a:p>
                  </a:txBody>
                  <a:tcPr marL="7422" marR="7422" marT="7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900" b="1" i="0" u="none" strike="noStrike" kern="1200" dirty="0">
                          <a:solidFill>
                            <a:srgbClr val="0066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185</a:t>
                      </a:r>
                    </a:p>
                  </a:txBody>
                  <a:tcPr marL="7422" marR="7422" marT="7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900" b="1" i="0" u="none" strike="noStrike" kern="1200" noProof="0" dirty="0">
                          <a:solidFill>
                            <a:srgbClr val="0066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29,65%</a:t>
                      </a:r>
                    </a:p>
                  </a:txBody>
                  <a:tcPr marL="7422" marR="7422" marT="7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2214973"/>
                  </a:ext>
                </a:extLst>
              </a:tr>
              <a:tr h="35172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  Rakousko</a:t>
                      </a:r>
                    </a:p>
                  </a:txBody>
                  <a:tcPr marL="7422" marR="7422" marT="74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900" b="1" i="0" u="none" strike="noStrike" kern="1200" dirty="0">
                          <a:solidFill>
                            <a:srgbClr val="0066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424</a:t>
                      </a:r>
                    </a:p>
                  </a:txBody>
                  <a:tcPr marL="7422" marR="7422" marT="7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900" b="1" i="0" u="none" strike="noStrike" kern="1200" dirty="0">
                          <a:solidFill>
                            <a:srgbClr val="0066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82</a:t>
                      </a:r>
                    </a:p>
                  </a:txBody>
                  <a:tcPr marL="7422" marR="7422" marT="7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900" b="1" i="0" u="none" strike="noStrike" kern="1200" noProof="0" dirty="0">
                          <a:solidFill>
                            <a:srgbClr val="0066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19,34%</a:t>
                      </a:r>
                    </a:p>
                  </a:txBody>
                  <a:tcPr marL="7422" marR="7422" marT="7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8954091"/>
                  </a:ext>
                </a:extLst>
              </a:tr>
            </a:tbl>
          </a:graphicData>
        </a:graphic>
      </p:graphicFrame>
      <p:sp>
        <p:nvSpPr>
          <p:cNvPr id="6" name="Obdélník 5"/>
          <p:cNvSpPr/>
          <p:nvPr/>
        </p:nvSpPr>
        <p:spPr>
          <a:xfrm>
            <a:off x="11697410" y="6297097"/>
            <a:ext cx="25519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39991F6E-46CF-4E48-8802-1368F8CD0CC6}" type="slidenum">
              <a:rPr lang="cs-CZ" altLang="cs-CZ" sz="1000"/>
              <a:pPr/>
              <a:t>9</a:t>
            </a:fld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494601075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JVS PPT Dark">
  <a:themeElements>
    <a:clrScheme name="JVS barvy">
      <a:dk1>
        <a:srgbClr val="545860"/>
      </a:dk1>
      <a:lt1>
        <a:srgbClr val="FFFFFF"/>
      </a:lt1>
      <a:dk2>
        <a:srgbClr val="0C1838"/>
      </a:dk2>
      <a:lt2>
        <a:srgbClr val="A7A9B3"/>
      </a:lt2>
      <a:accent1>
        <a:srgbClr val="00459B"/>
      </a:accent1>
      <a:accent2>
        <a:srgbClr val="D70C0F"/>
      </a:accent2>
      <a:accent3>
        <a:srgbClr val="F7C1B9"/>
      </a:accent3>
      <a:accent4>
        <a:srgbClr val="690527"/>
      </a:accent4>
      <a:accent5>
        <a:srgbClr val="9DC8E9"/>
      </a:accent5>
      <a:accent6>
        <a:srgbClr val="878A95"/>
      </a:accent6>
      <a:hlink>
        <a:srgbClr val="008C99"/>
      </a:hlink>
      <a:folHlink>
        <a:srgbClr val="452E73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8000" indent="-288000" algn="l">
          <a:spcAft>
            <a:spcPts val="1000"/>
          </a:spcAft>
          <a:buClr>
            <a:schemeClr val="accent5"/>
          </a:buClr>
          <a:buSzPct val="90000"/>
          <a:buFont typeface="Wingdings" pitchFamily="2" charset="2"/>
          <a:buChar char="§"/>
          <a:defRPr sz="20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JVS PPS Light">
  <a:themeElements>
    <a:clrScheme name="JVS UOSS 1">
      <a:dk1>
        <a:srgbClr val="545860"/>
      </a:dk1>
      <a:lt1>
        <a:srgbClr val="FFFFFF"/>
      </a:lt1>
      <a:dk2>
        <a:srgbClr val="0C1838"/>
      </a:dk2>
      <a:lt2>
        <a:srgbClr val="A7A9B3"/>
      </a:lt2>
      <a:accent1>
        <a:srgbClr val="00459B"/>
      </a:accent1>
      <a:accent2>
        <a:srgbClr val="D70C0F"/>
      </a:accent2>
      <a:accent3>
        <a:srgbClr val="F7C1B9"/>
      </a:accent3>
      <a:accent4>
        <a:srgbClr val="690527"/>
      </a:accent4>
      <a:accent5>
        <a:srgbClr val="9DC8E9"/>
      </a:accent5>
      <a:accent6>
        <a:srgbClr val="878A95"/>
      </a:accent6>
      <a:hlink>
        <a:srgbClr val="008C99"/>
      </a:hlink>
      <a:folHlink>
        <a:srgbClr val="452E73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8000" indent="-288000" algn="l">
          <a:spcAft>
            <a:spcPts val="1000"/>
          </a:spcAft>
          <a:buClr>
            <a:schemeClr val="accent1"/>
          </a:buClr>
          <a:buSzPct val="90000"/>
          <a:buFont typeface="Wingdings" pitchFamily="2" charset="2"/>
          <a:buChar char="§"/>
          <a:defRPr sz="2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PersistId xmlns="2277912d-9486-427e-8771-074d29398b0d" xsi:nil="true"/>
    <_dlc_DocId xmlns="2277912d-9486-427e-8771-074d29398b0d" xsi:nil="true"/>
    <_dlc_DocIdUrl xmlns="2277912d-9486-427e-8771-074d29398b0d">
      <Url xsi:nil="true"/>
      <Description xsi:nil="true"/>
    </_dlc_DocIdUrl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6BFDC4E4214F74EA1F46E53A922CD63" ma:contentTypeVersion="8" ma:contentTypeDescription="Vytvoří nový dokument" ma:contentTypeScope="" ma:versionID="fca15ebfb45a84840779f357165fb05b">
  <xsd:schema xmlns:xsd="http://www.w3.org/2001/XMLSchema" xmlns:xs="http://www.w3.org/2001/XMLSchema" xmlns:p="http://schemas.microsoft.com/office/2006/metadata/properties" xmlns:ns2="2277912d-9486-427e-8771-074d29398b0d" targetNamespace="http://schemas.microsoft.com/office/2006/metadata/properties" ma:root="true" ma:fieldsID="7cb399c8b356b96102f271ec8bbdbde5" ns2:_="">
    <xsd:import namespace="2277912d-9486-427e-8771-074d29398b0d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77912d-9486-427e-8771-074d29398b0d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false">
      <xsd:simpleType>
        <xsd:restriction base="dms:Text"/>
      </xsd:simpleType>
    </xsd:element>
    <xsd:element name="_dlc_DocIdUrl" ma:index="9" nillable="true" ma:displayName="ID dokumentu" ma:description="Trvalý odkaz na tento dokument" ma:format="Hyperlink" ma:hidden="true" ma:internalName="_dlc_DocIdUrl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false">
      <xsd:simpleType>
        <xsd:restriction base="dms:Boolean"/>
      </xsd:simple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D19C120-5274-443A-93A6-139E5591E124}">
  <ds:schemaRefs>
    <ds:schemaRef ds:uri="b42b3ace-cfc9-4323-a967-7cca6ffa24c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2277912d-9486-427e-8771-074d29398b0d"/>
  </ds:schemaRefs>
</ds:datastoreItem>
</file>

<file path=customXml/itemProps2.xml><?xml version="1.0" encoding="utf-8"?>
<ds:datastoreItem xmlns:ds="http://schemas.openxmlformats.org/officeDocument/2006/customXml" ds:itemID="{F694A9D3-8D07-4DCF-B5EA-9377D9F3C59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277912d-9486-427e-8771-074d29398b0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C91B0F1-BDD1-486A-BD8F-8AC4E1CC693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1643</TotalTime>
  <Words>1177</Words>
  <Application>Microsoft Office PowerPoint</Application>
  <PresentationFormat>Širokoúhlá obrazovka</PresentationFormat>
  <Paragraphs>316</Paragraphs>
  <Slides>37</Slides>
  <Notes>3</Notes>
  <HiddenSlides>0</HiddenSlides>
  <MMClips>0</MMClips>
  <ScaleCrop>false</ScaleCrop>
  <HeadingPairs>
    <vt:vector size="8" baseType="variant">
      <vt:variant>
        <vt:lpstr>Použitá písma</vt:lpstr>
      </vt:variant>
      <vt:variant>
        <vt:i4>4</vt:i4>
      </vt:variant>
      <vt:variant>
        <vt:lpstr>Motiv</vt:lpstr>
      </vt:variant>
      <vt:variant>
        <vt:i4>2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37</vt:i4>
      </vt:variant>
    </vt:vector>
  </HeadingPairs>
  <TitlesOfParts>
    <vt:vector size="44" baseType="lpstr">
      <vt:lpstr>Arial</vt:lpstr>
      <vt:lpstr>Arial Black</vt:lpstr>
      <vt:lpstr>Calibri</vt:lpstr>
      <vt:lpstr>Wingdings</vt:lpstr>
      <vt:lpstr>JVS PPT Dark</vt:lpstr>
      <vt:lpstr>JVS PPS Light</vt:lpstr>
      <vt:lpstr>Chart</vt:lpstr>
      <vt:lpstr>STATISTIKY KONTROL</vt:lpstr>
      <vt:lpstr>Plán a plnění kontrol pracovních dní řidičů v roce 2025 </vt:lpstr>
      <vt:lpstr>Počet zkontrolovaných pracovních dnů řidičů při silničních kontrolách</vt:lpstr>
      <vt:lpstr>Počet vozidel zkontrolovaných při silničních kontrolách</vt:lpstr>
      <vt:lpstr>Kontroly na silnici v roce 2024 a 2025 dle kontrolního orgánu</vt:lpstr>
      <vt:lpstr>Silniční kontroly MD – CSPSD/INSID v roce 2025 dle států a závad</vt:lpstr>
      <vt:lpstr>Porovnání zjištěné závadovosti kontrolním orgánem v roce 2025 při silničních kontrolách řidičů dle místa registrace dopravce</vt:lpstr>
      <vt:lpstr>Procenta závadových vozidel při silničních kontrolách</vt:lpstr>
      <vt:lpstr>Silniční kontroly vozidel registrovaných v ČR  a v sousedních státech</vt:lpstr>
      <vt:lpstr>Vývoj závadovosti při silničních kontrolách vozidel registrovaných v ČR a sousedních státech v letech 2015 - 2025 (v %)</vt:lpstr>
      <vt:lpstr>Vozidla zkontrolovaná v letech 2024 a 2025, registrovaná v ČR, EU/EHP a ve třetích zemích (v %)</vt:lpstr>
      <vt:lpstr>Prezentace aplikace PowerPoint</vt:lpstr>
      <vt:lpstr>Tachografy v letech 2012-2025 </vt:lpstr>
      <vt:lpstr>Typy tachografů v závislosti na státu registrace vozidla v roce 2025</vt:lpstr>
      <vt:lpstr>Přeprava nebezpečných věcí dle Dohody ADR – počet dopravních jednotek kontrolovaných při silničních kontrolách</vt:lpstr>
      <vt:lpstr>Počet zkontrolovaných pracovních dnů řidičů  v provozovnách dopravců</vt:lpstr>
      <vt:lpstr>Počet zkontrolovaných pracovních dní řidičů  v provozovnách dopravců</vt:lpstr>
      <vt:lpstr>Počet zkontrolovaných řidičů v provozovnách dopravců</vt:lpstr>
      <vt:lpstr>Plán a splnění zkontrolovaných pracovních dnů řidičů  v provozovnách dle dopravních úřadů  </vt:lpstr>
      <vt:lpstr>Počet zkontrolovaných řidičů v provozovnách dle dopravních úřadů  </vt:lpstr>
      <vt:lpstr>Závadovost při kontrolách v provozovnách dle dopravního úřadu</vt:lpstr>
      <vt:lpstr>Počet kontrol v provozovnách dle velikosti dopravce</vt:lpstr>
      <vt:lpstr>Výše pokut uložených ve správním řízení v letech 2011-2025 (v Kč) </vt:lpstr>
      <vt:lpstr>Výše pokut uložených ve správním řízení v roce 2025 (v Kč) dle dopravních úřadů</vt:lpstr>
      <vt:lpstr>Poměr výše (v Kč) a počtu pokut  dle dopravních úřadů</vt:lpstr>
      <vt:lpstr>Vybrané kauce v roce 2024 a 2025</vt:lpstr>
      <vt:lpstr>Počet vybraných kaucí  v roce 2025 dle státu registrace dopravce </vt:lpstr>
      <vt:lpstr>Výše vybraných kaucí  v roce 2025 dle státu registrace dopravce (v Kč) </vt:lpstr>
      <vt:lpstr>Počet vybraných kaucí (KÚ) v roce 2025 dle místa kontroly</vt:lpstr>
      <vt:lpstr>Výše vybraných kaucí v roce 2025 dle místa kontroly (v Kč)</vt:lpstr>
      <vt:lpstr>Počet vybraných kaucí v roce 2025 dle kontrolního orgánu</vt:lpstr>
      <vt:lpstr>Počet koncesí v nákladní dopravě nad 3,5t  a v osobní dopravě nad 9 osob</vt:lpstr>
      <vt:lpstr>Eurolicence a opisy platné v roce 2024 a 2025</vt:lpstr>
      <vt:lpstr>Platné Eurolicence  v nákladní dopravě v letech  2013 - 2025</vt:lpstr>
      <vt:lpstr>Platné Eurolicence  v osobní dopravě v letech  2013 - 2025</vt:lpstr>
      <vt:lpstr>Počet platných eurolicencí v roce 2025 dle dopravních úřadů a porovnání s rokem 2024</vt:lpstr>
      <vt:lpstr>Děkujeme za spolupráci  </vt:lpstr>
    </vt:vector>
  </TitlesOfParts>
  <Manager/>
  <Company>Jednotný vizuální styl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subject/>
  <dc:creator>Karel Drašnar</dc:creator>
  <cp:keywords/>
  <dc:description/>
  <cp:lastModifiedBy>Kokeš Jiří Ing.</cp:lastModifiedBy>
  <cp:revision>24</cp:revision>
  <cp:lastPrinted>2025-10-24T08:31:40Z</cp:lastPrinted>
  <dcterms:created xsi:type="dcterms:W3CDTF">2025-01-29T13:36:29Z</dcterms:created>
  <dcterms:modified xsi:type="dcterms:W3CDTF">2026-06-09T12:41:35Z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0x010100D6BFDC4E4214F74EA1F46E53A922CD63</vt:lpwstr>
  </property>
  <property fmtid="{D5CDD505-2E9C-101B-9397-08002B2CF9AE}" pid="3" name="MediaServiceImageTags">
    <vt:lpwstr/>
  </property>
  <property fmtid="{D5CDD505-2E9C-101B-9397-08002B2CF9AE}" pid="4" name="MSIP_Label_b3564849-fbfc-4795-ad59-055bb350645f_Enabled">
    <vt:lpwstr>true</vt:lpwstr>
  </property>
  <property fmtid="{D5CDD505-2E9C-101B-9397-08002B2CF9AE}" pid="5" name="MSIP_Label_b3564849-fbfc-4795-ad59-055bb350645f_SetDate">
    <vt:lpwstr>2025-11-05T08:47:26Z</vt:lpwstr>
  </property>
  <property fmtid="{D5CDD505-2E9C-101B-9397-08002B2CF9AE}" pid="6" name="MSIP_Label_b3564849-fbfc-4795-ad59-055bb350645f_Method">
    <vt:lpwstr>Standard</vt:lpwstr>
  </property>
  <property fmtid="{D5CDD505-2E9C-101B-9397-08002B2CF9AE}" pid="7" name="MSIP_Label_b3564849-fbfc-4795-ad59-055bb350645f_Name">
    <vt:lpwstr>M102S01</vt:lpwstr>
  </property>
  <property fmtid="{D5CDD505-2E9C-101B-9397-08002B2CF9AE}" pid="8" name="MSIP_Label_b3564849-fbfc-4795-ad59-055bb350645f_SiteId">
    <vt:lpwstr>65154e19-ce31-44e2-97af-2480f4c17f95</vt:lpwstr>
  </property>
  <property fmtid="{D5CDD505-2E9C-101B-9397-08002B2CF9AE}" pid="9" name="MSIP_Label_b3564849-fbfc-4795-ad59-055bb350645f_ActionId">
    <vt:lpwstr>a46c3e65-4ee5-4762-a82b-3d1c88712a7f</vt:lpwstr>
  </property>
  <property fmtid="{D5CDD505-2E9C-101B-9397-08002B2CF9AE}" pid="10" name="MSIP_Label_b3564849-fbfc-4795-ad59-055bb350645f_ContentBits">
    <vt:lpwstr>0</vt:lpwstr>
  </property>
  <property fmtid="{D5CDD505-2E9C-101B-9397-08002B2CF9AE}" pid="11" name="MSIP_Label_b3564849-fbfc-4795-ad59-055bb350645f_Tag">
    <vt:lpwstr>10, 3, 0, 1</vt:lpwstr>
  </property>
  <property fmtid="{D5CDD505-2E9C-101B-9397-08002B2CF9AE}" pid="12" name="xd_ProgID">
    <vt:lpwstr/>
  </property>
  <property fmtid="{D5CDD505-2E9C-101B-9397-08002B2CF9AE}" pid="13" name="ComplianceAssetId">
    <vt:lpwstr/>
  </property>
  <property fmtid="{D5CDD505-2E9C-101B-9397-08002B2CF9AE}" pid="14" name="TemplateUrl">
    <vt:lpwstr/>
  </property>
  <property fmtid="{D5CDD505-2E9C-101B-9397-08002B2CF9AE}" pid="15" name="_ExtendedDescription">
    <vt:lpwstr/>
  </property>
  <property fmtid="{D5CDD505-2E9C-101B-9397-08002B2CF9AE}" pid="16" name="TriggerFlowInfo">
    <vt:lpwstr/>
  </property>
  <property fmtid="{D5CDD505-2E9C-101B-9397-08002B2CF9AE}" pid="17" name="xd_Signature">
    <vt:lpwstr/>
  </property>
</Properties>
</file>